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258" r:id="rId3"/>
    <p:sldId id="259" r:id="rId4"/>
    <p:sldId id="260" r:id="rId5"/>
    <p:sldId id="261"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98" r:id="rId21"/>
    <p:sldId id="278" r:id="rId22"/>
    <p:sldId id="279" r:id="rId23"/>
    <p:sldId id="280" r:id="rId24"/>
    <p:sldId id="283" r:id="rId25"/>
    <p:sldId id="284" r:id="rId26"/>
    <p:sldId id="286" r:id="rId27"/>
    <p:sldId id="287" r:id="rId28"/>
    <p:sldId id="288" r:id="rId29"/>
    <p:sldId id="289" r:id="rId30"/>
    <p:sldId id="290" r:id="rId31"/>
    <p:sldId id="291" r:id="rId32"/>
    <p:sldId id="292" r:id="rId33"/>
    <p:sldId id="295" r:id="rId34"/>
    <p:sldId id="296" r:id="rId35"/>
    <p:sldId id="311" r:id="rId36"/>
    <p:sldId id="312" r:id="rId37"/>
    <p:sldId id="313" r:id="rId38"/>
    <p:sldId id="310" r:id="rId39"/>
    <p:sldId id="314" r:id="rId40"/>
    <p:sldId id="299" r:id="rId41"/>
    <p:sldId id="300" r:id="rId42"/>
    <p:sldId id="301" r:id="rId43"/>
    <p:sldId id="302" r:id="rId44"/>
    <p:sldId id="303" r:id="rId45"/>
    <p:sldId id="309" r:id="rId46"/>
    <p:sldId id="305" r:id="rId47"/>
    <p:sldId id="307" r:id="rId48"/>
    <p:sldId id="297"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510"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ar Bortsvadze" userId="aa6d9a8c35b39c91" providerId="LiveId" clId="{E7F43DE2-4337-4158-ADE3-CF3D347E82B3}"/>
    <pc:docChg chg="custSel addSld modSld sldOrd">
      <pc:chgData name="Tamar Bortsvadze" userId="aa6d9a8c35b39c91" providerId="LiveId" clId="{E7F43DE2-4337-4158-ADE3-CF3D347E82B3}" dt="2018-05-22T15:54:09.896" v="488" actId="20577"/>
      <pc:docMkLst>
        <pc:docMk/>
      </pc:docMkLst>
      <pc:sldChg chg="modSp">
        <pc:chgData name="Tamar Bortsvadze" userId="aa6d9a8c35b39c91" providerId="LiveId" clId="{E7F43DE2-4337-4158-ADE3-CF3D347E82B3}" dt="2018-05-22T11:07:26.832" v="361" actId="20577"/>
        <pc:sldMkLst>
          <pc:docMk/>
          <pc:sldMk cId="1819250694" sldId="256"/>
        </pc:sldMkLst>
        <pc:spChg chg="mod">
          <ac:chgData name="Tamar Bortsvadze" userId="aa6d9a8c35b39c91" providerId="LiveId" clId="{E7F43DE2-4337-4158-ADE3-CF3D347E82B3}" dt="2018-05-22T11:05:33.949" v="335" actId="113"/>
          <ac:spMkLst>
            <pc:docMk/>
            <pc:sldMk cId="1819250694" sldId="256"/>
            <ac:spMk id="2" creationId="{43507358-81DD-42E6-8A41-BE299FE9BCD7}"/>
          </ac:spMkLst>
        </pc:spChg>
        <pc:spChg chg="mod">
          <ac:chgData name="Tamar Bortsvadze" userId="aa6d9a8c35b39c91" providerId="LiveId" clId="{E7F43DE2-4337-4158-ADE3-CF3D347E82B3}" dt="2018-05-22T11:07:26.832" v="361" actId="20577"/>
          <ac:spMkLst>
            <pc:docMk/>
            <pc:sldMk cId="1819250694" sldId="256"/>
            <ac:spMk id="3" creationId="{DACA4A22-0BC0-4459-904C-C57C09AC5D9C}"/>
          </ac:spMkLst>
        </pc:spChg>
      </pc:sldChg>
      <pc:sldChg chg="modSp">
        <pc:chgData name="Tamar Bortsvadze" userId="aa6d9a8c35b39c91" providerId="LiveId" clId="{E7F43DE2-4337-4158-ADE3-CF3D347E82B3}" dt="2018-05-22T15:54:09.896" v="488" actId="20577"/>
        <pc:sldMkLst>
          <pc:docMk/>
          <pc:sldMk cId="2402508609" sldId="257"/>
        </pc:sldMkLst>
        <pc:spChg chg="mod">
          <ac:chgData name="Tamar Bortsvadze" userId="aa6d9a8c35b39c91" providerId="LiveId" clId="{E7F43DE2-4337-4158-ADE3-CF3D347E82B3}" dt="2018-05-22T10:55:41.794" v="132" actId="20577"/>
          <ac:spMkLst>
            <pc:docMk/>
            <pc:sldMk cId="2402508609" sldId="257"/>
            <ac:spMk id="2" creationId="{75252A29-2BDF-4BD8-8FBC-34D7F0F79270}"/>
          </ac:spMkLst>
        </pc:spChg>
        <pc:spChg chg="mod">
          <ac:chgData name="Tamar Bortsvadze" userId="aa6d9a8c35b39c91" providerId="LiveId" clId="{E7F43DE2-4337-4158-ADE3-CF3D347E82B3}" dt="2018-05-22T15:54:09.896" v="488" actId="20577"/>
          <ac:spMkLst>
            <pc:docMk/>
            <pc:sldMk cId="2402508609" sldId="257"/>
            <ac:spMk id="3" creationId="{CFD51E6E-9A49-489B-89D0-517A869C51FC}"/>
          </ac:spMkLst>
        </pc:spChg>
      </pc:sldChg>
      <pc:sldChg chg="addSp delSp modSp ord">
        <pc:chgData name="Tamar Bortsvadze" userId="aa6d9a8c35b39c91" providerId="LiveId" clId="{E7F43DE2-4337-4158-ADE3-CF3D347E82B3}" dt="2018-05-22T10:59:42.321" v="226" actId="20577"/>
        <pc:sldMkLst>
          <pc:docMk/>
          <pc:sldMk cId="715197327" sldId="258"/>
        </pc:sldMkLst>
        <pc:spChg chg="del">
          <ac:chgData name="Tamar Bortsvadze" userId="aa6d9a8c35b39c91" providerId="LiveId" clId="{E7F43DE2-4337-4158-ADE3-CF3D347E82B3}" dt="2018-05-22T10:59:06.253" v="176" actId="20577"/>
          <ac:spMkLst>
            <pc:docMk/>
            <pc:sldMk cId="715197327" sldId="258"/>
            <ac:spMk id="2" creationId="{4EA5D6FC-B310-4468-82E4-442425A1C0EC}"/>
          </ac:spMkLst>
        </pc:spChg>
        <pc:spChg chg="del">
          <ac:chgData name="Tamar Bortsvadze" userId="aa6d9a8c35b39c91" providerId="LiveId" clId="{E7F43DE2-4337-4158-ADE3-CF3D347E82B3}" dt="2018-05-22T10:59:06.253" v="176" actId="20577"/>
          <ac:spMkLst>
            <pc:docMk/>
            <pc:sldMk cId="715197327" sldId="258"/>
            <ac:spMk id="3" creationId="{846A25BC-E6B9-43B9-B1B9-6B6FC69F6E2C}"/>
          </ac:spMkLst>
        </pc:spChg>
        <pc:spChg chg="add mod">
          <ac:chgData name="Tamar Bortsvadze" userId="aa6d9a8c35b39c91" providerId="LiveId" clId="{E7F43DE2-4337-4158-ADE3-CF3D347E82B3}" dt="2018-05-22T10:59:18.531" v="187" actId="20577"/>
          <ac:spMkLst>
            <pc:docMk/>
            <pc:sldMk cId="715197327" sldId="258"/>
            <ac:spMk id="4" creationId="{E76BA042-1D64-4861-A680-2EABECCB266F}"/>
          </ac:spMkLst>
        </pc:spChg>
        <pc:spChg chg="add mod">
          <ac:chgData name="Tamar Bortsvadze" userId="aa6d9a8c35b39c91" providerId="LiveId" clId="{E7F43DE2-4337-4158-ADE3-CF3D347E82B3}" dt="2018-05-22T10:59:42.321" v="226" actId="20577"/>
          <ac:spMkLst>
            <pc:docMk/>
            <pc:sldMk cId="715197327" sldId="258"/>
            <ac:spMk id="5" creationId="{8FDE43D4-1ADB-43FD-9F99-15B2705CA9A8}"/>
          </ac:spMkLst>
        </pc:spChg>
      </pc:sldChg>
      <pc:sldChg chg="addSp delSp modSp add">
        <pc:chgData name="Tamar Bortsvadze" userId="aa6d9a8c35b39c91" providerId="LiveId" clId="{E7F43DE2-4337-4158-ADE3-CF3D347E82B3}" dt="2018-05-22T11:00:11.036" v="261" actId="20577"/>
        <pc:sldMkLst>
          <pc:docMk/>
          <pc:sldMk cId="2316042453" sldId="259"/>
        </pc:sldMkLst>
        <pc:spChg chg="del">
          <ac:chgData name="Tamar Bortsvadze" userId="aa6d9a8c35b39c91" providerId="LiveId" clId="{E7F43DE2-4337-4158-ADE3-CF3D347E82B3}" dt="2018-05-22T10:59:57.659" v="228" actId="20577"/>
          <ac:spMkLst>
            <pc:docMk/>
            <pc:sldMk cId="2316042453" sldId="259"/>
            <ac:spMk id="2" creationId="{8B581938-65F5-461B-97A6-D98C158CE288}"/>
          </ac:spMkLst>
        </pc:spChg>
        <pc:spChg chg="del">
          <ac:chgData name="Tamar Bortsvadze" userId="aa6d9a8c35b39c91" providerId="LiveId" clId="{E7F43DE2-4337-4158-ADE3-CF3D347E82B3}" dt="2018-05-22T10:59:57.659" v="228" actId="20577"/>
          <ac:spMkLst>
            <pc:docMk/>
            <pc:sldMk cId="2316042453" sldId="259"/>
            <ac:spMk id="3" creationId="{169A5622-3DC4-44CA-9F35-A3D67DBE3B59}"/>
          </ac:spMkLst>
        </pc:spChg>
        <pc:spChg chg="add mod">
          <ac:chgData name="Tamar Bortsvadze" userId="aa6d9a8c35b39c91" providerId="LiveId" clId="{E7F43DE2-4337-4158-ADE3-CF3D347E82B3}" dt="2018-05-22T11:00:03.210" v="245" actId="20577"/>
          <ac:spMkLst>
            <pc:docMk/>
            <pc:sldMk cId="2316042453" sldId="259"/>
            <ac:spMk id="4" creationId="{1E37E089-F23F-4AA0-9BEF-70698BC6EA60}"/>
          </ac:spMkLst>
        </pc:spChg>
        <pc:spChg chg="add mod">
          <ac:chgData name="Tamar Bortsvadze" userId="aa6d9a8c35b39c91" providerId="LiveId" clId="{E7F43DE2-4337-4158-ADE3-CF3D347E82B3}" dt="2018-05-22T11:00:11.036" v="261" actId="20577"/>
          <ac:spMkLst>
            <pc:docMk/>
            <pc:sldMk cId="2316042453" sldId="259"/>
            <ac:spMk id="5" creationId="{AC7263ED-BCD1-46B1-BD64-13964399A8E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1C15AE-AB94-4F84-82C8-204489F23ECF}" type="datetimeFigureOut">
              <a:rPr lang="en-US" smtClean="0"/>
              <a:pPr/>
              <a:t>4/13/2019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2E02C7-821B-4D7B-9E25-CFBC46D7E02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32500" lnSpcReduction="20000"/>
          </a:bodyPr>
          <a:lstStyle/>
          <a:p>
            <a:pPr>
              <a:defRPr/>
            </a:pPr>
            <a:r>
              <a:rPr lang="ka-GE" b="1" dirty="0" smtClean="0"/>
              <a:t>მუხლი 5. ტერმინთა განმარტება</a:t>
            </a:r>
          </a:p>
          <a:p>
            <a:pPr>
              <a:defRPr/>
            </a:pPr>
            <a:r>
              <a:rPr lang="ka-GE" dirty="0" smtClean="0"/>
              <a:t>ამ კანონში გამოყენებულ ტერმინებს აქვთ შემდეგი მნიშვნელობა:</a:t>
            </a:r>
          </a:p>
          <a:p>
            <a:pPr>
              <a:defRPr/>
            </a:pPr>
            <a:r>
              <a:rPr lang="ka-GE" dirty="0" smtClean="0"/>
              <a:t>	ა) საექიმო საქმიანობა - მედიცინაში განსწავლული, სათანადო უნარ-ჩვევებისა და პრაქტიკული გამოცდილების მქონე პირის პროფესიული საქმიანობა, რომლის მიზანია ქვეყანაში აღიარებული სამედიცინო სტანდარტებისა და ეთიკური ნორმების გამოყენებით, აგრეთვე საექიმო ტრადიციების გათვალისწინებით ადამიანის ჯანმრთელობის დაცვა, შენარჩუნება და აღდგენა, მისთვის ტანჯვის შემსუბუქება;</a:t>
            </a:r>
          </a:p>
          <a:p>
            <a:pPr>
              <a:defRPr/>
            </a:pPr>
            <a:r>
              <a:rPr lang="ka-GE" dirty="0" smtClean="0"/>
              <a:t>ბ) დამოუკიდებელი საექიმო საქმიანობა - უმაღლესი სამედიცინო განათლებისა და დამოუკიდებელი საექიმო საქმიანობის უფლების დამადასტურებელი სახელმწიფო სერტიფიკატის მქონე პირის პროფესიული საქმიანობა, რომლის შედეგებზედაც ის პასუხს აგებს საქართველოს კანონმდებლობით დადგენილი წესით; </a:t>
            </a:r>
          </a:p>
          <a:p>
            <a:pPr>
              <a:defRPr/>
            </a:pPr>
            <a:r>
              <a:rPr lang="ka-GE" dirty="0" smtClean="0"/>
              <a:t>გ) რეზიდენტურა – უმაღლესი სამედიცინო განათლების დიპლომისშემდგომი საფეხური, სასწავლო პროგრამებისა და პრაქტიკული საექიმო საქმიანობის ერთობლიობა, რომელიც მიზნად ისახავს სახელმწიფო შეკვეთის საფუძველზე (სტომატოლოგიურ სპეციალობებში დასაშვებია კერძო დაფინანსება) პროფესიულ მზადებას ერთ-ერთ საექიმო სპეციალობაში, სარეზიდენტო პროგრამის დადგენილ ვადაში; </a:t>
            </a:r>
            <a:r>
              <a:rPr lang="ka-GE" i="1" dirty="0" smtClean="0"/>
              <a:t>(10.11.2005 </a:t>
            </a:r>
            <a:r>
              <a:rPr lang="en-US" i="1" dirty="0" smtClean="0"/>
              <a:t>N2055  2006 </a:t>
            </a:r>
            <a:r>
              <a:rPr lang="ka-GE" i="1" dirty="0" smtClean="0"/>
              <a:t>წლის 1 იანვრიდან)</a:t>
            </a:r>
          </a:p>
          <a:p>
            <a:pPr>
              <a:defRPr/>
            </a:pPr>
            <a:r>
              <a:rPr lang="ka-GE" dirty="0" smtClean="0"/>
              <a:t>დ)	რეზიდენტი - პირი, რომელიც გადის რეზიდენტურის კურსს ერთ-ერთ საექიმო სპეციალობაში;</a:t>
            </a:r>
          </a:p>
          <a:p>
            <a:pPr>
              <a:defRPr/>
            </a:pPr>
            <a:r>
              <a:rPr lang="ka-GE" dirty="0" smtClean="0"/>
              <a:t>ე)	ექიმი სპეციალისტი - პირი, რომელმაც გაიარა რეზიდენტურის კურსი ერთ-ერთ საექიმო სპეციალობაში და მიიღო ამ დარგში დამოუკიდებელი საექიმო საქმიანობის უფლების დამადასტურებელი სახელმწიფო სერტიფიკატი;</a:t>
            </a:r>
          </a:p>
          <a:p>
            <a:pPr>
              <a:defRPr/>
            </a:pPr>
            <a:r>
              <a:rPr lang="ka-GE" dirty="0" smtClean="0"/>
              <a:t>ვ)	დამოუკიდებელი საექიმო საქმიანობის სუბიექტი - პირი, რომელიც საქართველოს კანონმდებლობით დადგენილი წესით ახორციელებს დამოუკიდებელ საექიმო საქმიანობას; </a:t>
            </a:r>
          </a:p>
          <a:p>
            <a:pPr>
              <a:defRPr/>
            </a:pPr>
            <a:r>
              <a:rPr lang="ka-GE" dirty="0" smtClean="0"/>
              <a:t>ზ)	ტელემედიცინა - სამედიცინო მომსახურების დისტანციური უზრუნველყოფა, რომელსაც სამედიცინო დარგის პროფესიონალი ახორციელებს საინფორმაციო და საკომუნიკაციო ტექნოლოგიების საშუალებით და რომლის მიზანია ინფორმაციის გაცვლა დაავადებათა დიაგნოსტიკის, მკურნალობისა და პროფილაქტიკისათვის, აგრეთვე სამედიცინო პერსონალის უწყვეტი განათლების, სამედიცინო კვლევისა და მისი შედეგების შეფასებისათვის;</a:t>
            </a:r>
          </a:p>
          <a:p>
            <a:pPr>
              <a:defRPr/>
            </a:pPr>
            <a:r>
              <a:rPr lang="ka-GE" dirty="0" smtClean="0"/>
              <a:t>თ)	საუნივერსიტეტო კლინიკა - შესაბამისი მატერიალურ-ტექნიკური ბაზის მქონე, კვალიფიციური ექიმებითა და პედაგოგებით დაკომპლექტებული, სახელმწიფო სამედიცინო პროგრამებში მონაწილე, საზოგადოებრივი ჯანმრთელობის დაცვის სისტემაზე ორიენტირებული უმაღლესი დონის მრავალპროფილიანი სამედიცინო დაწესებულება, რომელშიც მიმდინარეობს კლინიკური დისციპლინების სწავლება, მეცნიერული კვლევა და უმცროსი ექიმისათვის აუცილებელი პრაქტიკული უნარ-ჩვევების ათვისება და რომელიც ეკუთვნის სახელმწიფო აკრედიტაციის მქონე უმაღლეს სამედიცინო-საგანმანათლებლო დაწესებულებას ან საქართველოს კანონმდებლობით დადგენილი წესით მასთან გაფორმებული აქვს ხელშეკრულება სასწავლო და სამეცნიერო-კვლევითი მუშაობის წარმართვის შესახებ;</a:t>
            </a:r>
          </a:p>
          <a:p>
            <a:pPr>
              <a:defRPr/>
            </a:pPr>
            <a:r>
              <a:rPr lang="ka-GE" dirty="0" smtClean="0"/>
              <a:t>ი) უწყვეტი პროფესიული განვითარება – უმაღლესი სამედიცინო განათლებისა და დიპლომისშემდგომი განათლების (პროფესიული მზადების) მომდევნო პერიოდი, რომელიც გრძელდება დამოუკიდებელი საექიმო საქმიანობის სუბიექტის მთელი პროფესიული საქმიანობის განმავლობაში და არის საექიმო საქმიანობის განუყოფელი ნაწილი. მისი მიზანია თანამედროვე მედიცინის მიღწევებთან და ტექნოლოგიებთან დამოუკიდებელი საექიმო საქმიანობის სუბიექტის თეორიული ცოდნისა და პრაქტიკული უნარ-ჩვევების შესაბამისობის უზრუნველყოფა;  </a:t>
            </a:r>
            <a:r>
              <a:rPr lang="ka-GE" i="1" dirty="0" smtClean="0"/>
              <a:t>(10.11.2005 </a:t>
            </a:r>
            <a:r>
              <a:rPr lang="en-US" i="1" dirty="0" smtClean="0"/>
              <a:t>N2055  2006 </a:t>
            </a:r>
            <a:r>
              <a:rPr lang="ka-GE" i="1" dirty="0" smtClean="0"/>
              <a:t>წლის 1 იანვრიდან)</a:t>
            </a:r>
          </a:p>
          <a:p>
            <a:pPr>
              <a:defRPr/>
            </a:pPr>
            <a:r>
              <a:rPr lang="ka-GE" dirty="0" smtClean="0"/>
              <a:t>კ)	ერთჯერადი სამედიცინო მომსახურება - პაციენტის (პაციენტების) სამედიცინო მომსახურება, რომლის ხანგრძლივობა არ აღემატება ერთ თვეს;</a:t>
            </a:r>
          </a:p>
          <a:p>
            <a:pPr>
              <a:defRPr/>
            </a:pPr>
            <a:r>
              <a:rPr lang="ka-GE" dirty="0" smtClean="0"/>
              <a:t>ლ)	მომიჯნავე სპეციალობები - მედიცინის ერთ დარგში შემავალი საექიმო სპეციალობები, რომელთა საგანმანათლებლო პროგრამა და პროფესიული საქმიანობის ხასიათი გარკვეულწილად ესადაგება ერთმანეთს; </a:t>
            </a:r>
          </a:p>
          <a:p>
            <a:pPr>
              <a:defRPr/>
            </a:pPr>
            <a:r>
              <a:rPr lang="ka-GE" dirty="0" smtClean="0"/>
              <a:t>მ) დროებითი საექიმო საქმიანობა - უცხო ქვეყნის მოქალაქის მიერ საქართველოს კანონმდებლობით დადგენილი წესითა და ხანგრძლივობით განხორციელებული დამოუკიდებელი საექიმო საქმიანობა;</a:t>
            </a:r>
          </a:p>
          <a:p>
            <a:pPr>
              <a:defRPr/>
            </a:pPr>
            <a:r>
              <a:rPr lang="ka-GE" dirty="0" smtClean="0"/>
              <a:t>ნ) უმცროსი ექიმი – თანამდებობა, რომლის დაკავების უფლება აქვს სახელმწიფო აკრედიტაციის მქონე უმაღლესი სამედიცინო სასწავლებლის დიპლომირებულ კურსდამთავრებულს. ამ თანამდებობაზე დანიშნული პირი ექიმის ფუნქციას ასრულებს დამოუკიდებელი საექიმო საქმიანობის სუბიექტის მითითებითა და პასუხისმგებლობით; </a:t>
            </a:r>
            <a:r>
              <a:rPr lang="ka-GE" i="1" dirty="0" smtClean="0"/>
              <a:t>(13.05.2005 </a:t>
            </a:r>
            <a:r>
              <a:rPr lang="en-US" i="1" dirty="0" smtClean="0"/>
              <a:t>N 1434)</a:t>
            </a:r>
          </a:p>
          <a:p>
            <a:pPr>
              <a:defRPr/>
            </a:pPr>
            <a:r>
              <a:rPr lang="pt-BR" dirty="0" smtClean="0"/>
              <a:t>ო) ამოღებულია </a:t>
            </a:r>
            <a:r>
              <a:rPr lang="pt-BR" i="1" dirty="0" smtClean="0"/>
              <a:t>(21.03.2008 N 5999)</a:t>
            </a:r>
          </a:p>
          <a:p>
            <a:pPr>
              <a:defRPr/>
            </a:pPr>
            <a:r>
              <a:rPr lang="pt-BR" dirty="0" smtClean="0"/>
              <a:t>პ) ამოღებულია </a:t>
            </a:r>
            <a:r>
              <a:rPr lang="pt-BR" i="1" dirty="0" smtClean="0"/>
              <a:t>(21.03.2008 N 5999) </a:t>
            </a:r>
          </a:p>
          <a:p>
            <a:pPr>
              <a:defRPr/>
            </a:pPr>
            <a:r>
              <a:rPr lang="ka-GE" dirty="0" smtClean="0"/>
              <a:t>ჟ)  სერტიფიცირება - დამოუკიდებელი საექიმო საქმიანობის უფლების მინიჭების პროცესი, რომლის მიზანია დამოუკიდებელი საექიმო საქმიანობის განხორციელების უნარის შეფასება.</a:t>
            </a:r>
          </a:p>
          <a:p>
            <a:pPr>
              <a:defRPr/>
            </a:pPr>
            <a:r>
              <a:rPr lang="ka-GE" dirty="0" smtClean="0"/>
              <a:t> რ) უწყვეტი სამედიცინო განათლება – უწყვეტი პროფესიული განვითარების კომპონენტი, რომელიც მოიცავს როგორც თვითგანათლებას, ისე ფორმალიზებული სწავლების/მზადების პროგრამებში მონაწილეობას, აგრეთვე სხვადასხვა საქმიანობებს, რომლებიც ექიმის პროფესიული ცოდნის და უნარ-ჩვევების განმტკიცებას და გაუმჯობესებას უწყობს ხელს (კონგრესებში, კონფერენციებში მონაწილეობა, ნაშრომების გამოქვეყნება, სწავლება და სხვა); </a:t>
            </a:r>
            <a:r>
              <a:rPr lang="ka-GE" i="1" dirty="0" smtClean="0"/>
              <a:t>(13.05.2005 </a:t>
            </a:r>
            <a:r>
              <a:rPr lang="en-US" i="1" dirty="0" smtClean="0"/>
              <a:t>N 1434)</a:t>
            </a:r>
          </a:p>
          <a:p>
            <a:pPr>
              <a:defRPr/>
            </a:pPr>
            <a:r>
              <a:rPr lang="ka-GE" dirty="0" smtClean="0"/>
              <a:t>ს) უწყვეტი პრაქტიკული საექიმო საქმიანობა – უწყვეტი პროფესიული განვითარების კომპონენტი, რომელიც გულისხმობს კონკრეტულ სპეციალობაში უწყვეტ პრაქტიკულ კლინიკურ საქმიანობას და ფასდება სათანადო მახასიათებლებით (პაციენტების რაოდენობა, ჩასატარებელი მანიპულაციების რაოდენობა, პრაქტიკული საქმიანობის ხანგრძლივობა და სხვა); </a:t>
            </a:r>
            <a:r>
              <a:rPr lang="ka-GE" i="1" dirty="0" smtClean="0"/>
              <a:t>(13.05.2005 </a:t>
            </a:r>
            <a:r>
              <a:rPr lang="en-US" i="1" dirty="0" smtClean="0"/>
              <a:t>N 1434)</a:t>
            </a:r>
          </a:p>
          <a:p>
            <a:pPr>
              <a:defRPr/>
            </a:pPr>
            <a:r>
              <a:rPr lang="ka-GE" dirty="0" smtClean="0"/>
              <a:t>ტ) პროფესიული რეაბილიტაცია – უწყვეტი პროფესიული განვითარების კომპონენტი, რომელიც გულისხმობს შედარებით ხანგრძლივი (1–5-თვიანი) სწავლების/მზადების კურსის გავლას და რომლის მიზანია ექიმის პროფესიული კომპეტენციის აღდგენა კონკრეტულ საექიმო სპეციალობაში; </a:t>
            </a:r>
            <a:r>
              <a:rPr lang="ka-GE" i="1" dirty="0" smtClean="0"/>
              <a:t>(13.05.2005 </a:t>
            </a:r>
            <a:r>
              <a:rPr lang="en-US" i="1" dirty="0" smtClean="0"/>
              <a:t>N 1434)</a:t>
            </a:r>
          </a:p>
          <a:p>
            <a:pPr>
              <a:defRPr/>
            </a:pPr>
            <a:r>
              <a:rPr lang="ka-GE" dirty="0" smtClean="0"/>
              <a:t>უ) სამედიცინო მომსახურების ხარისხის უწყვეტი გაუმჯობესება – უწყვეტი პროფესიული განვითარების კომპონენტი, რომელიც გულისხმობს ექიმის კლინიკური საქმიანობის ხარისხისა და გამოსავლის/შედეგების პერიოდულ შეფასებას და შესაბამისი ინდიკატორების ეტაპობრივ გაუმჯობესებას; </a:t>
            </a:r>
            <a:r>
              <a:rPr lang="ka-GE" i="1" dirty="0" smtClean="0"/>
              <a:t>(13.05.2005 </a:t>
            </a:r>
            <a:r>
              <a:rPr lang="en-US" i="1" dirty="0" smtClean="0"/>
              <a:t>N 1434)</a:t>
            </a:r>
          </a:p>
          <a:p>
            <a:pPr>
              <a:defRPr/>
            </a:pPr>
            <a:r>
              <a:rPr lang="ka-GE" dirty="0" smtClean="0"/>
              <a:t>ფ) დიპლომისშემდგომი განათლება (პროფესიული მზადება) – დიპლომამდელი სამედიცინო განათლების შემდგომი პროფესიული მზადება, რომელიც ეფუძნება პრაქტიკულ საექიმო საქმიანობას და რომლის მიზანია საექიმო სპეციალობის დაუფლება; </a:t>
            </a:r>
            <a:r>
              <a:rPr lang="ka-GE" i="1" dirty="0" smtClean="0"/>
              <a:t>(10.11.2005 </a:t>
            </a:r>
            <a:r>
              <a:rPr lang="en-US" i="1" dirty="0" smtClean="0"/>
              <a:t>N2055  2006 </a:t>
            </a:r>
            <a:r>
              <a:rPr lang="ka-GE" i="1" dirty="0" smtClean="0"/>
              <a:t>წლის 1 იანვრიდან)</a:t>
            </a:r>
          </a:p>
          <a:p>
            <a:pPr>
              <a:defRPr/>
            </a:pPr>
            <a:r>
              <a:rPr lang="ka-GE" dirty="0" smtClean="0"/>
              <a:t>ქ) რეზიდენტურის ალტერნატიული დიპლომისშემდგომი განათლება (პროფესიული მზადება) – დიპლომისშემდგომი განათლების (პროფესიული მზადების) ფორმა, რომელიც წარიმართება სახელმწიფო დაკვეთის ფარგლებს გარეთ და გულისხმობს სარეზიდენტო პროგრამის ყველა მოდულის კანონით განსაზღვრულ ვადებში  გავლას; </a:t>
            </a:r>
            <a:r>
              <a:rPr lang="ka-GE" i="1" dirty="0" smtClean="0"/>
              <a:t>(10.11.2005 </a:t>
            </a:r>
            <a:r>
              <a:rPr lang="en-US" i="1" dirty="0" smtClean="0"/>
              <a:t>N2055  2006 </a:t>
            </a:r>
            <a:r>
              <a:rPr lang="ka-GE" i="1" dirty="0" smtClean="0"/>
              <a:t>წლის 1 იანვრიდან)</a:t>
            </a:r>
          </a:p>
          <a:p>
            <a:pPr>
              <a:defRPr/>
            </a:pPr>
            <a:r>
              <a:rPr lang="ka-GE" dirty="0" smtClean="0"/>
              <a:t>ღ) საექიმო სპეციალობის მაძიებელი – პირი, რომელიც ეუფლება საექიმო სპეციალობას ამ კანონით დადგენილი წესით, რეზიდენტურის ალტერნატიული დიპლომისშემდგომი განათლებით (პროფესიული მზადებით); </a:t>
            </a:r>
            <a:r>
              <a:rPr lang="ka-GE" i="1" dirty="0" smtClean="0"/>
              <a:t>(10.11.2005 </a:t>
            </a:r>
            <a:r>
              <a:rPr lang="en-US" i="1" dirty="0" smtClean="0"/>
              <a:t>N2055  2006 </a:t>
            </a:r>
            <a:r>
              <a:rPr lang="ka-GE" i="1" dirty="0" smtClean="0"/>
              <a:t>წლის 1 იანვრიდან)</a:t>
            </a:r>
          </a:p>
          <a:p>
            <a:pPr>
              <a:defRPr/>
            </a:pPr>
            <a:r>
              <a:rPr lang="ka-GE" dirty="0" smtClean="0"/>
              <a:t>ყ) მოდული – დიპლომისშემდგომი განათლების (პროფესიული მზადების) პროგრამის დამოუკიდებელი ბლოკი, რომელიც მოიცავს  კონკრეტულ სფეროს და რომელშიც ასახულია მზადების მიზანი, ასათვისებელი საკითხებისა და უნარ-ჩვევების ჩამონათვალი, მზადების ფორმები, მეთოდები და  ხანგრძლივობა, მოსალოდნელი შედეგები და შეფასების კრიტერიუმები; </a:t>
            </a:r>
            <a:r>
              <a:rPr lang="ka-GE" i="1" dirty="0" smtClean="0"/>
              <a:t>(10.11.2005 </a:t>
            </a:r>
            <a:r>
              <a:rPr lang="en-US" i="1" dirty="0" smtClean="0"/>
              <a:t>N2055  2006 </a:t>
            </a:r>
            <a:r>
              <a:rPr lang="ka-GE" i="1" dirty="0" smtClean="0"/>
              <a:t>წლის 1 იანვრიდან)</a:t>
            </a:r>
          </a:p>
          <a:p>
            <a:pPr>
              <a:defRPr/>
            </a:pPr>
            <a:r>
              <a:rPr lang="ka-GE" dirty="0" smtClean="0"/>
              <a:t>შ) ერთიანი დიპლომისშემდგომი საკვალიფიკაციო გამოცდა – პროცედურა, რომლის წარმატებით გავლა უფლებას აძლევს უმაღლესი სამედიცინო სასწავლებლის დიპლომირებულ კურსდამთავრებულს, მონაწილეობა მიიღოს დიპლომისშემდგომ განათლებაში (პროფესიულ მზადებაში) რომელიმე საექიმო სპეციალობის დასაუფლებლად;  </a:t>
            </a:r>
            <a:r>
              <a:rPr lang="ka-GE" i="1" dirty="0" smtClean="0"/>
              <a:t>(10.11.2005 </a:t>
            </a:r>
            <a:r>
              <a:rPr lang="en-US" i="1" dirty="0" smtClean="0"/>
              <a:t>N2055  2006 </a:t>
            </a:r>
            <a:r>
              <a:rPr lang="ka-GE" i="1" dirty="0" smtClean="0"/>
              <a:t>წლის 1 იანვრიდან)</a:t>
            </a:r>
          </a:p>
          <a:p>
            <a:pPr>
              <a:defRPr/>
            </a:pPr>
            <a:r>
              <a:rPr lang="ka-GE" dirty="0" smtClean="0"/>
              <a:t>ჩ) კლინიკური პრაქტიკის მეთოდური რეკომენდაცია – კონკრეტული კლინიკური მდგომარეობის პროფილაქტიკის, დიაგნოსტიკის, მკურნალობის ან რეაბილიტაციის სქემა, რომელიც შემუშავებულია ფაქტებზე დამყარებული მედიცინის მონაცემების გამოყენებით; </a:t>
            </a:r>
            <a:r>
              <a:rPr lang="ka-GE" i="1" dirty="0" smtClean="0"/>
              <a:t>(13.05.2005 </a:t>
            </a:r>
            <a:r>
              <a:rPr lang="en-US" i="1" dirty="0" smtClean="0"/>
              <a:t>N 1434)</a:t>
            </a:r>
          </a:p>
          <a:p>
            <a:pPr>
              <a:defRPr/>
            </a:pPr>
            <a:r>
              <a:rPr lang="ka-GE" dirty="0" smtClean="0"/>
              <a:t>ც) კლინიკური პრაქტიკის ნაციონალური მეთოდური რეკომენდაცია – კონკრეტული კლინიკური პრობლემის მართვის ქვეყანაში ოფიციალურად აღიარებული სახელმძღვანელო მითითებები, რომლებიც ეფუძნება მიმდინარე პერიოდში საერთაშორისოდ აღიარებულ მეცნიერულ მტკიცებულებებს; </a:t>
            </a:r>
            <a:r>
              <a:rPr lang="ka-GE" i="1" dirty="0" smtClean="0"/>
              <a:t>(13.05.2005 </a:t>
            </a:r>
            <a:r>
              <a:rPr lang="en-US" i="1" dirty="0" smtClean="0"/>
              <a:t>N 1434)</a:t>
            </a:r>
          </a:p>
          <a:p>
            <a:pPr>
              <a:defRPr/>
            </a:pPr>
            <a:r>
              <a:rPr lang="ka-GE" dirty="0" smtClean="0"/>
              <a:t>ძ) საექიმო სუბსპეციალობა – დამოუკიდებელი საექიმო საქმიანობის უფლების მქონე ექიმი-სპეციალისტის დამატებითი კომპეტენცია, რომელიც გულისხმობს პროფილაქტიკური, სადიაგნოზო, სამკურნალო ან სარეაბილიტაციო ტექნოლოგიის ან მეთოდის ფლობას, ან რომელიმე ორგანოს ან ორგანოთა სისტემის დაავადების მართვას და რომლის დასაუფლებლად აუცილებელია სათანადო მზადების კურსის გავლა საქართველოს კანონმდებლობით განსაზღვრული წესით დამტკიცებული შესაბამისი პროგრამით. </a:t>
            </a:r>
            <a:r>
              <a:rPr lang="ka-GE" i="1" dirty="0" smtClean="0"/>
              <a:t>(13.05.2005 </a:t>
            </a:r>
            <a:r>
              <a:rPr lang="en-US" i="1" dirty="0" smtClean="0"/>
              <a:t>N 1434)</a:t>
            </a:r>
          </a:p>
          <a:p>
            <a:pPr>
              <a:defRPr/>
            </a:pPr>
            <a:r>
              <a:rPr lang="ka-GE" dirty="0" smtClean="0"/>
              <a:t>წ) დიპლომისშემდგომი სამედიცინო საგანმანათლებლო დაწესებულება – დიპლომისშემდგომი განათლების (პროფესიულ მზადებაში) პროგრამების  ფარგლებში დადგენილი წესით აკრედიტებული სამედიცინო დაწესებულება ან უმაღლესი სამედიცინო სასწავლებელი (შემდგომ – დაწესებულება ან/და სასწავლებელი). </a:t>
            </a:r>
            <a:r>
              <a:rPr lang="ka-GE" i="1" dirty="0" smtClean="0"/>
              <a:t>(8.06.2016 </a:t>
            </a:r>
            <a:r>
              <a:rPr lang="en-US" i="1" dirty="0" smtClean="0"/>
              <a:t>N 5383) </a:t>
            </a:r>
          </a:p>
          <a:p>
            <a:pPr>
              <a:defRPr/>
            </a:pPr>
            <a:endParaRPr lang="en-US" i="1" dirty="0" smtClean="0"/>
          </a:p>
          <a:p>
            <a:pPr>
              <a:defRPr/>
            </a:pPr>
            <a:r>
              <a:rPr lang="ka-GE" b="1" dirty="0" smtClean="0"/>
              <a:t>მუხლი 6. დამოუკიდებელი საექიმო საქმიანობის სუბიექტის    </a:t>
            </a:r>
          </a:p>
          <a:p>
            <a:pPr>
              <a:defRPr/>
            </a:pPr>
            <a:r>
              <a:rPr lang="ka-GE" b="1" dirty="0" smtClean="0"/>
              <a:t>პროფესიული დამოუკიდებლობა</a:t>
            </a:r>
          </a:p>
          <a:p>
            <a:pPr>
              <a:defRPr/>
            </a:pPr>
            <a:r>
              <a:rPr lang="ka-GE" dirty="0" smtClean="0"/>
              <a:t>დამოუკიდებელი საექიმო საქმიანობის სუბიექტი</a:t>
            </a:r>
            <a:r>
              <a:rPr lang="ka-GE" b="1" dirty="0" smtClean="0"/>
              <a:t> პროფესიული გადაწყვეტილებების მიღებისას არის თავისუფალი და დამოუკიდებელი. აკრძალულია, პირმა დამოუკიდებელი საექიმო საქმიანობის სუბიექტისაგან მოითხოვოს ამ კანონში მითითებული პრინციპებისა და საექიმო საქმიანობის ეთიკური ნორმების საწინააღმდეგო მოქმედება, მიუხედავად მომთხოვნი პირის თანამდებობისა, ეროვნული, ეთნიკური და სოციალური კუთვნილებისა, აგრეთვე აღმსარებლობისა. </a:t>
            </a:r>
          </a:p>
          <a:p>
            <a:pPr>
              <a:defRPr/>
            </a:pPr>
            <a:endParaRPr lang="en-US" dirty="0" smtClean="0"/>
          </a:p>
          <a:p>
            <a:pPr>
              <a:defRPr/>
            </a:pPr>
            <a:endParaRPr lang="en-US" i="1" dirty="0" smtClean="0"/>
          </a:p>
          <a:p>
            <a:pPr>
              <a:defRPr/>
            </a:pPr>
            <a:endParaRPr lang="en-US" dirty="0" smtClean="0"/>
          </a:p>
          <a:p>
            <a:pPr>
              <a:defRPr/>
            </a:pPr>
            <a:endParaRPr lang="en-US" dirty="0"/>
          </a:p>
        </p:txBody>
      </p:sp>
      <p:sp>
        <p:nvSpPr>
          <p:cNvPr id="4" name="Slide Number Placeholder 3"/>
          <p:cNvSpPr>
            <a:spLocks noGrp="1"/>
          </p:cNvSpPr>
          <p:nvPr>
            <p:ph type="sldNum" sz="quarter" idx="5"/>
          </p:nvPr>
        </p:nvSpPr>
        <p:spPr/>
        <p:txBody>
          <a:bodyPr/>
          <a:lstStyle/>
          <a:p>
            <a:pPr>
              <a:defRPr/>
            </a:pPr>
            <a:fld id="{A72D05B4-BE71-4525-8139-B1FCBEE413DA}" type="slidenum">
              <a:rPr lang="en-US" smtClean="0"/>
              <a:pPr>
                <a:defRPr/>
              </a:pPr>
              <a:t>6</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55000" lnSpcReduction="20000"/>
          </a:bodyPr>
          <a:lstStyle/>
          <a:p>
            <a:pPr>
              <a:defRPr/>
            </a:pPr>
            <a:r>
              <a:rPr lang="ka-GE" b="1" dirty="0" smtClean="0"/>
              <a:t>სამედიცინო დასებულებებიდან სამართალდამცავ </a:t>
            </a:r>
          </a:p>
          <a:p>
            <a:pPr>
              <a:defRPr/>
            </a:pPr>
            <a:r>
              <a:rPr lang="ka-GE" b="1" dirty="0" smtClean="0"/>
              <a:t>ორგანოებში ცნობების მიწოდების ინსტრუქცია</a:t>
            </a:r>
          </a:p>
          <a:p>
            <a:pPr>
              <a:defRPr/>
            </a:pPr>
            <a:endParaRPr lang="en-US" dirty="0" smtClean="0"/>
          </a:p>
          <a:p>
            <a:pPr>
              <a:defRPr/>
            </a:pPr>
            <a:r>
              <a:rPr lang="ka-GE" dirty="0" smtClean="0"/>
              <a:t>	1. პოლიციისათვის ცნობის გადაცემას ექვემდებარება:</a:t>
            </a:r>
          </a:p>
          <a:p>
            <a:pPr>
              <a:defRPr/>
            </a:pPr>
            <a:r>
              <a:rPr lang="ka-GE" dirty="0" smtClean="0"/>
              <a:t>	ა) ყველა ტრამვული და ტრამვაზე საეჭვო შემთხვევა, როცა პაციენტი იმყოფება უგონო მდგომარეობაში, ან ავადმყოფი მიუთითებს ნაძალადევ ქმედებაზე.</a:t>
            </a:r>
          </a:p>
          <a:p>
            <a:pPr>
              <a:defRPr/>
            </a:pPr>
            <a:r>
              <a:rPr lang="ka-GE" dirty="0" smtClean="0"/>
              <a:t>	ბ) უეცარი სიკვდილის ყველა შემთხვევა.</a:t>
            </a:r>
          </a:p>
          <a:p>
            <a:pPr>
              <a:defRPr/>
            </a:pPr>
            <a:r>
              <a:rPr lang="ka-GE" dirty="0" smtClean="0"/>
              <a:t>	გ) ნაძალადევი სიკვდილის ყველა შემთხვევა.</a:t>
            </a:r>
          </a:p>
          <a:p>
            <a:pPr>
              <a:defRPr/>
            </a:pPr>
            <a:r>
              <a:rPr lang="ka-GE" dirty="0" smtClean="0"/>
              <a:t>დ) მოწამვლაზე საეჭვო შემთხვევა (გარდა ნარკოტიკული ზედოზირების მდგომარეობისა), როცა პაციენტი იმყოფება უგონო მდგომარეობაში, ან ავადმყოფი მიუთითებს ნაძალადევ ქმედებაზე; </a:t>
            </a:r>
            <a:r>
              <a:rPr lang="ka-GE" i="1" dirty="0" smtClean="0"/>
              <a:t>(11/08/2014 </a:t>
            </a:r>
            <a:r>
              <a:rPr lang="en-US" i="1" dirty="0" smtClean="0"/>
              <a:t>N 01-56/</a:t>
            </a:r>
            <a:r>
              <a:rPr lang="ka-GE" i="1" dirty="0" smtClean="0"/>
              <a:t>ნ)</a:t>
            </a:r>
          </a:p>
          <a:p>
            <a:pPr>
              <a:defRPr/>
            </a:pPr>
            <a:r>
              <a:rPr lang="ka-GE" dirty="0" smtClean="0"/>
              <a:t>	ე) ქიმიური ან რადიაციული მოწამვლის ყველა კვებითი ტოქსიკოინტოქსიკაციის ჯგუფური შემთხვევა.</a:t>
            </a:r>
          </a:p>
          <a:p>
            <a:pPr>
              <a:defRPr/>
            </a:pPr>
            <a:r>
              <a:rPr lang="ka-GE" dirty="0" smtClean="0"/>
              <a:t>ვ) საავადმყოფოში გვამის მიტანის, ან პაცინეტის მიყვანიდან 24 საათში დამდგარი სიკვდილის ყველა შემთხვევა, თუ ის უკავშირდება ნაძალადევ ქმედებას. </a:t>
            </a:r>
            <a:r>
              <a:rPr lang="ka-GE" i="1" dirty="0" smtClean="0"/>
              <a:t>(11/08/2014 </a:t>
            </a:r>
            <a:r>
              <a:rPr lang="en-US" i="1" dirty="0" smtClean="0"/>
              <a:t>N 01-56/</a:t>
            </a:r>
            <a:r>
              <a:rPr lang="ka-GE" i="1" dirty="0" smtClean="0"/>
              <a:t>ნ)</a:t>
            </a:r>
          </a:p>
          <a:p>
            <a:pPr>
              <a:defRPr/>
            </a:pPr>
            <a:r>
              <a:rPr lang="ka-GE" dirty="0" smtClean="0"/>
              <a:t>1</a:t>
            </a:r>
            <a:r>
              <a:rPr lang="ka-GE" baseline="30000" dirty="0" smtClean="0"/>
              <a:t>1</a:t>
            </a:r>
            <a:r>
              <a:rPr lang="ka-GE" dirty="0" smtClean="0"/>
              <a:t>. პოლიციისათვის ცნობის გადაცემას არ ექვემდებარება ნარკოტიკული ზედოზირების მდგომარეობის შემთხვევები, თუ დამატებით სახეზე არ არის ამავე ბრძანების პირველი პუნქტით განსაზღვრული სხვა გარემოებები. </a:t>
            </a:r>
            <a:r>
              <a:rPr lang="ka-GE" i="1" dirty="0" smtClean="0"/>
              <a:t>(11/08/2014 </a:t>
            </a:r>
            <a:r>
              <a:rPr lang="en-US" i="1" dirty="0" smtClean="0"/>
              <a:t>N 01-56/</a:t>
            </a:r>
            <a:r>
              <a:rPr lang="ka-GE" i="1" dirty="0" smtClean="0"/>
              <a:t>ნ)</a:t>
            </a:r>
          </a:p>
          <a:p>
            <a:pPr>
              <a:defRPr/>
            </a:pPr>
            <a:r>
              <a:rPr lang="ka-GE" dirty="0" smtClean="0"/>
              <a:t>	2. ტელეფონოგრამის გაგზავნის შესახებ ცნობა უნდა დაფიქსირდეს სტაციონარის მიმღებ ჟურნალში.</a:t>
            </a:r>
          </a:p>
          <a:p>
            <a:pPr>
              <a:defRPr/>
            </a:pPr>
            <a:r>
              <a:rPr lang="ka-GE" dirty="0" smtClean="0"/>
              <a:t>	3. ცნობის გაცემაზე პასუხისმგებელია საავადმყოფო მორიგე ექიმი.</a:t>
            </a:r>
          </a:p>
          <a:p>
            <a:pPr>
              <a:defRPr/>
            </a:pPr>
            <a:r>
              <a:rPr lang="ka-GE" dirty="0" smtClean="0"/>
              <a:t>	4. ტრამვული დაზიანებით ამბულატორიულ დაწესებულებაში მოყვანილი ყველა შემთხვევის შესახებ ცნობა უნდა დაფიქსირდეს ამბულატორიის სარეგისტრაციო ჟურნალში.</a:t>
            </a:r>
          </a:p>
          <a:p>
            <a:pPr>
              <a:defRPr/>
            </a:pPr>
            <a:r>
              <a:rPr lang="ka-GE" dirty="0" smtClean="0"/>
              <a:t>	5. ცნობის გაცემაზე პასუხისმგებელია ის ექიმი, რომელმაც აღმოუჩინა პირს სამედიცინო დახმარება.</a:t>
            </a:r>
          </a:p>
          <a:p>
            <a:pPr>
              <a:defRPr/>
            </a:pPr>
            <a:r>
              <a:rPr lang="ka-GE" dirty="0" smtClean="0"/>
              <a:t>	6. სასწრაფო დახმარების ექიმი გამოძახების დროს გვამის აღმოჩენის შემთხვევაში ვალდებულია აღნიშნულის შესახებ დაუყოვნებლივ აცნობოს პოლიციას და შემთხვევის ადგილზე დაელოდოს მის მოსვლას.</a:t>
            </a:r>
          </a:p>
          <a:p>
            <a:pPr>
              <a:defRPr/>
            </a:pPr>
            <a:r>
              <a:rPr lang="ka-GE" dirty="0" smtClean="0"/>
              <a:t>	7. თუ, აუცილებელია პირის სტაციონარში გადაყვანა, სასწრაფო დახმარებას იგი გადაჰყავს სტაციონარში. ამის შემდეგ, შემდგომ მოქმედებაზე პასუხს აგებს სტაციონარის მორიგე ექიმი.</a:t>
            </a:r>
          </a:p>
          <a:p>
            <a:pPr>
              <a:defRPr/>
            </a:pPr>
            <a:r>
              <a:rPr lang="ka-GE" dirty="0" smtClean="0"/>
              <a:t>	8. ამ პუნქტში ჩამოთვლილ შემთხვევებში, სასწრაფო დახმარების მიერ ბინაზე გაწეული დახმარების დროს სასწრაფო დახმარების ექიმი ვალდებულია აცნობოს პოლიციას და აღნიშნული ფაქტი დააფიქსიროს გამოძახების სარეგისტრაციო ჟურნალში.</a:t>
            </a:r>
          </a:p>
          <a:p>
            <a:pPr>
              <a:defRPr/>
            </a:pPr>
            <a:r>
              <a:rPr lang="ka-GE" dirty="0" smtClean="0"/>
              <a:t>	9. იმ შემთხვევაში, თუ ნებისმიერი სამედიცინო დაწესებულებიდან არ ხერხდება პოლიციაში სატელეფონო კავშირის დამყარება, დაწესებულების ადმინისტრაცია ვალდებულია აღნიშნულის შესახებ არა უგვიანეს 24 სთ-ში აცნობოს პოლიციას.</a:t>
            </a:r>
          </a:p>
          <a:p>
            <a:pPr>
              <a:defRPr/>
            </a:pPr>
            <a:endParaRPr lang="en-US" dirty="0" smtClean="0"/>
          </a:p>
          <a:p>
            <a:pPr>
              <a:defRPr/>
            </a:pPr>
            <a:endParaRPr lang="en-US" dirty="0"/>
          </a:p>
        </p:txBody>
      </p:sp>
      <p:sp>
        <p:nvSpPr>
          <p:cNvPr id="4" name="Slide Number Placeholder 3"/>
          <p:cNvSpPr>
            <a:spLocks noGrp="1"/>
          </p:cNvSpPr>
          <p:nvPr>
            <p:ph type="sldNum" sz="quarter" idx="5"/>
          </p:nvPr>
        </p:nvSpPr>
        <p:spPr/>
        <p:txBody>
          <a:bodyPr/>
          <a:lstStyle/>
          <a:p>
            <a:pPr>
              <a:defRPr/>
            </a:pPr>
            <a:fld id="{6F0D941C-77D7-4FCE-9F9A-C2FC7E8CBC8A}" type="slidenum">
              <a:rPr lang="en-US" smtClean="0"/>
              <a:pPr>
                <a:defRPr/>
              </a:pPr>
              <a:t>21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FC84137-7A1A-4A3F-91C6-E48F17001B19}" type="slidenum">
              <a:rPr lang="en-US" smtClean="0"/>
              <a:pPr>
                <a:defRPr/>
              </a:pPr>
              <a:t>22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7500" lnSpcReduction="20000"/>
          </a:bodyPr>
          <a:lstStyle/>
          <a:p>
            <a:pPr>
              <a:defRPr/>
            </a:pPr>
            <a:r>
              <a:rPr lang="ka-GE" dirty="0" smtClean="0"/>
              <a:t>4. ბავშვზე სავარაუდოდ განხორციელებულ ძალადობაზე შესაძლოა მიუთითებდეს ქვემოთ ჩამოთვლილთაგან ერთი ან რამდენიმე ფაქტორი:</a:t>
            </a:r>
          </a:p>
          <a:p>
            <a:pPr>
              <a:defRPr/>
            </a:pPr>
            <a:r>
              <a:rPr lang="ka-GE" dirty="0" smtClean="0"/>
              <a:t>ა) ბავშვზე სხეულის დაზიანების ნიშნების არსებობა (სხვადასხვა ფერის სილურჯეები, სხვადასხვა ხარისხის ჭრილობები და ნაკაწრები, იარები, გაძნელებული სიარული, სხეულის შეშუპებული ნაწილები, მოტეხილობები, დამწვრობის კვალი, კოპები და სხვა სახის დაზიანებები);</a:t>
            </a:r>
          </a:p>
          <a:p>
            <a:pPr>
              <a:defRPr/>
            </a:pPr>
            <a:r>
              <a:rPr lang="ka-GE" dirty="0" smtClean="0"/>
              <a:t>ბ) ბავშვი იქცევა საეჭვოდ (ბავშვი აღგზნებულია, დათრგუნულია, აქვს შიშები, არ უნდა სახლში დაბრუნება, რადიკალურად შეეცვალა ხასიათი და სხვ.);</a:t>
            </a:r>
          </a:p>
          <a:p>
            <a:pPr>
              <a:defRPr/>
            </a:pPr>
            <a:r>
              <a:rPr lang="ka-GE" dirty="0" smtClean="0"/>
              <a:t>გ) ბავშვი არ დადის ან/და არარეგულარულად დადის საგანმანათლებლო ან/და სკოლისგარეშე სახელოვნებო ან/და სასპორტო საგანმანათლებლო დაწესებულებაში;</a:t>
            </a:r>
          </a:p>
          <a:p>
            <a:pPr>
              <a:defRPr/>
            </a:pPr>
            <a:r>
              <a:rPr lang="ka-GE" dirty="0" smtClean="0"/>
              <a:t>დ) ბავშვი არ არის რეგისტრირებული ან ბავშვს არ აქვს დაბადების მოწმობა, აგრეთვე არ არის პედიატრის/ექიმის მეთვალყურეობის ქვეშ;</a:t>
            </a:r>
          </a:p>
          <a:p>
            <a:pPr>
              <a:defRPr/>
            </a:pPr>
            <a:r>
              <a:rPr lang="ka-GE" dirty="0" smtClean="0"/>
              <a:t>ე) ბავშვი მოუვლელია, მნიშვნელოვნად ჩამორჩება ფიზიკურ განვითარებაში, ბავშვს აქვს მოუწესრიგებელი გარეგნული იერ-სახე – უსუფთაო სახე და სხეული, აცვია ჭუჭყიანი ან/და სეზონისთვის შეუფერებელი ტანსაცმელი, იკვებება საჭმლის ნარჩენებით;</a:t>
            </a:r>
          </a:p>
          <a:p>
            <a:pPr>
              <a:defRPr/>
            </a:pPr>
            <a:r>
              <a:rPr lang="ka-GE" dirty="0" smtClean="0"/>
              <a:t>ვ) ასაკის შეუფერებლად დროს ატარებს უმეთვალყურეოდ, საცხოვრებელი გარემო შეიცავს საფრთხეებს ბავშვის ჯანმრთელობისა და განვითარებისთვის, ცხოვრობს ბავშვთა ჯგუფის სხვა წევრებთან ერთად;</a:t>
            </a:r>
          </a:p>
          <a:p>
            <a:pPr>
              <a:defRPr/>
            </a:pPr>
            <a:r>
              <a:rPr lang="ka-GE" dirty="0" smtClean="0"/>
              <a:t>ზ) ჩართულია ისეთ შრომით საქმიანობაში, მათ შორის, წვრილმან ვაჭრობაში, რომელიც იწვევს მისი საბაზისო უფლებების (განათლების, ჯანსაღი ფიზიკური და მენტალური განვითარების) შეზღუდვას;</a:t>
            </a:r>
          </a:p>
          <a:p>
            <a:pPr>
              <a:defRPr/>
            </a:pPr>
            <a:r>
              <a:rPr lang="ka-GE" dirty="0" smtClean="0"/>
              <a:t>თ) ბავშვი გამოყენებულია და ჩაბმულია მისი ასაკისათვის შეუფერებელ სამუშაოში ან/და ანტისაზოგადოებრივ საქმიანობაში (ითხოვს მოწყალებას/მათხოვრობს, არაგონივრულად დიდ დროს ატარებს ქუჩაში);</a:t>
            </a:r>
          </a:p>
          <a:p>
            <a:pPr>
              <a:defRPr/>
            </a:pPr>
            <a:r>
              <a:rPr lang="ka-GE" dirty="0" smtClean="0"/>
              <a:t>ი) ბავშვი ხშირად გადაადგილდება უცხო პირთან/პირებთან ერთად ნათესავის ან ახლობლის გარეშე ან იმყოფება უცხო პირების მუდმივი მეთვალყურეობის ქვეშ ან/და უწევს მათ მომსახურებას;</a:t>
            </a:r>
          </a:p>
          <a:p>
            <a:pPr>
              <a:defRPr/>
            </a:pPr>
            <a:r>
              <a:rPr lang="ka-GE" dirty="0" smtClean="0"/>
              <a:t>კ) ბავშვის სათამაშოები, საწოლი, ტანისამოსი ან სხვა ნივთები აღმოჩენილია შეუფერებელ ადგილებში (მათ შორის, ქარხანა ან/და სხვ.), ადამიანით ვაჭრობისათვის (ტრეფიკინგისათვის) რისკის შემცველ დაწესებულებებში;</a:t>
            </a:r>
          </a:p>
          <a:p>
            <a:pPr>
              <a:defRPr/>
            </a:pPr>
            <a:r>
              <a:rPr lang="ka-GE" dirty="0" smtClean="0"/>
              <a:t>ლ) ნებისმიერი სხვა ფაქტორი, რომელიც შესაძლოა მიუთითებდეს ბავშვზე ძალადობაზე.</a:t>
            </a:r>
          </a:p>
          <a:p>
            <a:pPr>
              <a:defRPr/>
            </a:pPr>
            <a:r>
              <a:rPr lang="ka-GE" dirty="0" smtClean="0"/>
              <a:t>5. ძალადობის ეჭვის შემთხვევაში, ამ მუხლის მე-2 და მე-3 პუნქტებით განსაზღვრული დაწესებულებების უფლებამოსილი პირები აწარმოებენ ფაქტის შესწავლას, რათა დადგინდეს, საფუძვლიანია თუ არა წარმოქმნილი ეჭვი.</a:t>
            </a:r>
          </a:p>
          <a:p>
            <a:pPr>
              <a:defRPr/>
            </a:pPr>
            <a:endParaRPr lang="en-US" dirty="0" smtClean="0"/>
          </a:p>
          <a:p>
            <a:pPr>
              <a:defRPr/>
            </a:pPr>
            <a:endParaRPr lang="en-US" dirty="0"/>
          </a:p>
        </p:txBody>
      </p:sp>
      <p:sp>
        <p:nvSpPr>
          <p:cNvPr id="788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114F5A5-D13F-4F8B-A6E0-809744696A94}" type="slidenum">
              <a:rPr lang="en-US" smtClean="0"/>
              <a:pPr>
                <a:defRPr/>
              </a:pPr>
              <a:t>31</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a:bodyPr>
          <a:lstStyle/>
          <a:p>
            <a:pPr>
              <a:defRPr/>
            </a:pPr>
            <a:r>
              <a:rPr lang="ka-GE" b="1" dirty="0" smtClean="0"/>
              <a:t>მუხლი 20. ბავშვზე ძალადობის გამოვლენისა და შესაბამისი ინფორმაციის უფლებამოსილი ორგანოსთვის მიწოდების ვალდებულების შეუსრულებლობა</a:t>
            </a:r>
          </a:p>
          <a:p>
            <a:pPr>
              <a:defRPr/>
            </a:pPr>
            <a:r>
              <a:rPr lang="ka-GE" dirty="0" smtClean="0"/>
              <a:t>ბავშვთა დაცვის მიმართვიანობის (რეფერირების) პროცედურებში ჩართული სუბიექტის (დაწესებულების ან/და მისი უფლებამოსილი თანამშრომლის) მიერ ბავშვზე ძალადობის გამოვლენისა და ბავშვზე ძალადობის შესახებ ინფორმაციის შესაბამისი სახელმწიფო ორგანოსათვის მიწოდების ვალდებულების შეუსრულებლობა გამოიწვევს საქართველოს ადმინისტრაციულ სამართალდარღვევათა კოდექსით გათვალისწინებულ პასუხისმგებლობას.</a:t>
            </a:r>
          </a:p>
          <a:p>
            <a:pPr>
              <a:defRPr/>
            </a:pPr>
            <a:endParaRPr lang="ka-GE" dirty="0" smtClean="0"/>
          </a:p>
          <a:p>
            <a:pPr>
              <a:defRPr/>
            </a:pPr>
            <a:r>
              <a:rPr lang="ka-GE" sz="1800" b="1" u="sng" dirty="0" smtClean="0"/>
              <a:t>ადმინისტრაციულ სამართალდარღვევათა კოდექსი</a:t>
            </a:r>
          </a:p>
          <a:p>
            <a:pPr>
              <a:defRPr/>
            </a:pPr>
            <a:r>
              <a:rPr lang="ka-GE" b="1" u="sng" dirty="0" smtClean="0"/>
              <a:t>მუხლი 172</a:t>
            </a:r>
            <a:r>
              <a:rPr lang="ka-GE" b="1" u="sng" baseline="30000" dirty="0" smtClean="0"/>
              <a:t>6</a:t>
            </a:r>
            <a:r>
              <a:rPr lang="ka-GE" b="1" u="sng" dirty="0" smtClean="0"/>
              <a:t>. ბავშვზე ძალადობის გამოვლენის და შესაბამისი ინფორმაციის უფლებამოსილი ორგანოსთვის მიწოდების ვალდებულების შეუსრულებლობა </a:t>
            </a:r>
            <a:r>
              <a:rPr lang="ka-GE" i="1" dirty="0" smtClean="0"/>
              <a:t>(17.10.2014 </a:t>
            </a:r>
            <a:r>
              <a:rPr lang="en-US" i="1" dirty="0" smtClean="0"/>
              <a:t>N 2698 </a:t>
            </a:r>
            <a:r>
              <a:rPr lang="ka-GE" i="1" dirty="0" smtClean="0"/>
              <a:t>ამოქმედდეს გამოქვეყნებიდან მე-15 დღეს)</a:t>
            </a:r>
          </a:p>
          <a:p>
            <a:pPr>
              <a:defRPr/>
            </a:pPr>
            <a:r>
              <a:rPr lang="ka-GE" dirty="0" smtClean="0"/>
              <a:t>საქართველოს კანონმდებლობით გათვალისწინებულ ბავშვთა დაცვის მიმართვიანობის (რეფერირების) პროცედურებში ჩართული სუბიექტის (დაწესებულების ან/და მისი უფლებამოსილი თანამშრომლის) მიერ ბავშვზე ძალადობის გამოვლენის და ბავშვზე ძალადობის შესახებ ინფორმაციის შესაბამისი სახელმწიფო ორგანოსთვის მიწოდების ვალდებულების შეუსრულებლობა − </a:t>
            </a:r>
          </a:p>
          <a:p>
            <a:pPr>
              <a:defRPr/>
            </a:pPr>
            <a:r>
              <a:rPr lang="ka-GE" dirty="0" smtClean="0"/>
              <a:t>გამოიწვევს შესაბამისი ფიზიკური პირის გაფრთხილებას ან დაჯარიმებას 50 ლარიდან 100 ლარამდე ოდენობით, შესაბამისი დაწესებულების (იურიდიული პირის) დაჯარიმებას 100 ლარიდან 200 ლარამდე ოდენობით.</a:t>
            </a:r>
          </a:p>
          <a:p>
            <a:pPr>
              <a:defRPr/>
            </a:pPr>
            <a:endParaRPr lang="en-US" dirty="0" smtClean="0"/>
          </a:p>
          <a:p>
            <a:pPr>
              <a:defRPr/>
            </a:pPr>
            <a:endParaRPr lang="ka-GE" dirty="0" smtClean="0"/>
          </a:p>
          <a:p>
            <a:pPr>
              <a:defRPr/>
            </a:pPr>
            <a:endParaRPr lang="en-US" dirty="0" smtClean="0"/>
          </a:p>
          <a:p>
            <a:pPr>
              <a:defRPr/>
            </a:pPr>
            <a:endParaRPr lang="en-US" dirty="0"/>
          </a:p>
        </p:txBody>
      </p:sp>
      <p:sp>
        <p:nvSpPr>
          <p:cNvPr id="809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CE75C0D-1FA4-438B-9E1F-E8B11C23C69B}" type="slidenum">
              <a:rPr lang="en-US" smtClean="0"/>
              <a:pPr>
                <a:defRPr/>
              </a:pPr>
              <a:t>33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7500" lnSpcReduction="20000"/>
          </a:bodyPr>
          <a:lstStyle/>
          <a:p>
            <a:pPr>
              <a:defRPr/>
            </a:pPr>
            <a:r>
              <a:rPr lang="ka-GE" b="1" u="sng" dirty="0" smtClean="0"/>
              <a:t>სისხლის სამართლის კოდექსი</a:t>
            </a:r>
          </a:p>
          <a:p>
            <a:pPr>
              <a:defRPr/>
            </a:pPr>
            <a:r>
              <a:rPr lang="ka-GE" b="1" dirty="0" smtClean="0"/>
              <a:t>მუხლი 11</a:t>
            </a:r>
            <a:r>
              <a:rPr lang="ka-GE" b="1" baseline="30000" dirty="0" smtClean="0"/>
              <a:t>1</a:t>
            </a:r>
            <a:r>
              <a:rPr lang="ka-GE" b="1" dirty="0" smtClean="0"/>
              <a:t>. პასუხისმგებლობა ოჯახური დანაშაულისათვის </a:t>
            </a:r>
            <a:r>
              <a:rPr lang="ka-GE" b="1" i="1" dirty="0" smtClean="0"/>
              <a:t>(4.05.2017. </a:t>
            </a:r>
            <a:r>
              <a:rPr lang="en-US" b="1" i="1" dirty="0" smtClean="0"/>
              <a:t>N763 </a:t>
            </a:r>
            <a:r>
              <a:rPr lang="ka-GE" b="1" i="1" dirty="0" smtClean="0"/>
              <a:t>ამოქმედდეს 2017 წლის 1 ივნისიდან)</a:t>
            </a:r>
          </a:p>
          <a:p>
            <a:pPr>
              <a:defRPr/>
            </a:pPr>
            <a:r>
              <a:rPr lang="ka-GE" dirty="0" smtClean="0"/>
              <a:t>ოჯახური დანაშაული ნიშნავს ოჯახის ერთი წევრის მიერ ოჯახის სხვა წევრის მიმართ ამ კოდექსის 108-ე, 109-ე, 115-ე, 117-ე, 118-ე, 120-ე, 126-ე, 133</a:t>
            </a:r>
            <a:r>
              <a:rPr lang="ka-GE" baseline="30000" dirty="0" smtClean="0"/>
              <a:t>1</a:t>
            </a:r>
            <a:r>
              <a:rPr lang="ka-GE" dirty="0" smtClean="0"/>
              <a:t>, 133</a:t>
            </a:r>
            <a:r>
              <a:rPr lang="ka-GE" baseline="30000" dirty="0" smtClean="0"/>
              <a:t>2</a:t>
            </a:r>
            <a:r>
              <a:rPr lang="ka-GE" dirty="0" smtClean="0"/>
              <a:t>, 137-ე−141-ე, 143-ე, 144-ე−144</a:t>
            </a:r>
            <a:r>
              <a:rPr lang="ka-GE" baseline="30000" dirty="0" smtClean="0"/>
              <a:t>3</a:t>
            </a:r>
            <a:r>
              <a:rPr lang="ka-GE" dirty="0" smtClean="0"/>
              <a:t>, 149-ე−151</a:t>
            </a:r>
            <a:r>
              <a:rPr lang="ka-GE" baseline="30000" dirty="0" smtClean="0"/>
              <a:t>1</a:t>
            </a:r>
            <a:r>
              <a:rPr lang="ka-GE" dirty="0" smtClean="0"/>
              <a:t>, 160-ე, 171-ე, 187-ე, 253-ე, 255-ე, 255</a:t>
            </a:r>
            <a:r>
              <a:rPr lang="ka-GE" baseline="30000" dirty="0" smtClean="0"/>
              <a:t>1</a:t>
            </a:r>
            <a:r>
              <a:rPr lang="ka-GE" dirty="0" smtClean="0"/>
              <a:t>, 381</a:t>
            </a:r>
            <a:r>
              <a:rPr lang="ka-GE" baseline="30000" dirty="0" smtClean="0"/>
              <a:t>1</a:t>
            </a:r>
            <a:r>
              <a:rPr lang="ka-GE" dirty="0" smtClean="0"/>
              <a:t> და 381</a:t>
            </a:r>
            <a:r>
              <a:rPr lang="ka-GE" baseline="30000" dirty="0" smtClean="0"/>
              <a:t>2</a:t>
            </a:r>
            <a:r>
              <a:rPr lang="ka-GE" dirty="0" smtClean="0"/>
              <a:t> მუხლებით გათვალისწინებული დანაშაულის ჩადენას. ოჯახური დანაშაულისათვის სისხლისსამართლებრივი პასუხისმგებლობა განისაზღვრება ამ მუხლში აღნიშნული საქართველოს სისხლის სამართლის კოდექსის შესაბამისი მუხლით, ამ მუხლზე მითითებით.</a:t>
            </a:r>
          </a:p>
          <a:p>
            <a:pPr>
              <a:defRPr/>
            </a:pPr>
            <a:r>
              <a:rPr lang="ka-GE" dirty="0" smtClean="0"/>
              <a:t>შენიშვნა: ამ კოდექსის მიზნებისათვის ოჯახის წევრად ითვლება: დედა, მამა, პაპა, ბებია, მეუღლე, შვილი (გერი), ნაშვილები, მინდობით აღსაზრდელი, მშვილებელი, მშვილებლის მეუღლე, მინდობით აღმზრდელი (დედობილი, მამობილი), შვილიშვილი, და, ძმა, მეუღლის მშობელი, სიძე, რძალი, ყოფილი მეუღლე, არარეგისტრირებულ ქორწინებაში მყოფი პირი და მისი ოჯახის წევრი, მეურვე, მზრუნველი, მხარდამჭერი, აგრეთვე ნებისმიერი სხვა პირები, რომლებიც მუდმივად ეწევიან ან ეწეოდნენ ერთიან საოჯახო მეურნეობას.</a:t>
            </a:r>
            <a:endParaRPr lang="en-US" dirty="0" smtClean="0"/>
          </a:p>
          <a:p>
            <a:pPr>
              <a:defRPr/>
            </a:pPr>
            <a:endParaRPr lang="en-US" b="1" dirty="0" smtClean="0"/>
          </a:p>
          <a:p>
            <a:pPr>
              <a:defRPr/>
            </a:pPr>
            <a:r>
              <a:rPr lang="ka-GE" b="1" dirty="0" smtClean="0"/>
              <a:t>მუხლი 126</a:t>
            </a:r>
            <a:r>
              <a:rPr lang="ka-GE" b="1" baseline="30000" dirty="0" smtClean="0"/>
              <a:t>1 </a:t>
            </a:r>
            <a:r>
              <a:rPr lang="ka-GE" b="1" dirty="0" smtClean="0"/>
              <a:t>. ოჯახში ძალადობა </a:t>
            </a:r>
            <a:r>
              <a:rPr lang="ka-GE" b="1" i="1" dirty="0" smtClean="0"/>
              <a:t>(4.05.2017. </a:t>
            </a:r>
            <a:r>
              <a:rPr lang="en-US" b="1" i="1" dirty="0" smtClean="0"/>
              <a:t>N763 </a:t>
            </a:r>
            <a:r>
              <a:rPr lang="ka-GE" b="1" i="1" dirty="0" smtClean="0"/>
              <a:t>ამოქმედდეს 2017 წლის 1 ივნისიდან)</a:t>
            </a:r>
          </a:p>
          <a:p>
            <a:pPr>
              <a:defRPr/>
            </a:pPr>
            <a:r>
              <a:rPr lang="ka-GE" dirty="0" smtClean="0"/>
              <a:t>1. ოჯახის ერთი წევრის მიერ ოჯახის სხვა წევრის მიმართ ძალადობა, სისტემატური შეურაცხყოფა, შანტაჟი ან დამცირება, რამაც გამოიწვია ფიზიკური ტკივილი ან ტანჯვა და რასაც არ მოჰყოლია  ამ კოდექსის 117-ე,  118-ე ან 120-ე მუხლით გათვალისწინებული შედეგი, − </a:t>
            </a:r>
          </a:p>
          <a:p>
            <a:pPr>
              <a:defRPr/>
            </a:pPr>
            <a:r>
              <a:rPr lang="ka-GE" dirty="0" smtClean="0"/>
              <a:t>ისჯება საზოგადოებისათვის სასარგებლო შრომით ვადით ოთხმოციდან ას ორმოცდაათ საათამდე ან თავისუფლების აღკვეთით ვადით ერთ წლამდე. </a:t>
            </a:r>
          </a:p>
          <a:p>
            <a:pPr>
              <a:defRPr/>
            </a:pPr>
            <a:r>
              <a:rPr lang="ka-GE" dirty="0" smtClean="0"/>
              <a:t>2. იგივე ქმედება, ჩადენილი: </a:t>
            </a:r>
          </a:p>
          <a:p>
            <a:pPr>
              <a:defRPr/>
            </a:pPr>
            <a:r>
              <a:rPr lang="ka-GE" dirty="0" smtClean="0"/>
              <a:t>ა) წინასწარი შეცნობით არასრულწლოვნის, უმწეო მდგომარეობაში მყოფის, შეზღუდული შესაძლებლობის მქონე პირის ან ორსული ქალის  მიმართ; </a:t>
            </a:r>
          </a:p>
          <a:p>
            <a:pPr>
              <a:defRPr/>
            </a:pPr>
            <a:r>
              <a:rPr lang="ka-GE" dirty="0" smtClean="0"/>
              <a:t>ბ) არასრულწლოვნის თანდასწრებით მისივე ოჯახის წევრის მიმართ; </a:t>
            </a:r>
          </a:p>
          <a:p>
            <a:pPr>
              <a:defRPr/>
            </a:pPr>
            <a:r>
              <a:rPr lang="ka-GE" dirty="0" smtClean="0"/>
              <a:t>გ) ორი ან მეტი პირის მიმართ; </a:t>
            </a:r>
          </a:p>
          <a:p>
            <a:pPr>
              <a:defRPr/>
            </a:pPr>
            <a:r>
              <a:rPr lang="ka-GE" dirty="0" smtClean="0"/>
              <a:t>დ) ჯგუფურად; </a:t>
            </a:r>
          </a:p>
          <a:p>
            <a:pPr>
              <a:defRPr/>
            </a:pPr>
            <a:r>
              <a:rPr lang="ka-GE" dirty="0" smtClean="0"/>
              <a:t>ე) არაერთგზის, –</a:t>
            </a:r>
          </a:p>
          <a:p>
            <a:pPr>
              <a:defRPr/>
            </a:pPr>
            <a:r>
              <a:rPr lang="ka-GE" dirty="0" smtClean="0"/>
              <a:t>ისჯება საზოგადოებისათვის სასარგებლო შრომით ვადით ორასიდან ოთხას საათამდე ან თავისუფლების აღკვეთით ვადით ერთიდან სამ წლამდე.</a:t>
            </a:r>
          </a:p>
          <a:p>
            <a:pPr>
              <a:defRPr/>
            </a:pPr>
            <a:endParaRPr lang="ka-GE" b="1" dirty="0" smtClean="0"/>
          </a:p>
          <a:p>
            <a:pPr>
              <a:defRPr/>
            </a:pPr>
            <a:endParaRPr lang="en-US" b="1" dirty="0" smtClean="0"/>
          </a:p>
          <a:p>
            <a:pPr>
              <a:defRPr/>
            </a:pPr>
            <a:endParaRPr lang="en-US" dirty="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DDBE3C6-DB3B-4559-A470-D0C3EDCD62A3}" type="slidenum">
              <a:rPr lang="en-US" smtClean="0">
                <a:latin typeface="Arial" pitchFamily="34" charset="0"/>
                <a:cs typeface="Arial" pitchFamily="34" charset="0"/>
              </a:rPr>
              <a:pPr/>
              <a:t>36</a:t>
            </a:fld>
            <a:endParaRPr lang="en-US" smtClean="0">
              <a:latin typeface="Arial" pitchFamily="34" charset="0"/>
              <a:cs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ka-GE" smtClean="0"/>
              <a:t>ისჯება ორიდან თეთრთმეტ წლამდე</a:t>
            </a:r>
            <a:endParaRPr lang="en-US" smtClean="0"/>
          </a:p>
        </p:txBody>
      </p:sp>
      <p:sp>
        <p:nvSpPr>
          <p:cNvPr id="4" name="Slide Number Placeholder 3"/>
          <p:cNvSpPr>
            <a:spLocks noGrp="1"/>
          </p:cNvSpPr>
          <p:nvPr>
            <p:ph type="sldNum" sz="quarter" idx="5"/>
          </p:nvPr>
        </p:nvSpPr>
        <p:spPr/>
        <p:txBody>
          <a:bodyPr/>
          <a:lstStyle/>
          <a:p>
            <a:pPr>
              <a:defRPr/>
            </a:pPr>
            <a:fld id="{8080D96B-C417-47FC-8F2F-444209A38566}" type="slidenum">
              <a:rPr lang="en-US" smtClean="0"/>
              <a:pPr>
                <a:defRPr/>
              </a:pPr>
              <a:t>38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ka-GE" smtClean="0"/>
              <a:t>ისჯება ექვსიდან - ოც (20) წლამდე (დიფერენციაცია)</a:t>
            </a:r>
            <a:endParaRPr lang="en-US" smtClean="0"/>
          </a:p>
        </p:txBody>
      </p:sp>
      <p:sp>
        <p:nvSpPr>
          <p:cNvPr id="4" name="Slide Number Placeholder 3"/>
          <p:cNvSpPr>
            <a:spLocks noGrp="1"/>
          </p:cNvSpPr>
          <p:nvPr>
            <p:ph type="sldNum" sz="quarter" idx="5"/>
          </p:nvPr>
        </p:nvSpPr>
        <p:spPr/>
        <p:txBody>
          <a:bodyPr/>
          <a:lstStyle/>
          <a:p>
            <a:pPr>
              <a:defRPr/>
            </a:pPr>
            <a:fld id="{6BDF3FBE-FA75-461D-AC8C-F90ED3DEB4D3}" type="slidenum">
              <a:rPr lang="en-US" smtClean="0"/>
              <a:pPr>
                <a:defRPr/>
              </a:pPr>
              <a:t>42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ka-GE" smtClean="0"/>
              <a:t>ისჯება ოთხიდან თხუთმეტ წლამდე(დიფერენციაცია)</a:t>
            </a:r>
            <a:endParaRPr lang="en-US" smtClean="0"/>
          </a:p>
        </p:txBody>
      </p:sp>
      <p:sp>
        <p:nvSpPr>
          <p:cNvPr id="4" name="Slide Number Placeholder 3"/>
          <p:cNvSpPr>
            <a:spLocks noGrp="1"/>
          </p:cNvSpPr>
          <p:nvPr>
            <p:ph type="sldNum" sz="quarter" idx="5"/>
          </p:nvPr>
        </p:nvSpPr>
        <p:spPr/>
        <p:txBody>
          <a:bodyPr/>
          <a:lstStyle/>
          <a:p>
            <a:pPr>
              <a:defRPr/>
            </a:pPr>
            <a:fld id="{5595DDFB-2CEE-4645-8D9E-7399C5004ADF}" type="slidenum">
              <a:rPr lang="en-US" smtClean="0"/>
              <a:pPr>
                <a:defRPr/>
              </a:pPr>
              <a:t>43</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ka-GE" smtClean="0"/>
              <a:t>ისჯება ჯარიმით ანდა თავისუფლების აღკვეთით თხუთმეტ წლამდე (დიფერენციაცია)</a:t>
            </a:r>
            <a:endParaRPr lang="en-US" smtClean="0"/>
          </a:p>
        </p:txBody>
      </p:sp>
      <p:sp>
        <p:nvSpPr>
          <p:cNvPr id="4" name="Slide Number Placeholder 3"/>
          <p:cNvSpPr>
            <a:spLocks noGrp="1"/>
          </p:cNvSpPr>
          <p:nvPr>
            <p:ph type="sldNum" sz="quarter" idx="5"/>
          </p:nvPr>
        </p:nvSpPr>
        <p:spPr/>
        <p:txBody>
          <a:bodyPr/>
          <a:lstStyle/>
          <a:p>
            <a:pPr>
              <a:defRPr/>
            </a:pPr>
            <a:fld id="{19C3A0EB-0DD1-47FA-A83B-94A0FA980802}" type="slidenum">
              <a:rPr lang="en-US" smtClean="0"/>
              <a:pPr>
                <a:defRPr/>
              </a:pPr>
              <a:t>44</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ka-GE" smtClean="0"/>
              <a:t>ისჯება ხუთიდან ათ წლამდე</a:t>
            </a:r>
            <a:endParaRPr lang="en-US" smtClean="0"/>
          </a:p>
        </p:txBody>
      </p:sp>
      <p:sp>
        <p:nvSpPr>
          <p:cNvPr id="4" name="Slide Number Placeholder 3"/>
          <p:cNvSpPr>
            <a:spLocks noGrp="1"/>
          </p:cNvSpPr>
          <p:nvPr>
            <p:ph type="sldNum" sz="quarter" idx="5"/>
          </p:nvPr>
        </p:nvSpPr>
        <p:spPr/>
        <p:txBody>
          <a:bodyPr/>
          <a:lstStyle/>
          <a:p>
            <a:pPr>
              <a:defRPr/>
            </a:pPr>
            <a:fld id="{923CD542-93F7-4C1C-A419-2AC7336BF7BF}" type="slidenum">
              <a:rPr lang="en-US" smtClean="0"/>
              <a:pPr>
                <a:defRPr/>
              </a:pPr>
              <a:t>46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0000" lnSpcReduction="20000"/>
          </a:bodyPr>
          <a:lstStyle/>
          <a:p>
            <a:pPr>
              <a:defRPr/>
            </a:pPr>
            <a:r>
              <a:rPr lang="ka-GE" dirty="0" smtClean="0"/>
              <a:t>საექიმო საქმიანობის შესახებ კანონი</a:t>
            </a:r>
          </a:p>
          <a:p>
            <a:pPr>
              <a:defRPr/>
            </a:pPr>
            <a:r>
              <a:rPr lang="ka-GE" b="1" dirty="0" smtClean="0"/>
              <a:t>მუხლი 39. პაციენტისათვის ინფორმაციის მიწოდება</a:t>
            </a:r>
          </a:p>
          <a:p>
            <a:pPr>
              <a:defRPr/>
            </a:pPr>
            <a:r>
              <a:rPr lang="ka-GE" dirty="0" smtClean="0"/>
              <a:t>1. დამოუკიდებელი საექიმო საქმიანობის სუბიექტი ვალდებულია  პაციენტს მისთვის მისაღები ფორმით მიაწოდოს სრული, ობიექტური, დროული და გასაგები ინფორმაცია:</a:t>
            </a:r>
          </a:p>
          <a:p>
            <a:pPr>
              <a:defRPr/>
            </a:pPr>
            <a:r>
              <a:rPr lang="ka-GE" dirty="0" smtClean="0"/>
              <a:t>ა) მისი ჯანმრთელობის მდგომარეობის შესახებ, მათ შორის:</a:t>
            </a:r>
          </a:p>
          <a:p>
            <a:pPr>
              <a:defRPr/>
            </a:pPr>
            <a:r>
              <a:rPr lang="ka-GE" dirty="0" smtClean="0"/>
              <a:t>ა.ა) განზრახული პროფილაქტიკური, დიაგნოსტიკური, სამკურნალო, სარეაბილიტაციო, პალიატიური ჩარევებისა და მათი ალტერნატიული ვარიანტების, თანმხლები რისკისა და ეფექტიანობის შესახებ; </a:t>
            </a:r>
            <a:r>
              <a:rPr lang="ka-GE" i="1" dirty="0" smtClean="0"/>
              <a:t>(8.05.2007 </a:t>
            </a:r>
            <a:r>
              <a:rPr lang="en-US" i="1" dirty="0" smtClean="0"/>
              <a:t>N4721)</a:t>
            </a:r>
          </a:p>
          <a:p>
            <a:pPr>
              <a:defRPr/>
            </a:pPr>
            <a:r>
              <a:rPr lang="ka-GE" dirty="0" smtClean="0"/>
              <a:t>ა.ბ) სამედიცინო გამოკვლევების შედეგების შესახებ;</a:t>
            </a:r>
          </a:p>
          <a:p>
            <a:pPr>
              <a:defRPr/>
            </a:pPr>
            <a:r>
              <a:rPr lang="ka-GE" dirty="0" smtClean="0"/>
              <a:t>ა.გ) განზრახულ სამედიცინო ჩარევაზე განცხადებული უარის მოსალოდნელი შედეგების შესახებ;</a:t>
            </a:r>
          </a:p>
          <a:p>
            <a:pPr>
              <a:defRPr/>
            </a:pPr>
            <a:r>
              <a:rPr lang="ka-GE" dirty="0" smtClean="0"/>
              <a:t>ა.დ)	დიაგნოზისა და  სავარაუდო პროგნოზის, აგრეთვე მკურნალობის მიმდინარეობის შესახებ;</a:t>
            </a:r>
          </a:p>
          <a:p>
            <a:pPr>
              <a:defRPr/>
            </a:pPr>
            <a:r>
              <a:rPr lang="ka-GE" dirty="0" smtClean="0"/>
              <a:t>ბ) ჯანმრთელობის შენარჩუნების ხელშემწყობი ან უარყოფითი ზეგავლენის მომხდენი ფაქტორების შესახებ; </a:t>
            </a:r>
          </a:p>
          <a:p>
            <a:pPr>
              <a:defRPr/>
            </a:pPr>
            <a:r>
              <a:rPr lang="ka-GE" dirty="0" smtClean="0"/>
              <a:t>გ) პაციენტისათვის საჭირო სამედიცინო მომსახურების არსებული სახეებისა და მათი გამოყენების შესაძლებლობათა შესახებ, აგრეთვე გაწეული თუ განზრახული სამედიცინო მომსახურების საფასურისა და მისი ანაზღაურების წესის თაობაზე.</a:t>
            </a:r>
          </a:p>
          <a:p>
            <a:pPr>
              <a:defRPr/>
            </a:pPr>
            <a:r>
              <a:rPr lang="ka-GE" dirty="0" smtClean="0"/>
              <a:t>2. ამ მუხლის პირველი პუნქტის „ა“–„გ“ ქვეპუნქტებით  გათვალისწინებულ ინფორმაციას დამოუკიდებელი საექიმო საქმიანობის სუბიექტი აწვდის პაციენტს მხოლოდ მისი თანხმობით, გარდა იმ შემთხვევებისა, როდესაც  ინფორმაციის მიუწოდებლობამ შეიძლება სერიოზული ზიანი მიაყენოს პაციენტის ან/და მესამე პირის ჯანმრთელობას ან/და სიცოცხლეს.</a:t>
            </a:r>
          </a:p>
          <a:p>
            <a:pPr>
              <a:defRPr/>
            </a:pPr>
            <a:r>
              <a:rPr lang="ka-GE" dirty="0" smtClean="0"/>
              <a:t>3. ამ მუხლის პირველი პუნქტის „ა“ და „ბ“ ქვეპუნქტებით გათვალისწინებულ ინფორმაციას დამოუკიდებელი საექიმო საქმიანობის სუბიექტი არ აწვდის პაციენტს, თუ არსებობს დასაბუთებული ვარაუდი, რომ ინფორმაციის მიწოდება სერიოზულ ზიანს მიაყენებს პაციენტის ჯანმრთელობას. გადაწყვეტილებას ინფორმაციის მიუწოდებლობის შესახებ ადასტურებს სამედიცინო  ეთიკის კომისია, ხოლო მისი არარსებობისას - მეორე დამოუკიდებელი საექიმო საქმიანობის სუბიექტი. თუ პაციენტი დაჟინებით მოითხოვს ინფორმაციის მიღებას, დამოუკიდებელი საექიმო საქმიანობის სუბიექტი ვალდებულია მიაწოდოს მას ეს  ინფორმაცია.</a:t>
            </a:r>
          </a:p>
          <a:p>
            <a:pPr>
              <a:defRPr/>
            </a:pPr>
            <a:r>
              <a:rPr lang="ka-GE" dirty="0" smtClean="0"/>
              <a:t>4. ამ მუხლის პირველი პუნქტის „ა“–„გ“ ქვეპუნქტებით გათვალისწინებული ინფორმაციის პაციენტისათვის მიუწოდებლობის შემთხვევაში დამოუკიდებელი საექიმო საქმიანობის სუბიექტი ვალდებულია პაციენტის სამედიცინო დოკუმენტაციაში შეიტანოს შესაბამისი ჩანაწერი, რომელშიც მითითებული იქნება ინფორმაციის მიუწოდებლობის საფუძველი. </a:t>
            </a:r>
          </a:p>
          <a:p>
            <a:pPr>
              <a:defRPr/>
            </a:pPr>
            <a:endParaRPr lang="en-US" dirty="0" smtClean="0"/>
          </a:p>
          <a:p>
            <a:pPr>
              <a:defRPr/>
            </a:pPr>
            <a:r>
              <a:rPr lang="ka-GE" b="1" dirty="0" smtClean="0"/>
              <a:t>მუხლი 40. ინფორმაციის მიწოდება მცირეწლოვანი ან გაცნობიერებული გადაწყვეტილების მიღების უნარის არმქონე პაციენტისათვის </a:t>
            </a:r>
            <a:r>
              <a:rPr lang="ka-GE" b="1" i="1" dirty="0" smtClean="0"/>
              <a:t>(20.03.2015 </a:t>
            </a:r>
            <a:r>
              <a:rPr lang="en-US" b="1" i="1" dirty="0" smtClean="0"/>
              <a:t>N 3378 </a:t>
            </a:r>
            <a:r>
              <a:rPr lang="ka-GE" b="1" i="1" dirty="0" smtClean="0"/>
              <a:t>ამოქმედდეს 2015 წლის 1 აპრილიდან)</a:t>
            </a:r>
          </a:p>
          <a:p>
            <a:pPr>
              <a:defRPr/>
            </a:pPr>
            <a:r>
              <a:rPr lang="ka-GE" dirty="0" smtClean="0"/>
              <a:t>თუ პაციენტი მცირეწლოვანია ან არ აქვს გაცნობიერებული გადაწყვეტილების მიღების უნარი, ან თუ პაციენტს სხვა რამ არ აქვს განცხადებული წარსულში, როცა მას ჰქონდა გაცნობიერებული გადაწყვეტილების მიღების უნარი, ამ კანონის 39-ე მუხლის პირველი პუნქტის „ა“−„გ“ ქვეპუნქტებით გათვალისწინებულ ინფორმაციას დამოუკიდებელი საექიმო საქმიანობის სუბიექტი პაციენტის ნათესავს ან კანონიერ წარმომადგენელს აწვდის.</a:t>
            </a:r>
          </a:p>
          <a:p>
            <a:pPr>
              <a:defRPr/>
            </a:pPr>
            <a:endParaRPr lang="en-US" dirty="0" smtClean="0"/>
          </a:p>
          <a:p>
            <a:pPr>
              <a:defRPr/>
            </a:pPr>
            <a:endParaRPr lang="en-US" dirty="0"/>
          </a:p>
        </p:txBody>
      </p:sp>
      <p:sp>
        <p:nvSpPr>
          <p:cNvPr id="4" name="Slide Number Placeholder 3"/>
          <p:cNvSpPr>
            <a:spLocks noGrp="1"/>
          </p:cNvSpPr>
          <p:nvPr>
            <p:ph type="sldNum" sz="quarter" idx="5"/>
          </p:nvPr>
        </p:nvSpPr>
        <p:spPr/>
        <p:txBody>
          <a:bodyPr/>
          <a:lstStyle/>
          <a:p>
            <a:pPr>
              <a:defRPr/>
            </a:pPr>
            <a:fld id="{CCED2051-4D49-4D8A-A82D-B0AEABD83458}" type="slidenum">
              <a:rPr lang="en-US" smtClean="0"/>
              <a:pPr>
                <a:defRPr/>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10000"/>
          </a:bodyPr>
          <a:lstStyle/>
          <a:p>
            <a:pPr>
              <a:defRPr/>
            </a:pPr>
            <a:r>
              <a:rPr lang="ka-GE" b="1" dirty="0" smtClean="0"/>
              <a:t>მუხლი 45. მცირეწლოვანი ან გაცნობიერებული გადაწყვეტილების მიღების უნარის არმქონე პაციენტისათვის სამედიცინო მომსახურების გაწევის უფლება </a:t>
            </a:r>
            <a:r>
              <a:rPr lang="ka-GE" b="1" i="1" dirty="0" smtClean="0"/>
              <a:t>(20.03.2015 </a:t>
            </a:r>
            <a:r>
              <a:rPr lang="en-US" b="1" i="1" dirty="0" smtClean="0"/>
              <a:t>N 3378 </a:t>
            </a:r>
            <a:r>
              <a:rPr lang="ka-GE" b="1" i="1" dirty="0" smtClean="0"/>
              <a:t>ამოქმედდეს 2015 წლის 1 აპრილიდან)</a:t>
            </a:r>
          </a:p>
          <a:p>
            <a:pPr>
              <a:defRPr/>
            </a:pPr>
            <a:r>
              <a:rPr lang="ka-GE" dirty="0" smtClean="0"/>
              <a:t>1. მცირეწლოვანი ან გაცნობიერებული გადაწყვეტილების მიღების უნარის არმქონე პაციენტისათვის სამედიცინო მომსახურების გაწევის უფლება დამოუკიდებელი საექიმო საქმიანობის სუბიექტს აქვს მხოლოდ მას შემდეგ, რაც მიიღებს პაციენტის ნათესავის ან კანონიერი წარმომადგენლის წერილობით ინფორმირებულ თანხმობას.</a:t>
            </a:r>
          </a:p>
          <a:p>
            <a:pPr>
              <a:defRPr/>
            </a:pPr>
            <a:r>
              <a:rPr lang="ka-GE" dirty="0" smtClean="0"/>
              <a:t>2. თუ არსებობს  მცირეწლოვანი ან გაცნობიერებული გადაწყვეტილების მიღების უნარის არმქონე პაციენტის სიცოცხლისათვის საშიში მდგომარეობა ან ჯანმრთელობის მნიშვნელოვანი გაუარესების ან/და ინვალიდობის რისკი, რის გამოც აუცილებელია მისთვის გადაუდებელი სამედიცინო მომსახურების გაწევა, მაგრამ პაციენტის ნათესავის ან კანონიერი წარმომადგენლის მოძებნა ვერ ხერხდება, დამოუკიდებელი საექიმო საქმიანობის სუბიექტი სამედიცინო მომსახურების გაწევის შესახებ გადაწყვეტილებას იღებს პაციენტის ჯანმრთელობის ინტერესების გათვალისწინებით.</a:t>
            </a:r>
          </a:p>
          <a:p>
            <a:pPr>
              <a:defRPr/>
            </a:pPr>
            <a:r>
              <a:rPr lang="ka-GE" dirty="0" smtClean="0"/>
              <a:t>3. თუ არსებობს მცირეწლოვანი ან გაცნობიერებული გადაწყვეტილების მიღების უნარის არმქონე პაციენტის სიცოცხლისათვის საშიში მდგომარეობა, რის გამოც აუცილებელია მისთვის გადაუდებელი სამედიცინო მომსახურების გაწევა, მაგრამ პაციენტის ნათესავი ან კანონიერი წარმომადგენელი სამედიცინო მომსახურების გაწევის წინააღმდეგია, დამოუკიდებელი საექიმო საქმიანობის სუბიექტი სამედიცინო მომსახურების გაწევის შესახებ გადაწყვეტილებას იღებს პაციენტის ჯანმრთელობის ინტერესების გათვალისწინებით.</a:t>
            </a:r>
          </a:p>
          <a:p>
            <a:pPr>
              <a:defRPr/>
            </a:pPr>
            <a:r>
              <a:rPr lang="ka-GE" dirty="0" smtClean="0"/>
              <a:t>4. თუ მცირეწლოვანი ან გაცნობიერებული გადაწყვეტილების მიღების უნარის არმქონე პაციენტის ნათესავის ან კანონიერი წარმომადგენლის გადაწყვეტილება ეწინააღმდეგება პაციენტის ჯანმრთელობის ინტერესებს, დამოუკიდებელი საექიმო საქმიანობის სუბიექტს უფლება აქვს, ეს გადაწყვეტილება სასამართლოში გაასაჩივროს და მოითხოვოს პაციენტისათვის შესაბამისი სამედიცინო მომსახურების გაწევის ნებართვა.</a:t>
            </a:r>
          </a:p>
          <a:p>
            <a:pPr>
              <a:defRPr/>
            </a:pPr>
            <a:endParaRPr lang="en-US" dirty="0" smtClean="0"/>
          </a:p>
          <a:p>
            <a:pPr>
              <a:defRPr/>
            </a:pPr>
            <a:r>
              <a:rPr lang="ka-GE" b="1" dirty="0" smtClean="0"/>
              <a:t>მუხლი 46. პაციენტის უარი სამედიცინო მომსახურების </a:t>
            </a:r>
          </a:p>
          <a:p>
            <a:pPr>
              <a:defRPr/>
            </a:pPr>
            <a:r>
              <a:rPr lang="ka-GE" b="1" dirty="0" smtClean="0"/>
              <a:t>გაწევაზე და  სამედიცინო მომსახურების შეწყვეტა</a:t>
            </a:r>
          </a:p>
          <a:p>
            <a:pPr>
              <a:defRPr/>
            </a:pPr>
            <a:r>
              <a:rPr lang="ka-GE" dirty="0" smtClean="0"/>
              <a:t>1. თუ ქმედუნარიანი ან/და გაცნობიერებული გადაწყვეტილების მიღების უნარის მქონე პაციენტი უარს აცხადებს სამედიცინო მომსახურების გაწევაზე ან მოითხოვს უკვე დაწყებული სამედიცინო მომსახურების შეწყვეტას, დამოუკიდებელი საექიმო საქმიანობის სუბიექტი ვალდებულია მიაწოდოს პაციენტს ამომწურავი ინფორმაცია მოსალოდნელი შედეგების შესახებ. საბოლოო გადაწყვეტილებას იღებს პაციენტი (გარდა ამ მუხლის მე-2 პუნქტით გათვალისწინებული შემთხვევისა), რაც დასტურდება შესაბამის სამედიცინო დოკუმენტაციაზე  ხელმოწერით. </a:t>
            </a:r>
            <a:r>
              <a:rPr lang="ka-GE" i="1" dirty="0" smtClean="0"/>
              <a:t>(17.12.2010. </a:t>
            </a:r>
            <a:r>
              <a:rPr lang="en-US" i="1" dirty="0" smtClean="0"/>
              <a:t>N4133 </a:t>
            </a:r>
            <a:r>
              <a:rPr lang="ka-GE" i="1" dirty="0" smtClean="0"/>
              <a:t>ამოქმედდეს 2011 წლის 1 იანვრიდან.)</a:t>
            </a:r>
          </a:p>
          <a:p>
            <a:pPr>
              <a:defRPr/>
            </a:pPr>
            <a:r>
              <a:rPr lang="ka-GE" dirty="0" smtClean="0"/>
              <a:t>          2. თუ მშობიარე უარს აცხადებს ისეთი სამედიცინო მომსახურების გაწევაზე, რომელიც აუცილებელია ცოცხალი ნაყოფის დაბადებისათვის და ეს მომსახურება მშობიარის ჯანმრთელობისა და სიცოცხლისათვის მინიმალური რისკის მატარებელია, დამოუკიდებელი საექიმო საქმიანობის სუბიექტი სამედიცინო მომსახურების გაწევის შესახებ გადაწყვეტილებას იღებს ნაყოფის ინტერესებიდან გამომდინარე.</a:t>
            </a:r>
          </a:p>
          <a:p>
            <a:pPr>
              <a:defRPr/>
            </a:pPr>
            <a:endParaRPr lang="en-US" dirty="0" smtClean="0"/>
          </a:p>
          <a:p>
            <a:pPr>
              <a:defRPr/>
            </a:pPr>
            <a:endParaRPr lang="en-US" dirty="0"/>
          </a:p>
        </p:txBody>
      </p:sp>
      <p:sp>
        <p:nvSpPr>
          <p:cNvPr id="4" name="Slide Number Placeholder 3"/>
          <p:cNvSpPr>
            <a:spLocks noGrp="1"/>
          </p:cNvSpPr>
          <p:nvPr>
            <p:ph type="sldNum" sz="quarter" idx="5"/>
          </p:nvPr>
        </p:nvSpPr>
        <p:spPr/>
        <p:txBody>
          <a:bodyPr/>
          <a:lstStyle/>
          <a:p>
            <a:pPr>
              <a:defRPr/>
            </a:pPr>
            <a:fld id="{2307E194-83A0-4853-B543-46070CAD280E}" type="slidenum">
              <a:rPr lang="en-US" smtClean="0"/>
              <a:pPr>
                <a:defRPr/>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a:defRPr/>
            </a:pPr>
            <a:r>
              <a:rPr lang="ka-GE" b="1" dirty="0" smtClean="0"/>
              <a:t>კონფიდენციალობის დარღვევა და ინფორმაციის გამჟღავნება შესაძლებელია, თუ:</a:t>
            </a:r>
          </a:p>
          <a:p>
            <a:pPr>
              <a:defRPr/>
            </a:pPr>
            <a:r>
              <a:rPr lang="ka-GE" dirty="0" smtClean="0"/>
              <a:t>ა) პაციენტი აძლევს ინფორმაციის გამჟღავნების უფლებას;</a:t>
            </a:r>
          </a:p>
          <a:p>
            <a:pPr>
              <a:defRPr/>
            </a:pPr>
            <a:r>
              <a:rPr lang="ka-GE" dirty="0" smtClean="0"/>
              <a:t>ბ) ინფორმაციის გაუმჟღავნებლობა საფრთხეს უქმნის მესამე პირის (რომლის ვინაობაც ცნობილია) ჯანმრთელობას ან/და სიცოცხლეს;</a:t>
            </a:r>
          </a:p>
          <a:p>
            <a:pPr>
              <a:defRPr/>
            </a:pPr>
            <a:r>
              <a:rPr lang="ka-GE" dirty="0" smtClean="0"/>
              <a:t>გ) თუ არსებობს დასაბუთებული ეჭვი სავალდებულო აღრიცხვას დაქვემდებარებულ დაავადებაზე;</a:t>
            </a:r>
          </a:p>
          <a:p>
            <a:pPr>
              <a:defRPr/>
            </a:pPr>
            <a:r>
              <a:rPr lang="ka-GE" dirty="0" smtClean="0"/>
              <a:t>დ) ინფორმაცია მიეწოდება სამედიცინო მომსახურების მონაწილე სხვა სამედიცინო პერსონალს;</a:t>
            </a:r>
          </a:p>
          <a:p>
            <a:pPr>
              <a:defRPr/>
            </a:pPr>
            <a:r>
              <a:rPr lang="ka-GE" dirty="0" smtClean="0"/>
              <a:t>ე) ინფორმაციის გამჟღავნება აუცილებელია სასამართლო-სამედიცინო ექსპერტიზისათვის;</a:t>
            </a:r>
          </a:p>
          <a:p>
            <a:pPr>
              <a:defRPr/>
            </a:pPr>
            <a:r>
              <a:rPr lang="ka-GE" dirty="0" smtClean="0"/>
              <a:t>ვ) ინფორმაციის გამჟღავნებას, სასამართლოს გადაწყვეტილების შესაბამისად, მოითხოვენ სამართალდამცველი ორგანოები;</a:t>
            </a:r>
          </a:p>
          <a:p>
            <a:pPr>
              <a:defRPr/>
            </a:pPr>
            <a:r>
              <a:rPr lang="ka-GE" dirty="0" smtClean="0"/>
              <a:t>ვ</a:t>
            </a:r>
            <a:r>
              <a:rPr lang="ka-GE" baseline="30000" dirty="0" smtClean="0"/>
              <a:t>1</a:t>
            </a:r>
            <a:r>
              <a:rPr lang="ka-GE" dirty="0" smtClean="0"/>
              <a:t>) ინფორმაცია ეხება ქალთა მიმართ ძალადობის ან/და ოჯახში ძალადობის შესაძლო ჩადენის ფაქტს და არსებობს ძალადობის განმეორების საშიშროება. ეს ინფორმაცია მიეწოდება მხოლოდ შესაბამის სახელმწიფო ორგანოს პაციენტის უფლებებისა და ინტერესების დასაცავად; </a:t>
            </a:r>
            <a:r>
              <a:rPr lang="ka-GE" i="1" dirty="0" smtClean="0"/>
              <a:t>(04.05.2017 </a:t>
            </a:r>
            <a:r>
              <a:rPr lang="en-US" i="1" dirty="0" smtClean="0"/>
              <a:t>N776 </a:t>
            </a:r>
            <a:r>
              <a:rPr lang="ka-GE" i="1" dirty="0" smtClean="0"/>
              <a:t>ამოქმედდეს 2017 წლის 1 ივნისიდან)</a:t>
            </a:r>
          </a:p>
          <a:p>
            <a:pPr>
              <a:defRPr/>
            </a:pPr>
            <a:r>
              <a:rPr lang="ka-GE" dirty="0" smtClean="0"/>
              <a:t>ზ) ინფორმაცია მიეწოდება სახელმწიფო ორგანოებს პაციენტისათვის სოციალური შეღავათების დაწესების მიზნით. ამ შემთხვევაში აუცილებელია ინფორმაციის გამჟღავნებაზე პაციენტის თანხმობა; </a:t>
            </a:r>
          </a:p>
          <a:p>
            <a:pPr>
              <a:defRPr/>
            </a:pPr>
            <a:r>
              <a:rPr lang="ka-GE" dirty="0" smtClean="0"/>
              <a:t>თ) სასწავლო-სამეცნიერო მიზნით ინფორმაციის გამოყენებისას მონაცემები ისეა წარმოდგენლი, რომ შეუძლებელია პიროვნების იდენტიფიკაცია.</a:t>
            </a:r>
          </a:p>
          <a:p>
            <a:pPr>
              <a:defRPr/>
            </a:pPr>
            <a:endParaRPr lang="en-US" dirty="0" smtClean="0"/>
          </a:p>
          <a:p>
            <a:pPr>
              <a:defRPr/>
            </a:pPr>
            <a:endParaRPr lang="en-US" dirty="0"/>
          </a:p>
        </p:txBody>
      </p:sp>
      <p:sp>
        <p:nvSpPr>
          <p:cNvPr id="4" name="Slide Number Placeholder 3"/>
          <p:cNvSpPr>
            <a:spLocks noGrp="1"/>
          </p:cNvSpPr>
          <p:nvPr>
            <p:ph type="sldNum" sz="quarter" idx="5"/>
          </p:nvPr>
        </p:nvSpPr>
        <p:spPr/>
        <p:txBody>
          <a:bodyPr/>
          <a:lstStyle/>
          <a:p>
            <a:pPr>
              <a:defRPr/>
            </a:pPr>
            <a:fld id="{0A15A503-B5BA-4196-97AA-923205FEBAB8}" type="slidenum">
              <a:rPr lang="en-US" smtClean="0"/>
              <a:pPr>
                <a:defRPr/>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r>
              <a:rPr lang="ka-GE" b="1" smtClean="0"/>
              <a:t>მუხლი 49. პაციენტის ოჯახურ და პირად ცხოვრებაში ჩარევა</a:t>
            </a:r>
          </a:p>
          <a:p>
            <a:r>
              <a:rPr lang="ka-GE" smtClean="0"/>
              <a:t>დამოუკიდებელი საექიმო საქმიანობის სუბიექტს უფლება აქვს ჩაერიოს პაციენტის ოჯახურ და პირად ცხოვრებაში, თუ:</a:t>
            </a:r>
          </a:p>
          <a:p>
            <a:r>
              <a:rPr lang="ka-GE" smtClean="0"/>
              <a:t>ა) ჩარევა აუცილებელია პაციენტის დაავადების პრევენციისათვის, დიაგნოსტიკის, მკურნალობის, რეაბილიტაციისა და პალიატიური მზრუნველობისათვის. ამ შემთხვევაში საჭიროა პაციენტის თანხმობა; </a:t>
            </a:r>
            <a:r>
              <a:rPr lang="ka-GE" i="1" smtClean="0"/>
              <a:t>(8.05.2007 </a:t>
            </a:r>
            <a:r>
              <a:rPr lang="en-US" i="1" smtClean="0"/>
              <a:t>N4721)</a:t>
            </a:r>
          </a:p>
          <a:p>
            <a:r>
              <a:rPr lang="ka-GE" smtClean="0"/>
              <a:t>ბ) ჩაურევლობა სერიოზულ საფრთხეს უქმნის პაციენტის ოჯახის წევრების ჯანმრთელობას ან/და სიცოცხლეს.</a:t>
            </a:r>
          </a:p>
          <a:p>
            <a:r>
              <a:rPr lang="ka-GE" smtClean="0"/>
              <a:t>გ) პაციენტის ან/და მისი ოჯახის წევრის მიმართ ხორციელდება ქალთა მიმართ ძალადობა ან/და ოჯახში ძალადობა და არსებობს ძალადობის განმეორების საშიშროება, თუკი ჩარევა აუცილებელია პაციენტის უფლებებისა და ინტერესების დასაცავად. </a:t>
            </a:r>
            <a:r>
              <a:rPr lang="ka-GE" i="1" smtClean="0"/>
              <a:t>(04.05.2017 </a:t>
            </a:r>
            <a:r>
              <a:rPr lang="en-US" i="1" smtClean="0"/>
              <a:t>N776 </a:t>
            </a:r>
            <a:r>
              <a:rPr lang="ka-GE" i="1" smtClean="0"/>
              <a:t>ამოქმედდეს 2017 წლის 1 ივნისიდან)</a:t>
            </a:r>
          </a:p>
          <a:p>
            <a:endParaRPr lang="en-US" smtClean="0"/>
          </a:p>
          <a:p>
            <a:endParaRPr lang="en-US" smtClean="0"/>
          </a:p>
        </p:txBody>
      </p:sp>
      <p:sp>
        <p:nvSpPr>
          <p:cNvPr id="4" name="Slide Number Placeholder 3"/>
          <p:cNvSpPr>
            <a:spLocks noGrp="1"/>
          </p:cNvSpPr>
          <p:nvPr>
            <p:ph type="sldNum" sz="quarter" idx="5"/>
          </p:nvPr>
        </p:nvSpPr>
        <p:spPr/>
        <p:txBody>
          <a:bodyPr/>
          <a:lstStyle/>
          <a:p>
            <a:pPr>
              <a:defRPr/>
            </a:pPr>
            <a:fld id="{E79FA1AD-E04E-405A-8C2C-4CED56898B28}" type="slidenum">
              <a:rPr lang="en-US" smtClean="0"/>
              <a:pPr>
                <a:defRPr/>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20000"/>
          </a:bodyPr>
          <a:lstStyle/>
          <a:p>
            <a:pPr>
              <a:defRPr/>
            </a:pPr>
            <a:r>
              <a:rPr lang="ka-GE" dirty="0" smtClean="0"/>
              <a:t>მუხლი 28</a:t>
            </a:r>
          </a:p>
          <a:p>
            <a:pPr>
              <a:defRPr/>
            </a:pPr>
            <a:r>
              <a:rPr lang="ka-GE" dirty="0" smtClean="0"/>
              <a:t>	1. სამედიცინო მომსახურების გამწევის მიერ კონფიდენციალური ინფორმაციის გამჟღავნება დასაშვებია, თუ:</a:t>
            </a:r>
          </a:p>
          <a:p>
            <a:pPr>
              <a:defRPr/>
            </a:pPr>
            <a:r>
              <a:rPr lang="ka-GE" dirty="0" smtClean="0"/>
              <a:t>ა) მიღებულია პაციენტის თანხმობა;</a:t>
            </a:r>
          </a:p>
          <a:p>
            <a:pPr>
              <a:defRPr/>
            </a:pPr>
            <a:r>
              <a:rPr lang="ka-GE" dirty="0" smtClean="0"/>
              <a:t>ბ) ინფორმაციის გაუმჟღავნებლობა საფრთხეს უქმნის მესამე პირის (რომლის ვინაობაც ცნობილია) სიცოცხლეს ან/და ჯანმრთელობას;</a:t>
            </a:r>
          </a:p>
          <a:p>
            <a:pPr>
              <a:defRPr/>
            </a:pPr>
            <a:r>
              <a:rPr lang="ka-GE" dirty="0" smtClean="0"/>
              <a:t>გ) სასწავლო ან სამეცნიერო მიზნით პაციენტის შესახებ ინფორმაციის გამოყენებისას მონაცემები ისეა წარმოდგენილი, რომ შეუძლებელია პიროვნების იდენტიფიკაცია;</a:t>
            </a:r>
          </a:p>
          <a:p>
            <a:pPr>
              <a:defRPr/>
            </a:pPr>
            <a:r>
              <a:rPr lang="ka-GE" dirty="0" smtClean="0"/>
              <a:t>გ</a:t>
            </a:r>
            <a:r>
              <a:rPr lang="ka-GE" baseline="30000" dirty="0" smtClean="0"/>
              <a:t>1</a:t>
            </a:r>
            <a:r>
              <a:rPr lang="ka-GE" dirty="0" smtClean="0"/>
              <a:t>) ინფორმაცია ეხება ქალთა მიმართ ძალადობის ან/და ოჯახში ძალადობის შესაძლო ჩადენის ფაქტს და არსებობს ძალადობის განმეორების საშიშროება. ეს ინფორმაცია მიეწოდება მხოლოდ შესაბამის სახელმწიფო ორგანოს პაციენტის უფლებებისა და ინტერესების დასაცავად; </a:t>
            </a:r>
            <a:r>
              <a:rPr lang="ka-GE" i="1" dirty="0" smtClean="0"/>
              <a:t>(04.05.2017 </a:t>
            </a:r>
            <a:r>
              <a:rPr lang="en-US" i="1" dirty="0" smtClean="0"/>
              <a:t>N775 </a:t>
            </a:r>
            <a:r>
              <a:rPr lang="ka-GE" i="1" dirty="0" smtClean="0"/>
              <a:t>ამოქმედდეს 2017 წლის 1 ივნისიდან)</a:t>
            </a:r>
          </a:p>
          <a:p>
            <a:pPr>
              <a:defRPr/>
            </a:pPr>
            <a:r>
              <a:rPr lang="ka-GE" dirty="0" smtClean="0"/>
              <a:t>	დ) ამას ითვალისწინებს საქართველოს კანონმდებლობა.</a:t>
            </a:r>
          </a:p>
          <a:p>
            <a:pPr>
              <a:defRPr/>
            </a:pPr>
            <a:r>
              <a:rPr lang="ka-GE" dirty="0" smtClean="0"/>
              <a:t>	2. სამედიცინო მომსახურების გამწევის მიერ სამედიცინო მომსახურებაში მონაწილე სხვა პირებისათვის პაციენტის ჯანმრთელობის მდგომარეობასთან დაკავშირებული კონფიდენციალური ინფორმაციის გამჟღავნებაზე პაციენტის თანხმობა ნაგულისხმევად შეიძლება ჩაითვალოს.</a:t>
            </a:r>
            <a:endParaRPr lang="ka-GE" i="1" dirty="0" smtClean="0"/>
          </a:p>
          <a:p>
            <a:pPr>
              <a:defRPr/>
            </a:pPr>
            <a:endParaRPr lang="en-US" dirty="0" smtClean="0"/>
          </a:p>
          <a:p>
            <a:pPr>
              <a:defRPr/>
            </a:pPr>
            <a:r>
              <a:rPr lang="ka-GE" dirty="0" smtClean="0"/>
              <a:t>მუხლი 29</a:t>
            </a:r>
          </a:p>
          <a:p>
            <a:pPr>
              <a:defRPr/>
            </a:pPr>
            <a:r>
              <a:rPr lang="ka-GE" dirty="0" smtClean="0"/>
              <a:t>	პაციენტის ოჯახურ და პირად ცხოვრებაში სამედიცინო მომსახურების გამწევის ჩარევა აკრძალულია, გარდა იმ  შემთხვევებისა, როცა:</a:t>
            </a:r>
          </a:p>
          <a:p>
            <a:pPr>
              <a:defRPr/>
            </a:pPr>
            <a:r>
              <a:rPr lang="ka-GE" dirty="0" smtClean="0"/>
              <a:t>ა) ჩარევა აუცილებელია პაციენტის დაავადების დიაგნოსტიკის, მისი მკურნალობისა და მოვლისათვის. ამ შემთხვევებში პაციენტის თანხმობა აუცილებელი პირობაა;</a:t>
            </a:r>
          </a:p>
          <a:p>
            <a:pPr>
              <a:defRPr/>
            </a:pPr>
            <a:r>
              <a:rPr lang="ka-GE" dirty="0" smtClean="0"/>
              <a:t>ბ) საფრთხე ექმნება პაციენტის ოჯახის წევრთა ჯანმრთელობას ან/და სიცოცხლეს.</a:t>
            </a:r>
          </a:p>
          <a:p>
            <a:pPr>
              <a:defRPr/>
            </a:pPr>
            <a:r>
              <a:rPr lang="ka-GE" dirty="0" smtClean="0"/>
              <a:t>გ) პაციენტის ან/და მისი ოჯახის წევრის მიმართ ხორციელდება ქალთა მიმართ ძალადობა ან/და ოჯახში ძალადობა და არსებობს ძალადობის განმეორების საშიშროება, თუკი ჩარევა აუცილებელია პაციენტის უფლებებისა და ინტერესების დასაცავად. </a:t>
            </a:r>
            <a:r>
              <a:rPr lang="ka-GE" i="1" dirty="0" smtClean="0"/>
              <a:t>(04.05.2017 </a:t>
            </a:r>
            <a:r>
              <a:rPr lang="en-US" i="1" dirty="0" smtClean="0"/>
              <a:t>N775 </a:t>
            </a:r>
            <a:r>
              <a:rPr lang="ka-GE" i="1" dirty="0" smtClean="0"/>
              <a:t>ამოქმედდეს 2017 წლის 1 ივნისიდან)</a:t>
            </a:r>
          </a:p>
          <a:p>
            <a:pPr>
              <a:defRPr/>
            </a:pPr>
            <a:endParaRPr lang="en-US" dirty="0" smtClean="0"/>
          </a:p>
          <a:p>
            <a:pPr>
              <a:defRPr/>
            </a:pPr>
            <a:endParaRPr lang="en-US" dirty="0"/>
          </a:p>
        </p:txBody>
      </p:sp>
      <p:sp>
        <p:nvSpPr>
          <p:cNvPr id="4" name="Slide Number Placeholder 3"/>
          <p:cNvSpPr>
            <a:spLocks noGrp="1"/>
          </p:cNvSpPr>
          <p:nvPr>
            <p:ph type="sldNum" sz="quarter" idx="5"/>
          </p:nvPr>
        </p:nvSpPr>
        <p:spPr/>
        <p:txBody>
          <a:bodyPr/>
          <a:lstStyle/>
          <a:p>
            <a:pPr>
              <a:defRPr/>
            </a:pPr>
            <a:fld id="{E0501563-2012-40A0-A770-FB4EA36370FE}" type="slidenum">
              <a:rPr lang="en-US" smtClean="0"/>
              <a:pPr>
                <a:defRPr/>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r>
              <a:rPr lang="ka-GE" smtClean="0"/>
              <a:t>მუხლი 29</a:t>
            </a:r>
          </a:p>
          <a:p>
            <a:r>
              <a:rPr lang="ka-GE" smtClean="0"/>
              <a:t>	პაციენტის ოჯახურ და პირად ცხოვრებაში სამედიცინო მომსახურების გამწევის ჩარევა აკრძალულია, გარდა იმ  შემთხვევებისა, როცა:</a:t>
            </a:r>
          </a:p>
          <a:p>
            <a:r>
              <a:rPr lang="ka-GE" smtClean="0"/>
              <a:t>ა) ჩარევა აუცილებელია პაციენტის დაავადების დიაგნოსტიკის, მისი მკურნალობისა და მოვლისათვის. ამ შემთხვევებში პაციენტის თანხმობა აუცილებელი პირობაა;</a:t>
            </a:r>
          </a:p>
          <a:p>
            <a:r>
              <a:rPr lang="ka-GE" smtClean="0"/>
              <a:t>ბ) საფრთხე ექმნება პაციენტის ოჯახის წევრთა ჯანმრთელობას ან/და სიცოცხლეს.</a:t>
            </a:r>
          </a:p>
          <a:p>
            <a:r>
              <a:rPr lang="ka-GE" smtClean="0"/>
              <a:t>გ) პაციენტის ან/და მისი ოჯახის წევრის მიმართ ხორციელდება ქალთა მიმართ ძალადობა ან/და ოჯახში ძალადობა და არსებობს ძალადობის განმეორების საშიშროება, თუკი ჩარევა აუცილებელია პაციენტის უფლებებისა და ინტერესების დასაცავად. </a:t>
            </a:r>
            <a:r>
              <a:rPr lang="ka-GE" i="1" smtClean="0"/>
              <a:t>(04.05.2017 </a:t>
            </a:r>
            <a:r>
              <a:rPr lang="en-US" i="1" smtClean="0"/>
              <a:t>N775 </a:t>
            </a:r>
            <a:r>
              <a:rPr lang="ka-GE" i="1" smtClean="0"/>
              <a:t>ამოქმედდეს 2017 წლის 1 ივნისიდან)</a:t>
            </a:r>
          </a:p>
          <a:p>
            <a:endParaRPr lang="en-US" smtClean="0"/>
          </a:p>
          <a:p>
            <a:endParaRPr lang="en-US" smtClean="0"/>
          </a:p>
        </p:txBody>
      </p:sp>
      <p:sp>
        <p:nvSpPr>
          <p:cNvPr id="4" name="Slide Number Placeholder 3"/>
          <p:cNvSpPr>
            <a:spLocks noGrp="1"/>
          </p:cNvSpPr>
          <p:nvPr>
            <p:ph type="sldNum" sz="quarter" idx="5"/>
          </p:nvPr>
        </p:nvSpPr>
        <p:spPr/>
        <p:txBody>
          <a:bodyPr/>
          <a:lstStyle/>
          <a:p>
            <a:pPr>
              <a:defRPr/>
            </a:pPr>
            <a:fld id="{31DA3597-E853-41A5-9D16-A7592A70C5D4}" type="slidenum">
              <a:rPr lang="en-US" smtClean="0"/>
              <a:pPr>
                <a:defRPr/>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7500" lnSpcReduction="20000"/>
          </a:bodyPr>
          <a:lstStyle/>
          <a:p>
            <a:pPr>
              <a:defRPr/>
            </a:pPr>
            <a:r>
              <a:rPr lang="ka-GE" dirty="0" smtClean="0"/>
              <a:t>მუხლი 18</a:t>
            </a:r>
          </a:p>
          <a:p>
            <a:pPr>
              <a:defRPr/>
            </a:pPr>
            <a:r>
              <a:rPr lang="ka-GE" dirty="0" smtClean="0"/>
              <a:t>1. პაციენტს უფლება აქვს სამედიცინო მომსახურების გამწევისაგან მიიღოს სრული, ობიექტური, დროული და გასაგები ინფორმაცია:</a:t>
            </a:r>
          </a:p>
          <a:p>
            <a:pPr>
              <a:defRPr/>
            </a:pPr>
            <a:r>
              <a:rPr lang="ka-GE" dirty="0" smtClean="0"/>
              <a:t>ა) სამედიცინო მომსახურების არსებული რესურსებისა და მათი მიღების სახეების, საფასურისა და ანაზღაურების ფორმების შესახებ;</a:t>
            </a:r>
          </a:p>
          <a:p>
            <a:pPr>
              <a:defRPr/>
            </a:pPr>
            <a:r>
              <a:rPr lang="ka-GE" dirty="0" smtClean="0"/>
              <a:t>ბ) საქართველოს კანონმდებლობითა და სამედიცინო დაწესებულების შინაგანაწესით განსაზღვრული პაციენტის უფლებებისა და მოვალეობების შესახებ;</a:t>
            </a:r>
          </a:p>
          <a:p>
            <a:pPr>
              <a:defRPr/>
            </a:pPr>
            <a:r>
              <a:rPr lang="ka-GE" dirty="0" smtClean="0"/>
              <a:t>	გ) განზრახული პროფილაქტიკური, დიაგნოსტიკური, სამკურნალო და სარეაბილიტაციო მომსახურების, მათი თანმხლები რისკისა და შესაძლო ეფექტიანობის შესახებ;</a:t>
            </a:r>
          </a:p>
          <a:p>
            <a:pPr>
              <a:defRPr/>
            </a:pPr>
            <a:r>
              <a:rPr lang="ka-GE" dirty="0" smtClean="0"/>
              <a:t>	დ)   სამედიცინო გამოკვლევების შედეგების შესახებ;</a:t>
            </a:r>
          </a:p>
          <a:p>
            <a:pPr>
              <a:defRPr/>
            </a:pPr>
            <a:r>
              <a:rPr lang="ka-GE" dirty="0" smtClean="0"/>
              <a:t>ე) განზრახული სამედიცინო მომსახურების სხვა,  ალტერნატიული  ვარიანტების, მათი თანმხლები რისკისა და შესაძლო ეფექტიანობის შესახებ;</a:t>
            </a:r>
          </a:p>
          <a:p>
            <a:pPr>
              <a:defRPr/>
            </a:pPr>
            <a:r>
              <a:rPr lang="ka-GE" dirty="0" smtClean="0"/>
              <a:t>	ვ) განზრახულ სამედიცინო მომსახურებაზე განცხადებული უარის მოსალოდნელი შედეგების შესახებ; </a:t>
            </a:r>
          </a:p>
          <a:p>
            <a:pPr>
              <a:defRPr/>
            </a:pPr>
            <a:r>
              <a:rPr lang="ka-GE" dirty="0" smtClean="0"/>
              <a:t>	ზ) დიაგნოზისა და სავარაუდო პროგნოზის, აგრეთვე  მკურნალობის მიმდინარეობის შესახებ;</a:t>
            </a:r>
          </a:p>
          <a:p>
            <a:pPr>
              <a:defRPr/>
            </a:pPr>
            <a:r>
              <a:rPr lang="ka-GE" dirty="0" smtClean="0"/>
              <a:t>	თ) სამედიცინო მომსახურების გამწევის ვინაობისა და პროფესიული გამოცდილების შესახებ.</a:t>
            </a:r>
          </a:p>
          <a:p>
            <a:pPr>
              <a:defRPr/>
            </a:pPr>
            <a:r>
              <a:rPr lang="ka-GE" dirty="0" smtClean="0"/>
              <a:t>	2. პაციენტს შეიძლება არ მიეწოდოს ინფორმაცია მისი ჯანმრთელობის მდგომარეობის შესახებ ან ამ ინფორმაციის მოცულობა შეიზღუდოს, თუ არსებობს დასაბუთებული ვარაუდი, რომ სრული ინფორმაციის მიღება პაციენტის ჯანმრთელობას სერიოზულ ზიანს მიაყენებს. პაციენტს მისი ჯანმრთელობის მდგომარეობის შესახებ სრული ინფორმაცია მიეწოდება მხოლოდ მაშინ, თუ იგი ამას დაჟინებით მოითხოვს.</a:t>
            </a:r>
          </a:p>
          <a:p>
            <a:pPr>
              <a:defRPr/>
            </a:pPr>
            <a:r>
              <a:rPr lang="ka-GE" dirty="0" smtClean="0"/>
              <a:t>3. ინფორმაციის მიუწოდებლობის ან მისი მოცულობის შეზღუდვის გადაწყვეტილებას ადასტურებს სამედიცინო ეთიკის კომისია, ხოლო სამედიცინო დაწესებულებაში ამ უკანასკნელის არარსებობისას – სხვა ექიმი. ინფორმაციის მიუწოდებლობაზე ან მისი მოცულობის შეზღუდვაზე დასაბუთებული გადაწყვეტილება ფიქსირდება პაციენტის სამედიცინო დოკუმენტაციაში.</a:t>
            </a:r>
          </a:p>
          <a:p>
            <a:pPr>
              <a:defRPr/>
            </a:pPr>
            <a:r>
              <a:rPr lang="ka-GE" dirty="0" smtClean="0"/>
              <a:t>4. თუ პაციენტი მცირეწლოვანია ან არ აქვს გაცნობიერებული გადაწყვეტილების მიღების უნარი, ამ მუხლის პირველი პუნქტით გათვალისწინებულ ინფორმაციას სამედიცინო მომსახურების გამწევი  პაციენტის ნათესავს ან კანონიერ წარმომადგენელს აწვდის. (20.03.2015. </a:t>
            </a:r>
            <a:r>
              <a:rPr lang="en-US" dirty="0" smtClean="0"/>
              <a:t>N3379 </a:t>
            </a:r>
            <a:r>
              <a:rPr lang="ka-GE" dirty="0" smtClean="0"/>
              <a:t>ამოქმედდეს 2015 წლის 1 აპრილიდან)</a:t>
            </a:r>
          </a:p>
          <a:p>
            <a:pPr>
              <a:defRPr/>
            </a:pPr>
            <a:endParaRPr lang="en-US" dirty="0" smtClean="0"/>
          </a:p>
          <a:p>
            <a:pPr>
              <a:defRPr/>
            </a:pPr>
            <a:endParaRPr lang="en-US" dirty="0"/>
          </a:p>
        </p:txBody>
      </p:sp>
      <p:sp>
        <p:nvSpPr>
          <p:cNvPr id="4" name="Slide Number Placeholder 3"/>
          <p:cNvSpPr>
            <a:spLocks noGrp="1"/>
          </p:cNvSpPr>
          <p:nvPr>
            <p:ph type="sldNum" sz="quarter" idx="5"/>
          </p:nvPr>
        </p:nvSpPr>
        <p:spPr/>
        <p:txBody>
          <a:bodyPr/>
          <a:lstStyle/>
          <a:p>
            <a:pPr>
              <a:defRPr/>
            </a:pPr>
            <a:fld id="{77444811-8D8E-4275-92A5-36258244BB32}" type="slidenum">
              <a:rPr lang="en-US" smtClean="0"/>
              <a:pPr>
                <a:defRPr/>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7500" lnSpcReduction="20000"/>
          </a:bodyPr>
          <a:lstStyle/>
          <a:p>
            <a:pPr>
              <a:defRPr/>
            </a:pPr>
            <a:r>
              <a:rPr lang="ka-GE" dirty="0" smtClean="0"/>
              <a:t>მუხლი 41  </a:t>
            </a:r>
            <a:r>
              <a:rPr lang="ka-GE" i="1" dirty="0" smtClean="0"/>
              <a:t>(28.05.2015 </a:t>
            </a:r>
            <a:r>
              <a:rPr lang="en-US" i="1" dirty="0" smtClean="0"/>
              <a:t>N 3609 </a:t>
            </a:r>
            <a:r>
              <a:rPr lang="ka-GE" i="1" dirty="0" smtClean="0"/>
              <a:t>ამოქმედდეს 2015 წლის 1 სექტემბრიდან)</a:t>
            </a:r>
            <a:endParaRPr lang="ka-GE" b="1" i="1" dirty="0" smtClean="0"/>
          </a:p>
          <a:p>
            <a:pPr>
              <a:defRPr/>
            </a:pPr>
            <a:r>
              <a:rPr lang="ka-GE" dirty="0" smtClean="0"/>
              <a:t>1. 14-დან 18 წლამდე ასაკის არასრულწლოვან პაციენტს, რომელიც, სამედიცინო მომსახურების გამწევის შეხედულებით, სწორად აფასებს საკუთარი ჯანმრთელობის მდგომარეობას, უფლება აქვს, ინფორმირებული თანხმობა განაცხადოს სამედიცინო მომსახურების გაწევაზე, თუ მან სამედიცინო მომსახურების გამწევს ამ კანონის მე-40 მუხლის მე-2 პუნქტის „ბ“ ან „გ“ ქვეპუნქტით გათვალისწინებული მიზნით მიმართა. </a:t>
            </a:r>
          </a:p>
          <a:p>
            <a:pPr>
              <a:defRPr/>
            </a:pPr>
            <a:r>
              <a:rPr lang="ka-GE" dirty="0" smtClean="0"/>
              <a:t>2. 16 წლამდე ასაკის არასრულწლოვან პაციენტს სამედიცინო მომსახურება გაეწევა მხოლოდ მშობლის ან კანონიერი წარმომადგენლის თანხმობით, გარდა ამ კანონის მე-40 მუხლის მე-2 პუნქტის „ბ“ და „გ“ ქვეპუნქტებით გათვალისწინებული შემთხვევებისა; ამასთანავე, სამედიცინო მომსახურების გაწევის შესახებ გადაწყვეტილების მიღებისას აუცილებელია პაციენტის მონაწილეობა მისი ასაკისა და გონებრივი განვითარების გათვალისწინებით. </a:t>
            </a:r>
          </a:p>
          <a:p>
            <a:pPr>
              <a:defRPr/>
            </a:pPr>
            <a:r>
              <a:rPr lang="ka-GE" dirty="0" smtClean="0"/>
              <a:t>3. 16 წელზე მეტი ასაკის არასრულწლოვან პაციენტს, რომელიც, სამედიცინო მომსახურების გამწევის შეხედულებით, სწორად აფასებს საკუთარი ჯანმრთელობის მდგომარეობას, უფლება აქვს, ინფორმირებული თანხმობა ან უარი განაცხადოს სამედიცინო მომსახურების გაწევაზე. პაციენტის ამ გადაწყვეტილების შესახებ ეცნობება მის ნათესავს ან კანონიერ წარმომადგენელს.</a:t>
            </a:r>
          </a:p>
          <a:p>
            <a:pPr>
              <a:defRPr/>
            </a:pPr>
            <a:endParaRPr lang="en-US" dirty="0" smtClean="0"/>
          </a:p>
          <a:p>
            <a:pPr>
              <a:defRPr/>
            </a:pPr>
            <a:r>
              <a:rPr lang="ka-GE" dirty="0" smtClean="0"/>
              <a:t>მუხლი 42</a:t>
            </a:r>
          </a:p>
          <a:p>
            <a:pPr>
              <a:defRPr/>
            </a:pPr>
            <a:r>
              <a:rPr lang="ka-GE" dirty="0" smtClean="0"/>
              <a:t>	1. 16 წლამდე ასაკის არასრულწლოვანი პაციენტის გამოყენება სწავლების ობიექტად დასაშვებია მხოლოდ მისი მშობლის ან კანონიერი წარმომადგენლის ინფორმირებული თანხმობით. გადაწყვეტილების მიღებისას აუცილებელია პაციენტის მონაწილეობაც ასაკისა და გონებრივი განვითარების გათვალისწინებით.</a:t>
            </a:r>
          </a:p>
          <a:p>
            <a:pPr>
              <a:defRPr/>
            </a:pPr>
            <a:r>
              <a:rPr lang="ka-GE" dirty="0" smtClean="0"/>
              <a:t>	2. 16 წელზე მეტი ასაკის არასრულწლოვანი პაციენტის გამოყენება სწავლების ობიექტად დასაშვებია მხოლოდ მისი ინფორმირებული თანხმობით. პაციენტის გადაწყვეტილების შესახებ  ეცნობება მის მშობელს ან კანონიერ წარმომადგენელს.</a:t>
            </a:r>
          </a:p>
          <a:p>
            <a:pPr>
              <a:defRPr/>
            </a:pPr>
            <a:endParaRPr lang="en-US" dirty="0" smtClean="0"/>
          </a:p>
          <a:p>
            <a:pPr>
              <a:defRPr/>
            </a:pPr>
            <a:r>
              <a:rPr lang="ka-GE" dirty="0" smtClean="0"/>
              <a:t>მუხლი 43</a:t>
            </a:r>
          </a:p>
          <a:p>
            <a:pPr>
              <a:defRPr/>
            </a:pPr>
            <a:r>
              <a:rPr lang="ka-GE" dirty="0" smtClean="0"/>
              <a:t>	არასრულწლოვან პაციენტს აქვს საკუთარი ჯანმრთელობის მდგომარეობისა და მკურნალობის შესახებ ინფორმაციის მიღების უფლება. მიწოდებული ინფორმაცია უნდა შეესაბამებოდეს მის ასაკსა და გონებრივი განვითარების დონეს.</a:t>
            </a:r>
          </a:p>
          <a:p>
            <a:pPr>
              <a:defRPr/>
            </a:pPr>
            <a:endParaRPr lang="en-US" dirty="0" smtClean="0"/>
          </a:p>
          <a:p>
            <a:pPr>
              <a:defRPr/>
            </a:pPr>
            <a:endParaRPr lang="en-US" dirty="0"/>
          </a:p>
        </p:txBody>
      </p:sp>
      <p:sp>
        <p:nvSpPr>
          <p:cNvPr id="4" name="Slide Number Placeholder 3"/>
          <p:cNvSpPr>
            <a:spLocks noGrp="1"/>
          </p:cNvSpPr>
          <p:nvPr>
            <p:ph type="sldNum" sz="quarter" idx="5"/>
          </p:nvPr>
        </p:nvSpPr>
        <p:spPr/>
        <p:txBody>
          <a:bodyPr/>
          <a:lstStyle/>
          <a:p>
            <a:pPr>
              <a:defRPr/>
            </a:pPr>
            <a:fld id="{57099D06-6D36-4F65-8CA2-64EA10E73295}" type="slidenum">
              <a:rPr lang="en-US" smtClean="0"/>
              <a:pPr>
                <a:defRPr/>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EC7BB8-D2DC-469A-AC65-2C69C5137B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6EF6FAD5-E4A8-49AA-972A-1B05FCE582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E6B9BE8B-F687-4E1B-BEB9-6540C929D12D}"/>
              </a:ext>
            </a:extLst>
          </p:cNvPr>
          <p:cNvSpPr>
            <a:spLocks noGrp="1"/>
          </p:cNvSpPr>
          <p:nvPr>
            <p:ph type="dt" sz="half" idx="10"/>
          </p:nvPr>
        </p:nvSpPr>
        <p:spPr/>
        <p:txBody>
          <a:bodyPr/>
          <a:lstStyle/>
          <a:p>
            <a:fld id="{8944631E-D9F8-4690-8231-C5D21E3B2670}" type="datetimeFigureOut">
              <a:rPr lang="en-GB" smtClean="0"/>
              <a:pPr/>
              <a:t>13/04/2019</a:t>
            </a:fld>
            <a:endParaRPr lang="en-GB"/>
          </a:p>
        </p:txBody>
      </p:sp>
      <p:sp>
        <p:nvSpPr>
          <p:cNvPr id="5" name="Footer Placeholder 4">
            <a:extLst>
              <a:ext uri="{FF2B5EF4-FFF2-40B4-BE49-F238E27FC236}">
                <a16:creationId xmlns:a16="http://schemas.microsoft.com/office/drawing/2014/main" xmlns="" id="{787D1D37-61B4-4519-9D3A-238FC2D9D1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9FA7072-3EBA-4027-B967-AD0FD68F5D1D}"/>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1430503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3EFF78-25B0-4C73-AB42-E7D03030057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BC5B26DD-B844-4E0B-934A-E9A2309ADF7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68E08CFA-A41D-4D26-9FC4-13EF04DB8E85}"/>
              </a:ext>
            </a:extLst>
          </p:cNvPr>
          <p:cNvSpPr>
            <a:spLocks noGrp="1"/>
          </p:cNvSpPr>
          <p:nvPr>
            <p:ph type="dt" sz="half" idx="10"/>
          </p:nvPr>
        </p:nvSpPr>
        <p:spPr/>
        <p:txBody>
          <a:bodyPr/>
          <a:lstStyle/>
          <a:p>
            <a:fld id="{8944631E-D9F8-4690-8231-C5D21E3B2670}" type="datetimeFigureOut">
              <a:rPr lang="en-GB" smtClean="0"/>
              <a:pPr/>
              <a:t>13/04/2019</a:t>
            </a:fld>
            <a:endParaRPr lang="en-GB"/>
          </a:p>
        </p:txBody>
      </p:sp>
      <p:sp>
        <p:nvSpPr>
          <p:cNvPr id="5" name="Footer Placeholder 4">
            <a:extLst>
              <a:ext uri="{FF2B5EF4-FFF2-40B4-BE49-F238E27FC236}">
                <a16:creationId xmlns:a16="http://schemas.microsoft.com/office/drawing/2014/main" xmlns="" id="{1A156220-6019-4498-AD17-5A9F067524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98747FA-DEB4-4A5A-A6D4-9D24AFD8B3B5}"/>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588208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FF4E639-8DBB-4BA3-81BC-4D2BF144346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3AA9160D-9D05-495A-A6B8-C513100C96A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D9E52F48-D7DD-4BD9-886A-0D8FEB6155EA}"/>
              </a:ext>
            </a:extLst>
          </p:cNvPr>
          <p:cNvSpPr>
            <a:spLocks noGrp="1"/>
          </p:cNvSpPr>
          <p:nvPr>
            <p:ph type="dt" sz="half" idx="10"/>
          </p:nvPr>
        </p:nvSpPr>
        <p:spPr/>
        <p:txBody>
          <a:bodyPr/>
          <a:lstStyle/>
          <a:p>
            <a:fld id="{8944631E-D9F8-4690-8231-C5D21E3B2670}" type="datetimeFigureOut">
              <a:rPr lang="en-GB" smtClean="0"/>
              <a:pPr/>
              <a:t>13/04/2019</a:t>
            </a:fld>
            <a:endParaRPr lang="en-GB"/>
          </a:p>
        </p:txBody>
      </p:sp>
      <p:sp>
        <p:nvSpPr>
          <p:cNvPr id="5" name="Footer Placeholder 4">
            <a:extLst>
              <a:ext uri="{FF2B5EF4-FFF2-40B4-BE49-F238E27FC236}">
                <a16:creationId xmlns:a16="http://schemas.microsoft.com/office/drawing/2014/main" xmlns="" id="{B2D51307-091A-4787-B789-A84FC49E44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F8835CC-2DF0-4D28-B03E-174C6E598BE1}"/>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2188363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BB8722-E732-41C9-864E-094A9AF812E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02FC53D7-0387-46A4-B5E3-2A3FE160A08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7238B334-A895-4943-84CD-EBF5753F7F88}"/>
              </a:ext>
            </a:extLst>
          </p:cNvPr>
          <p:cNvSpPr>
            <a:spLocks noGrp="1"/>
          </p:cNvSpPr>
          <p:nvPr>
            <p:ph type="dt" sz="half" idx="10"/>
          </p:nvPr>
        </p:nvSpPr>
        <p:spPr/>
        <p:txBody>
          <a:bodyPr/>
          <a:lstStyle/>
          <a:p>
            <a:fld id="{8944631E-D9F8-4690-8231-C5D21E3B2670}" type="datetimeFigureOut">
              <a:rPr lang="en-GB" smtClean="0"/>
              <a:pPr/>
              <a:t>13/04/2019</a:t>
            </a:fld>
            <a:endParaRPr lang="en-GB"/>
          </a:p>
        </p:txBody>
      </p:sp>
      <p:sp>
        <p:nvSpPr>
          <p:cNvPr id="5" name="Footer Placeholder 4">
            <a:extLst>
              <a:ext uri="{FF2B5EF4-FFF2-40B4-BE49-F238E27FC236}">
                <a16:creationId xmlns:a16="http://schemas.microsoft.com/office/drawing/2014/main" xmlns="" id="{3B179B24-1BF2-4B56-828E-6C7698C8F9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69BBADE2-551D-4EBE-A952-BAE4263541A2}"/>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2840379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5FBC13-D1AF-4EC8-BF16-7AFC204C7A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E21D77BC-0950-449D-AB63-BAD9D18DE0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78501B45-B054-493A-B16F-A7F8CA42D2D7}"/>
              </a:ext>
            </a:extLst>
          </p:cNvPr>
          <p:cNvSpPr>
            <a:spLocks noGrp="1"/>
          </p:cNvSpPr>
          <p:nvPr>
            <p:ph type="dt" sz="half" idx="10"/>
          </p:nvPr>
        </p:nvSpPr>
        <p:spPr/>
        <p:txBody>
          <a:bodyPr/>
          <a:lstStyle/>
          <a:p>
            <a:fld id="{8944631E-D9F8-4690-8231-C5D21E3B2670}" type="datetimeFigureOut">
              <a:rPr lang="en-GB" smtClean="0"/>
              <a:pPr/>
              <a:t>13/04/2019</a:t>
            </a:fld>
            <a:endParaRPr lang="en-GB"/>
          </a:p>
        </p:txBody>
      </p:sp>
      <p:sp>
        <p:nvSpPr>
          <p:cNvPr id="5" name="Footer Placeholder 4">
            <a:extLst>
              <a:ext uri="{FF2B5EF4-FFF2-40B4-BE49-F238E27FC236}">
                <a16:creationId xmlns:a16="http://schemas.microsoft.com/office/drawing/2014/main" xmlns="" id="{1C7AEF54-42CF-484C-BC4F-845E7A96B0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2A9F8B5-F8B0-4D6A-8C89-993DEC6DA334}"/>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4092916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4CFD27-06FF-4088-8020-65A7BE0725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B83F87B7-DA5D-4EF1-B920-42F0AA5F5C0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767B8342-FCB9-45EF-BAF9-8AD5C615903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BFCDEFD4-79F1-4D59-B055-0AEED2E0C082}"/>
              </a:ext>
            </a:extLst>
          </p:cNvPr>
          <p:cNvSpPr>
            <a:spLocks noGrp="1"/>
          </p:cNvSpPr>
          <p:nvPr>
            <p:ph type="dt" sz="half" idx="10"/>
          </p:nvPr>
        </p:nvSpPr>
        <p:spPr/>
        <p:txBody>
          <a:bodyPr/>
          <a:lstStyle/>
          <a:p>
            <a:fld id="{8944631E-D9F8-4690-8231-C5D21E3B2670}" type="datetimeFigureOut">
              <a:rPr lang="en-GB" smtClean="0"/>
              <a:pPr/>
              <a:t>13/04/2019</a:t>
            </a:fld>
            <a:endParaRPr lang="en-GB"/>
          </a:p>
        </p:txBody>
      </p:sp>
      <p:sp>
        <p:nvSpPr>
          <p:cNvPr id="6" name="Footer Placeholder 5">
            <a:extLst>
              <a:ext uri="{FF2B5EF4-FFF2-40B4-BE49-F238E27FC236}">
                <a16:creationId xmlns:a16="http://schemas.microsoft.com/office/drawing/2014/main" xmlns="" id="{4CAA939C-6C58-41EA-8C51-FA03021034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D54381DF-274D-4D21-BE4F-4AD0AEBD9263}"/>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3611049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E58D6B-E8CF-4952-83DB-4A596F4533A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72DF7E04-8FFF-4936-82C8-9B56C846ED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0D1DEF90-C751-43BC-9ED1-57E3B66A28E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C578B8D5-D2E0-43CC-B80F-CAFBAFC707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0226A25B-B9F9-4FE9-BABD-6C09AA3C01E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7B248E26-58A1-4424-AB3F-B5AF7A868FC4}"/>
              </a:ext>
            </a:extLst>
          </p:cNvPr>
          <p:cNvSpPr>
            <a:spLocks noGrp="1"/>
          </p:cNvSpPr>
          <p:nvPr>
            <p:ph type="dt" sz="half" idx="10"/>
          </p:nvPr>
        </p:nvSpPr>
        <p:spPr/>
        <p:txBody>
          <a:bodyPr/>
          <a:lstStyle/>
          <a:p>
            <a:fld id="{8944631E-D9F8-4690-8231-C5D21E3B2670}" type="datetimeFigureOut">
              <a:rPr lang="en-GB" smtClean="0"/>
              <a:pPr/>
              <a:t>13/04/2019</a:t>
            </a:fld>
            <a:endParaRPr lang="en-GB"/>
          </a:p>
        </p:txBody>
      </p:sp>
      <p:sp>
        <p:nvSpPr>
          <p:cNvPr id="8" name="Footer Placeholder 7">
            <a:extLst>
              <a:ext uri="{FF2B5EF4-FFF2-40B4-BE49-F238E27FC236}">
                <a16:creationId xmlns:a16="http://schemas.microsoft.com/office/drawing/2014/main" xmlns="" id="{7C3E9077-59FC-46D8-BB24-7740D97B778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EC824B98-88FA-40A4-A489-5C720F9D5AC1}"/>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3794609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C84631-9DDE-471A-8075-5FA7AF456AD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D7BBCCC0-92F9-461D-9A90-3F56808A2B92}"/>
              </a:ext>
            </a:extLst>
          </p:cNvPr>
          <p:cNvSpPr>
            <a:spLocks noGrp="1"/>
          </p:cNvSpPr>
          <p:nvPr>
            <p:ph type="dt" sz="half" idx="10"/>
          </p:nvPr>
        </p:nvSpPr>
        <p:spPr/>
        <p:txBody>
          <a:bodyPr/>
          <a:lstStyle/>
          <a:p>
            <a:fld id="{8944631E-D9F8-4690-8231-C5D21E3B2670}" type="datetimeFigureOut">
              <a:rPr lang="en-GB" smtClean="0"/>
              <a:pPr/>
              <a:t>13/04/2019</a:t>
            </a:fld>
            <a:endParaRPr lang="en-GB"/>
          </a:p>
        </p:txBody>
      </p:sp>
      <p:sp>
        <p:nvSpPr>
          <p:cNvPr id="4" name="Footer Placeholder 3">
            <a:extLst>
              <a:ext uri="{FF2B5EF4-FFF2-40B4-BE49-F238E27FC236}">
                <a16:creationId xmlns:a16="http://schemas.microsoft.com/office/drawing/2014/main" xmlns="" id="{D29D65CD-6DCF-4B98-A88E-6C0B7C0A54E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6037C267-8C1D-4D29-8BE8-93392854442B}"/>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2671815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1773762-0459-4B88-BC4F-DBAD23E85495}"/>
              </a:ext>
            </a:extLst>
          </p:cNvPr>
          <p:cNvSpPr>
            <a:spLocks noGrp="1"/>
          </p:cNvSpPr>
          <p:nvPr>
            <p:ph type="dt" sz="half" idx="10"/>
          </p:nvPr>
        </p:nvSpPr>
        <p:spPr/>
        <p:txBody>
          <a:bodyPr/>
          <a:lstStyle/>
          <a:p>
            <a:fld id="{8944631E-D9F8-4690-8231-C5D21E3B2670}" type="datetimeFigureOut">
              <a:rPr lang="en-GB" smtClean="0"/>
              <a:pPr/>
              <a:t>13/04/2019</a:t>
            </a:fld>
            <a:endParaRPr lang="en-GB"/>
          </a:p>
        </p:txBody>
      </p:sp>
      <p:sp>
        <p:nvSpPr>
          <p:cNvPr id="3" name="Footer Placeholder 2">
            <a:extLst>
              <a:ext uri="{FF2B5EF4-FFF2-40B4-BE49-F238E27FC236}">
                <a16:creationId xmlns:a16="http://schemas.microsoft.com/office/drawing/2014/main" xmlns="" id="{2ECAE38F-E455-4379-980E-EED73F2B81E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449CC104-D358-4B79-AAE6-4600CC210FE8}"/>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1090689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4FA014-A350-4091-8FE5-A6299732D2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B0A0EADC-30B9-482A-8D0F-8962FBDDAD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DA89F25F-1E98-419B-8C67-FAE6675084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60E5C47-1791-4339-A981-4F7B46084F3F}"/>
              </a:ext>
            </a:extLst>
          </p:cNvPr>
          <p:cNvSpPr>
            <a:spLocks noGrp="1"/>
          </p:cNvSpPr>
          <p:nvPr>
            <p:ph type="dt" sz="half" idx="10"/>
          </p:nvPr>
        </p:nvSpPr>
        <p:spPr/>
        <p:txBody>
          <a:bodyPr/>
          <a:lstStyle/>
          <a:p>
            <a:fld id="{8944631E-D9F8-4690-8231-C5D21E3B2670}" type="datetimeFigureOut">
              <a:rPr lang="en-GB" smtClean="0"/>
              <a:pPr/>
              <a:t>13/04/2019</a:t>
            </a:fld>
            <a:endParaRPr lang="en-GB"/>
          </a:p>
        </p:txBody>
      </p:sp>
      <p:sp>
        <p:nvSpPr>
          <p:cNvPr id="6" name="Footer Placeholder 5">
            <a:extLst>
              <a:ext uri="{FF2B5EF4-FFF2-40B4-BE49-F238E27FC236}">
                <a16:creationId xmlns:a16="http://schemas.microsoft.com/office/drawing/2014/main" xmlns="" id="{D7D44AB6-CC6C-44E2-A863-EAC47B49AE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5BFC2273-856B-48AE-9478-4EEA71D5203C}"/>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3526008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321B8E-64C6-45E8-8CE7-A78B0DD80D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9F7CD131-8393-4C4C-81EA-AD9E3A5C90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9B6BF43A-9A48-4DAE-B452-0EF85F997A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86A1F37-E50D-4201-947E-214F73E41692}"/>
              </a:ext>
            </a:extLst>
          </p:cNvPr>
          <p:cNvSpPr>
            <a:spLocks noGrp="1"/>
          </p:cNvSpPr>
          <p:nvPr>
            <p:ph type="dt" sz="half" idx="10"/>
          </p:nvPr>
        </p:nvSpPr>
        <p:spPr/>
        <p:txBody>
          <a:bodyPr/>
          <a:lstStyle/>
          <a:p>
            <a:fld id="{8944631E-D9F8-4690-8231-C5D21E3B2670}" type="datetimeFigureOut">
              <a:rPr lang="en-GB" smtClean="0"/>
              <a:pPr/>
              <a:t>13/04/2019</a:t>
            </a:fld>
            <a:endParaRPr lang="en-GB"/>
          </a:p>
        </p:txBody>
      </p:sp>
      <p:sp>
        <p:nvSpPr>
          <p:cNvPr id="6" name="Footer Placeholder 5">
            <a:extLst>
              <a:ext uri="{FF2B5EF4-FFF2-40B4-BE49-F238E27FC236}">
                <a16:creationId xmlns:a16="http://schemas.microsoft.com/office/drawing/2014/main" xmlns="" id="{6EC38D37-C7E1-48B2-AD3A-96240771D2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9536A70C-E683-4B73-B2B0-413A2D831224}"/>
              </a:ext>
            </a:extLst>
          </p:cNvPr>
          <p:cNvSpPr>
            <a:spLocks noGrp="1"/>
          </p:cNvSpPr>
          <p:nvPr>
            <p:ph type="sldNum" sz="quarter" idx="12"/>
          </p:nvPr>
        </p:nvSpPr>
        <p:spPr/>
        <p:txBody>
          <a:body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2423372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D3CB32F-211C-4630-8584-448DC3AF8F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F4593321-9659-4A4C-8B4C-C957AC6711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749629B-460C-4300-8803-3B904E540D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4631E-D9F8-4690-8231-C5D21E3B2670}" type="datetimeFigureOut">
              <a:rPr lang="en-GB" smtClean="0"/>
              <a:pPr/>
              <a:t>13/04/2019</a:t>
            </a:fld>
            <a:endParaRPr lang="en-GB"/>
          </a:p>
        </p:txBody>
      </p:sp>
      <p:sp>
        <p:nvSpPr>
          <p:cNvPr id="5" name="Footer Placeholder 4">
            <a:extLst>
              <a:ext uri="{FF2B5EF4-FFF2-40B4-BE49-F238E27FC236}">
                <a16:creationId xmlns:a16="http://schemas.microsoft.com/office/drawing/2014/main" xmlns="" id="{84F294B0-C18E-4FF2-8786-62A71C4134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AD506A6B-767A-4894-A6FB-A065429E5D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43BDF6-1FC2-4AD7-959A-D8432CEEBC20}" type="slidenum">
              <a:rPr lang="en-GB" smtClean="0"/>
              <a:pPr/>
              <a:t>‹#›</a:t>
            </a:fld>
            <a:endParaRPr lang="en-GB"/>
          </a:p>
        </p:txBody>
      </p:sp>
    </p:spTree>
    <p:extLst>
      <p:ext uri="{BB962C8B-B14F-4D97-AF65-F5344CB8AC3E}">
        <p14:creationId xmlns:p14="http://schemas.microsoft.com/office/powerpoint/2010/main" xmlns="" val="2369106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hyperlink" Target="https://matsne.gov.ge/index.php?option=com_ldmssearch&amp;view=docView&amp;id=16426&amp;impose=original&amp;lang=g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atsne.gov.ge/index.php?option=com_ldmssearch&amp;view=docView&amp;id=16426&amp;lang=ge"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507358-81DD-42E6-8A41-BE299FE9BCD7}"/>
              </a:ext>
            </a:extLst>
          </p:cNvPr>
          <p:cNvSpPr>
            <a:spLocks noGrp="1"/>
          </p:cNvSpPr>
          <p:nvPr>
            <p:ph type="ctrTitle"/>
          </p:nvPr>
        </p:nvSpPr>
        <p:spPr>
          <a:xfrm>
            <a:off x="1653309" y="512618"/>
            <a:ext cx="9134763" cy="4318145"/>
          </a:xfrm>
        </p:spPr>
        <p:txBody>
          <a:bodyPr>
            <a:normAutofit fontScale="90000"/>
          </a:bodyPr>
          <a:lstStyle/>
          <a:p>
            <a:pPr>
              <a:lnSpc>
                <a:spcPct val="100000"/>
              </a:lnSpc>
            </a:pPr>
            <a:r>
              <a:rPr lang="ka-GE" dirty="0"/>
              <a:t/>
            </a:r>
            <a:br>
              <a:rPr lang="ka-GE" dirty="0"/>
            </a:br>
            <a:r>
              <a:rPr lang="ka-GE" dirty="0"/>
              <a:t/>
            </a:r>
            <a:br>
              <a:rPr lang="ka-GE" dirty="0"/>
            </a:br>
            <a:r>
              <a:rPr lang="ka-GE" dirty="0"/>
              <a:t/>
            </a:r>
            <a:br>
              <a:rPr lang="ka-GE" dirty="0"/>
            </a:br>
            <a:r>
              <a:rPr lang="ka-GE" dirty="0"/>
              <a:t/>
            </a:r>
            <a:br>
              <a:rPr lang="ka-GE" dirty="0"/>
            </a:br>
            <a:r>
              <a:rPr lang="ka-GE" dirty="0"/>
              <a:t/>
            </a:r>
            <a:br>
              <a:rPr lang="ka-GE" dirty="0"/>
            </a:br>
            <a:r>
              <a:rPr lang="ka-GE" dirty="0"/>
              <a:t/>
            </a:r>
            <a:br>
              <a:rPr lang="ka-GE" dirty="0"/>
            </a:br>
            <a:r>
              <a:rPr lang="ka-GE" dirty="0"/>
              <a:t/>
            </a:r>
            <a:br>
              <a:rPr lang="ka-GE" dirty="0"/>
            </a:br>
            <a:r>
              <a:rPr lang="ka-GE" sz="4400" b="1" dirty="0"/>
              <a:t>ელექტრონული სატრენინგო მოდული ქალის მიმართ გენდერული ნიშნით ძალადობის გამოვლენის, მკურნალობის პრინციპებისა და რეფერირების საკითხებზე</a:t>
            </a:r>
            <a:r>
              <a:rPr lang="ka-GE" dirty="0"/>
              <a:t/>
            </a:r>
            <a:br>
              <a:rPr lang="ka-GE" dirty="0"/>
            </a:br>
            <a:endParaRPr lang="en-GB" dirty="0"/>
          </a:p>
        </p:txBody>
      </p:sp>
      <p:sp>
        <p:nvSpPr>
          <p:cNvPr id="3" name="Subtitle 2">
            <a:extLst>
              <a:ext uri="{FF2B5EF4-FFF2-40B4-BE49-F238E27FC236}">
                <a16:creationId xmlns:a16="http://schemas.microsoft.com/office/drawing/2014/main" xmlns="" id="{DACA4A22-0BC0-4459-904C-C57C09AC5D9C}"/>
              </a:ext>
            </a:extLst>
          </p:cNvPr>
          <p:cNvSpPr>
            <a:spLocks noGrp="1"/>
          </p:cNvSpPr>
          <p:nvPr>
            <p:ph type="subTitle" idx="1"/>
          </p:nvPr>
        </p:nvSpPr>
        <p:spPr>
          <a:xfrm>
            <a:off x="1856510" y="4701166"/>
            <a:ext cx="9144000" cy="1655762"/>
          </a:xfrm>
        </p:spPr>
        <p:txBody>
          <a:bodyPr>
            <a:normAutofit/>
          </a:bodyPr>
          <a:lstStyle/>
          <a:p>
            <a:r>
              <a:rPr lang="ka-GE" sz="2800" dirty="0"/>
              <a:t>სახელმძღვანელო მითითებები ჯანდაცვის მუშაკებისათვის გენდერული ნიშნით ქალთა მიმართ ძალადობაზე დარგთაშორისი რეაგირებისას</a:t>
            </a:r>
          </a:p>
          <a:p>
            <a:endParaRPr lang="en-GB" sz="2800" dirty="0"/>
          </a:p>
        </p:txBody>
      </p:sp>
    </p:spTree>
    <p:extLst>
      <p:ext uri="{BB962C8B-B14F-4D97-AF65-F5344CB8AC3E}">
        <p14:creationId xmlns:p14="http://schemas.microsoft.com/office/powerpoint/2010/main" xmlns="" val="1819250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06400" y="457200"/>
            <a:ext cx="11582400" cy="1171600"/>
          </a:xfrm>
        </p:spPr>
        <p:txBody>
          <a:bodyPr>
            <a:normAutofit fontScale="90000"/>
          </a:bodyPr>
          <a:lstStyle/>
          <a:p>
            <a:pPr eaLnBrk="1" fontAlgn="auto" hangingPunct="1">
              <a:spcAft>
                <a:spcPts val="0"/>
              </a:spcAft>
              <a:defRPr/>
            </a:pPr>
            <a:r>
              <a:rPr lang="ka-GE" b="1" dirty="0" smtClean="0"/>
              <a:t>პაციენტის ოჯახურ და პირად ცხოვრებაში ჩარევა</a:t>
            </a:r>
            <a:r>
              <a:rPr lang="en-US" b="1" dirty="0" smtClean="0"/>
              <a:t> </a:t>
            </a:r>
            <a:r>
              <a:rPr lang="en-US" sz="2800" b="1" dirty="0" smtClean="0"/>
              <a:t>(</a:t>
            </a:r>
            <a:r>
              <a:rPr lang="ka-GE" sz="2800" b="1" dirty="0" smtClean="0"/>
              <a:t>მუხლი 49</a:t>
            </a:r>
            <a:r>
              <a:rPr lang="en-US" sz="2800" b="1" dirty="0" smtClean="0"/>
              <a:t>)</a:t>
            </a:r>
            <a:r>
              <a:rPr lang="ka-GE" sz="2800" b="1" dirty="0" smtClean="0"/>
              <a:t> </a:t>
            </a:r>
            <a:endParaRPr lang="en-US" sz="2800" dirty="0" smtClean="0"/>
          </a:p>
        </p:txBody>
      </p:sp>
      <p:sp>
        <p:nvSpPr>
          <p:cNvPr id="16387" name="Content Placeholder 2"/>
          <p:cNvSpPr>
            <a:spLocks noGrp="1"/>
          </p:cNvSpPr>
          <p:nvPr>
            <p:ph idx="1"/>
          </p:nvPr>
        </p:nvSpPr>
        <p:spPr>
          <a:xfrm>
            <a:off x="406400" y="1844675"/>
            <a:ext cx="11582400" cy="4235450"/>
          </a:xfrm>
        </p:spPr>
        <p:txBody>
          <a:bodyPr>
            <a:normAutofit/>
          </a:bodyPr>
          <a:lstStyle/>
          <a:p>
            <a:pPr eaLnBrk="1" fontAlgn="auto" hangingPunct="1">
              <a:spcAft>
                <a:spcPts val="0"/>
              </a:spcAft>
              <a:buFont typeface="Wingdings 2"/>
              <a:buChar char=""/>
              <a:defRPr/>
            </a:pPr>
            <a:r>
              <a:rPr lang="ka-GE" dirty="0" smtClean="0"/>
              <a:t>უფლება აქვს ჩაერიოს პაციენტის ოჯახურ და პირად ცხოვრებაში, თუ:</a:t>
            </a:r>
          </a:p>
          <a:p>
            <a:pPr eaLnBrk="1" fontAlgn="auto" hangingPunct="1">
              <a:spcAft>
                <a:spcPts val="0"/>
              </a:spcAft>
              <a:buFont typeface="Wingdings 2"/>
              <a:buChar char=""/>
              <a:defRPr/>
            </a:pPr>
            <a:r>
              <a:rPr lang="ka-GE" dirty="0" smtClean="0"/>
              <a:t> ჩაურევლობა სერიოზულ საფრთხეს უქმნის პაციენტის ოჯახის წევრების ჯანმრთელობას ან/და სიცოცხლეს.</a:t>
            </a:r>
          </a:p>
          <a:p>
            <a:pPr eaLnBrk="1" fontAlgn="auto" hangingPunct="1">
              <a:spcAft>
                <a:spcPts val="0"/>
              </a:spcAft>
              <a:buFont typeface="Wingdings 2"/>
              <a:buChar char=""/>
              <a:defRPr/>
            </a:pPr>
            <a:r>
              <a:rPr lang="ka-GE" dirty="0" smtClean="0"/>
              <a:t> პაციენტის ან/და მისი ოჯახის წევრის მიმართ ხორციელდება ქალთა მიმართ ძალადობა ან/და ოჯახში ძალადობა და არსებობს ძალადობის განმეორების საშიშროება, თუკი ჩარევა აუცილებელია პაციენტის უფლებებისა და ინტერესების დასაცავად.</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8517" y="3860801"/>
            <a:ext cx="9025467" cy="504825"/>
          </a:xfrm>
        </p:spPr>
        <p:txBody>
          <a:bodyPr>
            <a:normAutofit fontScale="90000"/>
          </a:bodyPr>
          <a:lstStyle/>
          <a:p>
            <a:pPr eaLnBrk="1" fontAlgn="auto" hangingPunct="1">
              <a:spcAft>
                <a:spcPts val="0"/>
              </a:spcAft>
              <a:defRPr/>
            </a:pPr>
            <a:r>
              <a:rPr lang="ka-GE" b="1" dirty="0" smtClean="0"/>
              <a:t>პაციენტის უფლებების შესახებ </a:t>
            </a:r>
            <a:r>
              <a:rPr lang="ka-GE" sz="2700" b="1" dirty="0" smtClean="0"/>
              <a:t/>
            </a:r>
            <a:br>
              <a:rPr lang="ka-GE" sz="2700" b="1" dirty="0" smtClean="0"/>
            </a:br>
            <a:r>
              <a:rPr lang="ka-GE" sz="2700" b="1" dirty="0" smtClean="0"/>
              <a:t> საქართველოს კანონი</a:t>
            </a:r>
            <a:r>
              <a:rPr lang="en-US" b="1" dirty="0" smtClean="0"/>
              <a:t> </a:t>
            </a: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a:xfrm>
            <a:off x="1828800" y="5229226"/>
            <a:ext cx="8534400" cy="409575"/>
          </a:xfrm>
        </p:spPr>
        <p:txBody>
          <a:bodyPr>
            <a:normAutofit lnSpcReduction="10000"/>
          </a:bodyPr>
          <a:lstStyle/>
          <a:p>
            <a:pPr eaLnBrk="1" fontAlgn="auto" hangingPunct="1">
              <a:spcAft>
                <a:spcPts val="0"/>
              </a:spcAft>
              <a:buFont typeface="Wingdings 3"/>
              <a:buNone/>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fontScale="90000"/>
          </a:bodyPr>
          <a:lstStyle/>
          <a:p>
            <a:pPr eaLnBrk="1" fontAlgn="auto" hangingPunct="1">
              <a:spcAft>
                <a:spcPts val="0"/>
              </a:spcAft>
              <a:defRPr/>
            </a:pPr>
            <a:r>
              <a:rPr lang="ka-GE" b="1" dirty="0" smtClean="0"/>
              <a:t>პირადი ცხოვრების კონფიდენციალურობა</a:t>
            </a:r>
            <a:br>
              <a:rPr lang="ka-GE" b="1" dirty="0" smtClean="0"/>
            </a:br>
            <a:r>
              <a:rPr lang="ka-GE" b="1" dirty="0" smtClean="0"/>
              <a:t>და ხელშეუხებლობა (თავი </a:t>
            </a:r>
            <a:r>
              <a:rPr lang="en-US" b="1" dirty="0" smtClean="0"/>
              <a:t>V)</a:t>
            </a:r>
            <a:endParaRPr lang="ka-GE" b="1" dirty="0" smtClean="0"/>
          </a:p>
        </p:txBody>
      </p:sp>
      <p:sp>
        <p:nvSpPr>
          <p:cNvPr id="19459" name="Content Placeholder 2"/>
          <p:cNvSpPr>
            <a:spLocks noGrp="1"/>
          </p:cNvSpPr>
          <p:nvPr>
            <p:ph idx="1"/>
          </p:nvPr>
        </p:nvSpPr>
        <p:spPr/>
        <p:txBody>
          <a:bodyPr/>
          <a:lstStyle/>
          <a:p>
            <a:pPr algn="ctr" eaLnBrk="1" hangingPunct="1"/>
            <a:r>
              <a:rPr lang="ka-GE" sz="3600" smtClean="0"/>
              <a:t>სამედიცინო მომსახურების გამწევი ვალდებულია პაციენტის შესახებ მის ხელთ არსებული ინფორმაციის კონფიდენციალობა დაიცვას როგორც პაციენტის სიცოცხლეში, ისე მისი სიკვდილის შემდეგ</a:t>
            </a:r>
            <a:r>
              <a:rPr lang="en-US" sz="3600" smtClean="0"/>
              <a:t> (</a:t>
            </a:r>
            <a:r>
              <a:rPr lang="ka-GE" sz="3600" smtClean="0"/>
              <a:t>მუხლი</a:t>
            </a:r>
            <a:r>
              <a:rPr lang="en-US" sz="3600" smtClean="0"/>
              <a:t>27)</a:t>
            </a:r>
            <a:r>
              <a:rPr lang="ka-GE" sz="3600" smtClean="0"/>
              <a:t>.</a:t>
            </a:r>
          </a:p>
          <a:p>
            <a:pPr eaLnBrk="1" hangingPunct="1"/>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06400" y="457200"/>
            <a:ext cx="11582400" cy="1171600"/>
          </a:xfrm>
        </p:spPr>
        <p:txBody>
          <a:bodyPr>
            <a:normAutofit fontScale="90000"/>
          </a:bodyPr>
          <a:lstStyle/>
          <a:p>
            <a:pPr eaLnBrk="1" fontAlgn="auto" hangingPunct="1">
              <a:spcAft>
                <a:spcPts val="0"/>
              </a:spcAft>
              <a:defRPr/>
            </a:pPr>
            <a:r>
              <a:rPr lang="ka-GE" dirty="0" smtClean="0"/>
              <a:t>კ</a:t>
            </a:r>
            <a:r>
              <a:rPr lang="ka-GE" b="1" dirty="0" smtClean="0"/>
              <a:t>ონფიდენციალური ინფორმაციის გამჟღავნება დასაშვებია</a:t>
            </a:r>
            <a:r>
              <a:rPr lang="en-US" b="1" dirty="0" smtClean="0"/>
              <a:t> </a:t>
            </a:r>
            <a:r>
              <a:rPr lang="en-US" sz="2400" b="1" dirty="0" smtClean="0"/>
              <a:t>(</a:t>
            </a:r>
            <a:r>
              <a:rPr lang="ka-GE" sz="2400" b="1" dirty="0" smtClean="0"/>
              <a:t>მუხლი </a:t>
            </a:r>
            <a:r>
              <a:rPr lang="en-US" sz="2400" b="1" dirty="0" smtClean="0"/>
              <a:t>28)</a:t>
            </a:r>
            <a:r>
              <a:rPr lang="ka-GE" b="1" dirty="0" smtClean="0"/>
              <a:t>, თუ:</a:t>
            </a:r>
            <a:endParaRPr lang="en-US" b="1" dirty="0" smtClean="0"/>
          </a:p>
        </p:txBody>
      </p:sp>
      <p:sp>
        <p:nvSpPr>
          <p:cNvPr id="19459" name="Content Placeholder 2"/>
          <p:cNvSpPr>
            <a:spLocks noGrp="1"/>
          </p:cNvSpPr>
          <p:nvPr>
            <p:ph idx="1"/>
          </p:nvPr>
        </p:nvSpPr>
        <p:spPr>
          <a:xfrm>
            <a:off x="334433" y="1844675"/>
            <a:ext cx="11618384" cy="4311650"/>
          </a:xfrm>
        </p:spPr>
        <p:txBody>
          <a:bodyPr>
            <a:normAutofit lnSpcReduction="10000"/>
          </a:bodyPr>
          <a:lstStyle/>
          <a:p>
            <a:pPr eaLnBrk="1" fontAlgn="auto" hangingPunct="1">
              <a:spcAft>
                <a:spcPts val="0"/>
              </a:spcAft>
              <a:buFont typeface="Wingdings 2"/>
              <a:buChar char=""/>
              <a:defRPr/>
            </a:pPr>
            <a:r>
              <a:rPr lang="ka-GE" dirty="0" smtClean="0"/>
              <a:t>მიღებულია პაციენტის თანხმობა;</a:t>
            </a:r>
          </a:p>
          <a:p>
            <a:pPr eaLnBrk="1" fontAlgn="auto" hangingPunct="1">
              <a:spcAft>
                <a:spcPts val="0"/>
              </a:spcAft>
              <a:buFont typeface="Wingdings 2"/>
              <a:buChar char=""/>
              <a:defRPr/>
            </a:pPr>
            <a:r>
              <a:rPr lang="ka-GE" dirty="0" smtClean="0"/>
              <a:t>ინფორმაციის გაუმჟღავნებლობა საფრთხეს უქმნის მესამე პირის (რომლის ვინაობაც ცნობილია) სიცოცხლეს ან/და ჯანმრთელობას;</a:t>
            </a:r>
          </a:p>
          <a:p>
            <a:pPr eaLnBrk="1" fontAlgn="auto" hangingPunct="1">
              <a:spcAft>
                <a:spcPts val="0"/>
              </a:spcAft>
              <a:buFont typeface="Wingdings 2"/>
              <a:buChar char=""/>
              <a:defRPr/>
            </a:pPr>
            <a:r>
              <a:rPr lang="ka-GE" dirty="0" smtClean="0"/>
              <a:t> ინფორმაცია ეხება ქალთა მიმართ ძალადობის ან/და ოჯახში ძალადობის შესაძლო ჩადენის ფაქტს და არსებობს ძალადობის განმეორების საშიშროება. ეს ინფორმაცია მიეწოდება მხოლოდ შესაბამის სახელმწიფო ორგანოს პაციენტის უფლებებისა და ინტერესების დასაცავად;</a:t>
            </a:r>
            <a:endParaRPr lang="ka-GE" i="1" dirty="0" smtClean="0"/>
          </a:p>
          <a:p>
            <a:pPr eaLnBrk="1" fontAlgn="auto" hangingPunct="1">
              <a:spcAft>
                <a:spcPts val="0"/>
              </a:spcAft>
              <a:buFont typeface="Wingdings 2"/>
              <a:buChar char=""/>
              <a:defRPr/>
            </a:pPr>
            <a:r>
              <a:rPr lang="ka-GE" dirty="0" smtClean="0"/>
              <a:t> ამას ითვალისწინებს საქართველოს კანონმდებლობა.</a:t>
            </a:r>
          </a:p>
          <a:p>
            <a:pPr eaLnBrk="1" fontAlgn="auto" hangingPunct="1">
              <a:spcAft>
                <a:spcPts val="0"/>
              </a:spcAft>
              <a:buFont typeface="Wingdings 2"/>
              <a:buChar char=""/>
              <a:defRPr/>
            </a:pPr>
            <a:r>
              <a:rPr lang="ka-GE" dirty="0" smtClean="0"/>
              <a:t>	</a:t>
            </a:r>
            <a:endParaRPr lang="ka-GE" i="1" dirty="0" smtClean="0"/>
          </a:p>
          <a:p>
            <a:pPr eaLnBrk="1" fontAlgn="auto" hangingPunct="1">
              <a:spcAft>
                <a:spcPts val="0"/>
              </a:spcAft>
              <a:buFont typeface="Wingdings 2"/>
              <a:buChar char=""/>
              <a:defRPr/>
            </a:pPr>
            <a:endParaRPr lang="en-US" dirty="0" smtClean="0"/>
          </a:p>
          <a:p>
            <a:pPr eaLnBrk="1" fontAlgn="auto" hangingPunct="1">
              <a:spcAft>
                <a:spcPts val="0"/>
              </a:spcAft>
              <a:buFont typeface="Wingdings 2"/>
              <a:buChar char=""/>
              <a:defRPr/>
            </a:pP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09600" y="193964"/>
            <a:ext cx="10972800" cy="2438400"/>
          </a:xfrm>
        </p:spPr>
        <p:txBody>
          <a:bodyPr>
            <a:normAutofit fontScale="90000"/>
          </a:bodyPr>
          <a:lstStyle/>
          <a:p>
            <a:pPr eaLnBrk="1" fontAlgn="auto" hangingPunct="1">
              <a:spcAft>
                <a:spcPts val="0"/>
              </a:spcAft>
              <a:defRPr/>
            </a:pPr>
            <a:r>
              <a:rPr lang="ka-GE" sz="2800" b="1" dirty="0" smtClean="0"/>
              <a:t/>
            </a:r>
            <a:br>
              <a:rPr lang="ka-GE" sz="2800" b="1" dirty="0" smtClean="0"/>
            </a:br>
            <a:r>
              <a:rPr lang="ka-GE" sz="4900" b="1" dirty="0" smtClean="0"/>
              <a:t>პაციენტის ოჯახურ და პირად ცხოვრებაში სამედიცინო მომსახურების გამწევის ჩარევა აკრძალულია, გარდა იმ  შემთხვევებისა, როცა:</a:t>
            </a:r>
            <a:endParaRPr lang="en-US" sz="4900" b="1" dirty="0" smtClean="0"/>
          </a:p>
        </p:txBody>
      </p:sp>
      <p:sp>
        <p:nvSpPr>
          <p:cNvPr id="20483" name="Content Placeholder 2"/>
          <p:cNvSpPr>
            <a:spLocks noGrp="1"/>
          </p:cNvSpPr>
          <p:nvPr>
            <p:ph idx="1"/>
          </p:nvPr>
        </p:nvSpPr>
        <p:spPr>
          <a:xfrm>
            <a:off x="609601" y="2881745"/>
            <a:ext cx="11343217" cy="3715906"/>
          </a:xfrm>
        </p:spPr>
        <p:txBody>
          <a:bodyPr>
            <a:normAutofit lnSpcReduction="10000"/>
          </a:bodyPr>
          <a:lstStyle/>
          <a:p>
            <a:pPr eaLnBrk="1" fontAlgn="auto" hangingPunct="1">
              <a:spcAft>
                <a:spcPts val="0"/>
              </a:spcAft>
              <a:buFont typeface="Wingdings 2"/>
              <a:buChar char=""/>
              <a:defRPr/>
            </a:pPr>
            <a:r>
              <a:rPr lang="ka-GE" dirty="0" smtClean="0"/>
              <a:t> ჩარევა აუცილებელია პაციენტის დაავადების დიაგნოსტიკის, მისი მკურნალობისა და მოვლისათვის. ამ შემთხვევებში პაციენტის თანხმობა აუცილებელი პირობაა;</a:t>
            </a:r>
          </a:p>
          <a:p>
            <a:pPr eaLnBrk="1" fontAlgn="auto" hangingPunct="1">
              <a:spcAft>
                <a:spcPts val="0"/>
              </a:spcAft>
              <a:buFont typeface="Wingdings 2"/>
              <a:buChar char=""/>
              <a:defRPr/>
            </a:pPr>
            <a:r>
              <a:rPr lang="ka-GE" dirty="0" smtClean="0"/>
              <a:t>საფრთხე ექმნება პაციენტის ოჯახის წევრთა ჯანმრთელობას ან/და სიცოცხლეს.</a:t>
            </a:r>
          </a:p>
          <a:p>
            <a:pPr eaLnBrk="1" fontAlgn="auto" hangingPunct="1">
              <a:spcAft>
                <a:spcPts val="0"/>
              </a:spcAft>
              <a:buFont typeface="Wingdings 2"/>
              <a:buChar char=""/>
              <a:defRPr/>
            </a:pPr>
            <a:r>
              <a:rPr lang="ka-GE" dirty="0" smtClean="0"/>
              <a:t>პაციენტის ან/და მისი ოჯახის წევრის მიმართ ხორციელდება ქალთა მიმართ ძალადობა ან/და ოჯახში ძალადობა და არსებობს ძალადობის განმეორების საშიშროება, თუკი ჩარევა აუცილებელია პაციენტის უფლებებისა და ინტერესების დასაცავად.</a:t>
            </a:r>
          </a:p>
          <a:p>
            <a:pPr eaLnBrk="1" fontAlgn="auto" hangingPunct="1">
              <a:spcAft>
                <a:spcPts val="0"/>
              </a:spcAft>
              <a:buFont typeface="Wingdings 2"/>
              <a:buChar char=""/>
              <a:defRPr/>
            </a:pP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fontAlgn="auto" hangingPunct="1">
              <a:spcAft>
                <a:spcPts val="0"/>
              </a:spcAft>
              <a:defRPr/>
            </a:pPr>
            <a:r>
              <a:rPr lang="ka-GE" b="1" smtClean="0"/>
              <a:t>არასრულწლოვანის უფლებები </a:t>
            </a:r>
            <a:r>
              <a:rPr lang="ka-GE" sz="2800" smtClean="0"/>
              <a:t>(თავი  </a:t>
            </a:r>
            <a:r>
              <a:rPr lang="en-US" sz="2800" smtClean="0"/>
              <a:t>VIII</a:t>
            </a:r>
            <a:r>
              <a:rPr lang="ka-GE" sz="2800" smtClean="0"/>
              <a:t>)</a:t>
            </a:r>
            <a:r>
              <a:rPr lang="en-US" sz="2800" smtClean="0"/>
              <a:t> </a:t>
            </a:r>
            <a:endParaRPr lang="ka-GE" sz="2800" smtClean="0"/>
          </a:p>
        </p:txBody>
      </p:sp>
      <p:sp>
        <p:nvSpPr>
          <p:cNvPr id="22531" name="Content Placeholder 2"/>
          <p:cNvSpPr>
            <a:spLocks noGrp="1"/>
          </p:cNvSpPr>
          <p:nvPr>
            <p:ph idx="1"/>
          </p:nvPr>
        </p:nvSpPr>
        <p:spPr/>
        <p:txBody>
          <a:bodyPr/>
          <a:lstStyle/>
          <a:p>
            <a:pPr algn="ctr" eaLnBrk="1" hangingPunct="1"/>
            <a:r>
              <a:rPr lang="ka-GE" dirty="0" smtClean="0"/>
              <a:t>მშობელს ან კანონიერ წარმომადგენელს უფლება აქვს მკურნალი ექიმისაგან მიიღონ სრული, ობიექტური, დროული და გასაგები ინფორმაცია არასრულწლოვანის ჯანმრთელობის მდგომარეობის შესახებ, მათ შორის, ამ კანონის მე-18 მუხლის პირველი პუნქტით გათვალისწინებული ინფორმაცია.</a:t>
            </a:r>
          </a:p>
          <a:p>
            <a:pPr eaLnBrk="1" hangingPunct="1"/>
            <a:endParaRPr lang="en-US" dirty="0" smtClean="0"/>
          </a:p>
          <a:p>
            <a:pPr eaLnBrk="1" hangingPunct="1"/>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334433" y="260350"/>
            <a:ext cx="11618384" cy="5078313"/>
          </a:xfrm>
          <a:prstGeom prst="rect">
            <a:avLst/>
          </a:prstGeom>
          <a:noFill/>
          <a:ln w="9525">
            <a:noFill/>
            <a:miter lim="800000"/>
            <a:headEnd/>
            <a:tailEnd/>
          </a:ln>
        </p:spPr>
        <p:txBody>
          <a:bodyPr>
            <a:spAutoFit/>
          </a:bodyPr>
          <a:lstStyle/>
          <a:p>
            <a:r>
              <a:rPr lang="ka-GE" dirty="0"/>
              <a:t>მშობელს ან კანონიერ წარმომადგენელს </a:t>
            </a:r>
            <a:r>
              <a:rPr lang="ka-GE" dirty="0" smtClean="0"/>
              <a:t>ინფორმაცია </a:t>
            </a:r>
            <a:r>
              <a:rPr lang="ka-GE" dirty="0"/>
              <a:t>არ მიეწოდება, თუ ინფორმაციის მიწოდების წინააღმდეგია:</a:t>
            </a:r>
          </a:p>
          <a:p>
            <a:r>
              <a:rPr lang="ka-GE" dirty="0"/>
              <a:t>ა) არასრულწლოვანი პაციენტი, რომელიც საქართველოს კანონმდებლობით დადგენილი წესით ქმედუნარიანად ითვლება;</a:t>
            </a:r>
          </a:p>
          <a:p>
            <a:r>
              <a:rPr lang="ka-GE" dirty="0"/>
              <a:t>ბ) 14-დან 18 წლამდე ასაკის არასრულწლოვანი პაციენტი, რომელიც სამედიცინო მომსახურების გამწევის შეხედულებით სწორად აფასებს საკუთარი ჯანმრთელობის მდგომარეობას და რომელმაც ექიმს მიმართა სქესობრივად გადამდები დაავადების ან ნარკომანიის მკურნალობის, კონტრაცეფციის არაქირურგიული მეთოდების შესახებ კონსულტაციის მიღების </a:t>
            </a:r>
            <a:r>
              <a:rPr lang="ka-GE" b="1" i="1" dirty="0"/>
              <a:t>ან ორსულობის ხელოვნურად შეწყვეტის მიზნით.</a:t>
            </a:r>
          </a:p>
          <a:p>
            <a:r>
              <a:rPr lang="ka-GE" dirty="0"/>
              <a:t>გ) 14-დან 18 წლამდე ასაკის არასრულწლოვანი პაციენტი, რომელიც, სამედიცინო მომსახურების გამწევის შეხედულებით, სწორად აფასებს საკუთარი ჯანმრთელობის მდგომარეობას და რომელმაც ექიმს მიმართა აივ ინფექცია/შიდსის დიაგნოსტიკის მიზნით, გარდა იმ შემთხვევისა, როდესაც აივ ინფექცია/შიდსის დიაგნოსტიკისას დადებითი შედეგი გამოვლინდა. ამ შემთხვევაში 14-დან 18 წლამდე ასაკის არასრულწლოვანი პაციენტის მშობელს ან კანონიერ წარმომადგენელს ამ მუხლის პირველი პუნქტით გათვალისწინებული ინფორმაცია მიეწოდება მხოლოდ მაშინ, თუ არსებობს პაციენტის ინფორმირებული თანხმობა ამ ინფორმაციის მიწოდებაზე ან/და პაციენტი უარს აცხადებს შესაბამისი მკურნალობის ჩატარებაზე და პაციენტი, საქართველოს კანონმდებლობის შესაბამისად, ქმედუნარიანად არ ითვლება.</a:t>
            </a:r>
          </a:p>
          <a:p>
            <a:endParaRPr lang="ka-GE"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8517" y="3860801"/>
            <a:ext cx="9025467" cy="504825"/>
          </a:xfrm>
        </p:spPr>
        <p:txBody>
          <a:bodyPr>
            <a:normAutofit fontScale="90000"/>
          </a:bodyPr>
          <a:lstStyle/>
          <a:p>
            <a:pPr eaLnBrk="1" fontAlgn="auto" hangingPunct="1">
              <a:spcAft>
                <a:spcPts val="0"/>
              </a:spcAft>
              <a:defRPr/>
            </a:pPr>
            <a:r>
              <a:rPr lang="ka-GE" b="1" dirty="0" smtClean="0"/>
              <a:t>ჯანმრთელობის დაცვის შესახებ </a:t>
            </a:r>
            <a:r>
              <a:rPr lang="ka-GE" sz="2700" b="1" dirty="0" smtClean="0"/>
              <a:t/>
            </a:r>
            <a:br>
              <a:rPr lang="ka-GE" sz="2700" b="1" dirty="0" smtClean="0"/>
            </a:br>
            <a:r>
              <a:rPr lang="ka-GE" sz="2700" b="1" dirty="0" smtClean="0"/>
              <a:t> საქართველოს კანონი</a:t>
            </a:r>
            <a:r>
              <a:rPr lang="en-US" b="1" dirty="0" smtClean="0"/>
              <a:t> </a:t>
            </a: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a:xfrm>
            <a:off x="1828800" y="5229226"/>
            <a:ext cx="8534400" cy="409575"/>
          </a:xfrm>
        </p:spPr>
        <p:txBody>
          <a:bodyPr>
            <a:normAutofit lnSpcReduction="10000"/>
          </a:bodyPr>
          <a:lstStyle/>
          <a:p>
            <a:pPr eaLnBrk="1" fontAlgn="auto" hangingPunct="1">
              <a:spcAft>
                <a:spcPts val="0"/>
              </a:spcAft>
              <a:buFont typeface="Wingdings 3"/>
              <a:buNone/>
              <a:defRP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fontAlgn="auto" hangingPunct="1">
              <a:spcAft>
                <a:spcPts val="0"/>
              </a:spcAft>
              <a:defRPr/>
            </a:pPr>
            <a:r>
              <a:rPr lang="ka-GE" b="1" smtClean="0"/>
              <a:t>კონფიდენციალობის დაცვა</a:t>
            </a:r>
            <a:r>
              <a:rPr lang="ka-GE" smtClean="0"/>
              <a:t> </a:t>
            </a:r>
            <a:r>
              <a:rPr lang="ka-GE" sz="2800" smtClean="0"/>
              <a:t>(მუხლი 42)</a:t>
            </a:r>
            <a:endParaRPr lang="en-US" sz="2800" smtClean="0"/>
          </a:p>
        </p:txBody>
      </p:sp>
      <p:sp>
        <p:nvSpPr>
          <p:cNvPr id="24579" name="Content Placeholder 2"/>
          <p:cNvSpPr>
            <a:spLocks noGrp="1"/>
          </p:cNvSpPr>
          <p:nvPr>
            <p:ph idx="1"/>
          </p:nvPr>
        </p:nvSpPr>
        <p:spPr/>
        <p:txBody>
          <a:bodyPr>
            <a:normAutofit/>
          </a:bodyPr>
          <a:lstStyle/>
          <a:p>
            <a:pPr algn="ctr" eaLnBrk="1" fontAlgn="auto" hangingPunct="1">
              <a:spcAft>
                <a:spcPts val="0"/>
              </a:spcAft>
              <a:buFont typeface="Wingdings 2"/>
              <a:buChar char=""/>
              <a:defRPr/>
            </a:pPr>
            <a:r>
              <a:rPr lang="ka-GE" sz="2800" smtClean="0"/>
              <a:t>მედიცინის მუშაკი და სამედიცინო დაწესებულების ყველა თანამშრომელი ვალდებულია, დაიცვას სამედიცინო (საექიმო) საიდუმლო, გარდა იმ შემთხვევებისა, როცა კონფიდენციალური ინფორმაციის გამჟღავნებას მოითხოვს გარდაცვლილის ნათესავი ან კანონიერი წარმომადგენელი, სასამართლო, საგამოძიებო ორგანოები, ან ეს აუცილებელია საზოგადოებრივი უსაფრთხოების უზრუნველსაყოფად, სხვათა უფლებებისა და თავისუფლებების დასაცავად. </a:t>
            </a:r>
          </a:p>
          <a:p>
            <a:pPr eaLnBrk="1" fontAlgn="auto" hangingPunct="1">
              <a:spcAft>
                <a:spcPts val="0"/>
              </a:spcAft>
              <a:buFont typeface="Wingdings 2"/>
              <a:buChar char=""/>
              <a:defRPr/>
            </a:pPr>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rmAutofit/>
          </a:bodyPr>
          <a:lstStyle/>
          <a:p>
            <a:pPr eaLnBrk="1" fontAlgn="auto" hangingPunct="1">
              <a:spcAft>
                <a:spcPts val="0"/>
              </a:spcAft>
              <a:defRPr/>
            </a:pPr>
            <a:r>
              <a:rPr lang="ka-GE" dirty="0" smtClean="0"/>
              <a:t>სავალდებულო შეტყობინება</a:t>
            </a:r>
            <a:r>
              <a:rPr lang="en-US" dirty="0" smtClean="0"/>
              <a:t> </a:t>
            </a:r>
            <a:r>
              <a:rPr lang="ka-GE" dirty="0" smtClean="0"/>
              <a:t/>
            </a:r>
            <a:br>
              <a:rPr lang="ka-GE" dirty="0" smtClean="0"/>
            </a:br>
            <a:r>
              <a:rPr lang="en-US" dirty="0" smtClean="0"/>
              <a:t>(</a:t>
            </a:r>
            <a:r>
              <a:rPr lang="ka-GE" dirty="0" smtClean="0"/>
              <a:t>მუხლი 45)</a:t>
            </a:r>
            <a:endParaRPr lang="en-US" dirty="0" smtClean="0"/>
          </a:p>
        </p:txBody>
      </p:sp>
      <p:sp>
        <p:nvSpPr>
          <p:cNvPr id="26627" name="Content Placeholder 2"/>
          <p:cNvSpPr>
            <a:spLocks noGrp="1"/>
          </p:cNvSpPr>
          <p:nvPr>
            <p:ph idx="1"/>
          </p:nvPr>
        </p:nvSpPr>
        <p:spPr/>
        <p:txBody>
          <a:bodyPr/>
          <a:lstStyle/>
          <a:p>
            <a:pPr eaLnBrk="1" hangingPunct="1"/>
            <a:r>
              <a:rPr lang="ka-GE" smtClean="0"/>
              <a:t>სამედიცინო პერსონალი ვალდებულია შესაბამის დაწესებულებებს დადგენილი წესით გადასცეს ინფორმაცია: </a:t>
            </a:r>
          </a:p>
          <a:p>
            <a:pPr eaLnBrk="1" hangingPunct="1"/>
            <a:r>
              <a:rPr lang="ka-GE" smtClean="0"/>
              <a:t>ა) გადამდები დაავადების დიაგნოზის დადგენისას ან ასეთზე ეჭვის მიტანისას; </a:t>
            </a:r>
          </a:p>
          <a:p>
            <a:pPr eaLnBrk="1" hangingPunct="1"/>
            <a:r>
              <a:rPr lang="ka-GE" smtClean="0"/>
              <a:t>ბ) </a:t>
            </a:r>
            <a:r>
              <a:rPr lang="ka-GE" b="1" i="1" smtClean="0"/>
              <a:t>სხეულის ფიზიკური, ქიმიური, სხივური, თერმული დაზიანების შემთხვევაში; </a:t>
            </a:r>
            <a:r>
              <a:rPr lang="ka-GE" smtClean="0"/>
              <a:t>		</a:t>
            </a:r>
          </a:p>
          <a:p>
            <a:pPr eaLnBrk="1" hangingPunct="1"/>
            <a:r>
              <a:rPr lang="ka-GE" smtClean="0"/>
              <a:t>გ) უპატრონო ან ამოუცნობი გვამის შესახებ. </a:t>
            </a:r>
          </a:p>
          <a:p>
            <a:pPr eaLnBrk="1" hangingPunct="1"/>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E76BA042-1D64-4861-A680-2EABECCB266F}"/>
              </a:ext>
            </a:extLst>
          </p:cNvPr>
          <p:cNvSpPr>
            <a:spLocks noGrp="1"/>
          </p:cNvSpPr>
          <p:nvPr>
            <p:ph type="title"/>
          </p:nvPr>
        </p:nvSpPr>
        <p:spPr/>
        <p:txBody>
          <a:bodyPr/>
          <a:lstStyle/>
          <a:p>
            <a:r>
              <a:rPr lang="ka-GE" dirty="0"/>
              <a:t>მოდული </a:t>
            </a:r>
            <a:r>
              <a:rPr lang="en-GB" dirty="0" smtClean="0"/>
              <a:t>I</a:t>
            </a:r>
            <a:r>
              <a:rPr lang="en-US" dirty="0" smtClean="0"/>
              <a:t>I</a:t>
            </a:r>
            <a:r>
              <a:rPr lang="en-GB" dirty="0" smtClean="0"/>
              <a:t> </a:t>
            </a:r>
            <a:endParaRPr lang="en-GB" dirty="0"/>
          </a:p>
        </p:txBody>
      </p:sp>
      <p:sp>
        <p:nvSpPr>
          <p:cNvPr id="5" name="Text Placeholder 4">
            <a:extLst>
              <a:ext uri="{FF2B5EF4-FFF2-40B4-BE49-F238E27FC236}">
                <a16:creationId xmlns:a16="http://schemas.microsoft.com/office/drawing/2014/main" xmlns="" id="{8FDE43D4-1ADB-43FD-9F99-15B2705CA9A8}"/>
              </a:ext>
            </a:extLst>
          </p:cNvPr>
          <p:cNvSpPr>
            <a:spLocks noGrp="1"/>
          </p:cNvSpPr>
          <p:nvPr>
            <p:ph type="body" idx="1"/>
          </p:nvPr>
        </p:nvSpPr>
        <p:spPr/>
        <p:txBody>
          <a:bodyPr/>
          <a:lstStyle/>
          <a:p>
            <a:r>
              <a:rPr lang="ka-GE" dirty="0"/>
              <a:t>თემა: გენდერული ნიშნით ძალადობა</a:t>
            </a:r>
            <a:endParaRPr lang="en-GB" dirty="0"/>
          </a:p>
        </p:txBody>
      </p:sp>
    </p:spTree>
    <p:extLst>
      <p:ext uri="{BB962C8B-B14F-4D97-AF65-F5344CB8AC3E}">
        <p14:creationId xmlns:p14="http://schemas.microsoft.com/office/powerpoint/2010/main" xmlns="" val="7151973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ka-GE" sz="4400" b="1" dirty="0" smtClean="0"/>
              <a:t>სამედიცინო დაწესებულებებიდან შინაგან საქმეთა სამინისტროს სტრუქტურებისათვის ოპერატიული ინფორმაციის მიწოდების შესახებ</a:t>
            </a:r>
            <a:endParaRPr lang="en-US" sz="4400" dirty="0"/>
          </a:p>
        </p:txBody>
      </p:sp>
      <p:sp>
        <p:nvSpPr>
          <p:cNvPr id="5" name="Text Placeholder 4"/>
          <p:cNvSpPr>
            <a:spLocks noGrp="1"/>
          </p:cNvSpPr>
          <p:nvPr>
            <p:ph type="body" idx="1"/>
          </p:nvPr>
        </p:nvSpPr>
        <p:spPr>
          <a:xfrm>
            <a:off x="831850" y="4862945"/>
            <a:ext cx="10515600" cy="1226705"/>
          </a:xfrm>
        </p:spPr>
        <p:txBody>
          <a:bodyPr/>
          <a:lstStyle/>
          <a:p>
            <a:r>
              <a:rPr lang="ka-GE" b="1" dirty="0" smtClean="0"/>
              <a:t>საქართველოს</a:t>
            </a:r>
            <a:r>
              <a:rPr lang="en-US" b="1" dirty="0" smtClean="0"/>
              <a:t> </a:t>
            </a:r>
            <a:r>
              <a:rPr lang="ka-GE" b="1" dirty="0" smtClean="0"/>
              <a:t>შრომის, ჯანმრთელობისა და სოციალური დაცვის მინისტრის 2000 წლი 5 დეკემბრის #239/ნ ბრძანება</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527051" y="-1"/>
            <a:ext cx="10972800" cy="1136073"/>
          </a:xfrm>
        </p:spPr>
        <p:txBody>
          <a:bodyPr>
            <a:normAutofit fontScale="90000"/>
          </a:bodyPr>
          <a:lstStyle/>
          <a:p>
            <a:pPr eaLnBrk="1" fontAlgn="auto" hangingPunct="1">
              <a:spcAft>
                <a:spcPts val="0"/>
              </a:spcAft>
              <a:defRPr/>
            </a:pPr>
            <a:r>
              <a:rPr lang="ka-GE" dirty="0" smtClean="0"/>
              <a:t/>
            </a:r>
            <a:br>
              <a:rPr lang="ka-GE" dirty="0" smtClean="0"/>
            </a:br>
            <a:r>
              <a:rPr lang="ka-GE" dirty="0" smtClean="0"/>
              <a:t>პოლიციისათვის ცნობის გადაცემას ექვემდებარება:</a:t>
            </a:r>
            <a:endParaRPr lang="en-US" dirty="0" smtClean="0"/>
          </a:p>
        </p:txBody>
      </p:sp>
      <p:sp>
        <p:nvSpPr>
          <p:cNvPr id="27651" name="Content Placeholder 2"/>
          <p:cNvSpPr>
            <a:spLocks noGrp="1"/>
          </p:cNvSpPr>
          <p:nvPr>
            <p:ph idx="1"/>
          </p:nvPr>
        </p:nvSpPr>
        <p:spPr>
          <a:xfrm>
            <a:off x="609600" y="1427018"/>
            <a:ext cx="10972800" cy="5237018"/>
          </a:xfrm>
        </p:spPr>
        <p:txBody>
          <a:bodyPr>
            <a:normAutofit fontScale="92500" lnSpcReduction="10000"/>
          </a:bodyPr>
          <a:lstStyle/>
          <a:p>
            <a:pPr eaLnBrk="1" fontAlgn="auto" hangingPunct="1">
              <a:spcAft>
                <a:spcPts val="0"/>
              </a:spcAft>
              <a:buFont typeface="Wingdings 2"/>
              <a:buChar char=""/>
              <a:defRPr/>
            </a:pPr>
            <a:r>
              <a:rPr lang="ka-GE" b="1" i="1" dirty="0" smtClean="0"/>
              <a:t>ყველა ტრავმული და ტრავმაზე საეჭვო შემთხვევა</a:t>
            </a:r>
            <a:r>
              <a:rPr lang="ka-GE" dirty="0" smtClean="0"/>
              <a:t>, </a:t>
            </a:r>
            <a:r>
              <a:rPr lang="ka-GE" b="1" i="1" dirty="0" smtClean="0"/>
              <a:t>როცა პაციენტი იმყოფება უგონო მდგომარეობაში, ან ავადმყოფი მიუთითებს ნაძალადევ ქმედებაზე.</a:t>
            </a:r>
          </a:p>
          <a:p>
            <a:pPr eaLnBrk="1" fontAlgn="auto" hangingPunct="1">
              <a:spcAft>
                <a:spcPts val="0"/>
              </a:spcAft>
              <a:buFont typeface="Wingdings 2"/>
              <a:buChar char=""/>
              <a:defRPr/>
            </a:pPr>
            <a:r>
              <a:rPr lang="ka-GE" dirty="0" smtClean="0"/>
              <a:t>უეცარი სიკვდილის ყველა შემთხვევა.</a:t>
            </a:r>
          </a:p>
          <a:p>
            <a:pPr eaLnBrk="1" fontAlgn="auto" hangingPunct="1">
              <a:spcAft>
                <a:spcPts val="0"/>
              </a:spcAft>
              <a:buFont typeface="Wingdings 2"/>
              <a:buChar char=""/>
              <a:defRPr/>
            </a:pPr>
            <a:r>
              <a:rPr lang="ka-GE" dirty="0" smtClean="0"/>
              <a:t>ნაძალადევი სიკვდილის ყველა შემთხვევა.</a:t>
            </a:r>
          </a:p>
          <a:p>
            <a:pPr eaLnBrk="1" fontAlgn="auto" hangingPunct="1">
              <a:spcAft>
                <a:spcPts val="0"/>
              </a:spcAft>
              <a:buFont typeface="Wingdings 2"/>
              <a:buChar char=""/>
              <a:defRPr/>
            </a:pPr>
            <a:r>
              <a:rPr lang="ka-GE" dirty="0" smtClean="0"/>
              <a:t> მოწამვლაზე საეჭვო შემთხვევა (გარდა ნარკოტიკული ზედოზირების მდგომარეობისა), როცა პაციენტი იმყოფება უგონო მდგომარეობაში, ან ავადმყოფი მიუთითებს ნაძალადევ ქმედებაზე; </a:t>
            </a:r>
            <a:endParaRPr lang="ka-GE" i="1" dirty="0" smtClean="0"/>
          </a:p>
          <a:p>
            <a:pPr eaLnBrk="1" fontAlgn="auto" hangingPunct="1">
              <a:spcAft>
                <a:spcPts val="0"/>
              </a:spcAft>
              <a:buFont typeface="Wingdings 2"/>
              <a:buChar char=""/>
              <a:defRPr/>
            </a:pPr>
            <a:r>
              <a:rPr lang="ka-GE" dirty="0" smtClean="0"/>
              <a:t>ქიმიური ან რადიაციული მოწამვლის ყველა კვებითი ტოქსიკოინტოქსიკაციის ჯგუფური შემთხვევა.</a:t>
            </a:r>
          </a:p>
          <a:p>
            <a:pPr eaLnBrk="1" fontAlgn="auto" hangingPunct="1">
              <a:spcAft>
                <a:spcPts val="0"/>
              </a:spcAft>
              <a:buFont typeface="Wingdings 2"/>
              <a:buChar char=""/>
              <a:defRPr/>
            </a:pPr>
            <a:r>
              <a:rPr lang="ka-GE" dirty="0" smtClean="0"/>
              <a:t> საავადმყოფოში გვამის მიტანის, ან პაცინეტის მიყვანიდან 24 საათში დამდგარი სიკვდილის ყველა შემთხვევა, თუ ის უკავშირდება ნაძალადევ ქმედებას. </a:t>
            </a:r>
            <a:endParaRPr lang="ka-GE" i="1" dirty="0" smtClean="0"/>
          </a:p>
          <a:p>
            <a:pPr eaLnBrk="1" fontAlgn="auto" hangingPunct="1">
              <a:spcAft>
                <a:spcPts val="0"/>
              </a:spcAft>
              <a:buFont typeface="Wingdings 2"/>
              <a:buChar char=""/>
              <a:defRPr/>
            </a:pPr>
            <a:endParaRPr lang="en-US" dirty="0" smtClean="0"/>
          </a:p>
          <a:p>
            <a:pPr eaLnBrk="1" fontAlgn="auto" hangingPunct="1">
              <a:spcAft>
                <a:spcPts val="0"/>
              </a:spcAft>
              <a:buFont typeface="Wingdings 2"/>
              <a:buChar char=""/>
              <a:defRPr/>
            </a:pPr>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fontAlgn="auto" hangingPunct="1">
              <a:spcAft>
                <a:spcPts val="0"/>
              </a:spcAft>
              <a:defRPr/>
            </a:pPr>
            <a:r>
              <a:rPr lang="ka-GE" b="1" smtClean="0"/>
              <a:t>როგორ ხდება ინფორმაციის გადაგზავნა</a:t>
            </a:r>
            <a:endParaRPr lang="en-US" b="1" smtClean="0"/>
          </a:p>
        </p:txBody>
      </p:sp>
      <p:sp>
        <p:nvSpPr>
          <p:cNvPr id="28675" name="Content Placeholder 2"/>
          <p:cNvSpPr>
            <a:spLocks noGrp="1"/>
          </p:cNvSpPr>
          <p:nvPr>
            <p:ph idx="1"/>
          </p:nvPr>
        </p:nvSpPr>
        <p:spPr/>
        <p:txBody>
          <a:bodyPr>
            <a:normAutofit/>
          </a:bodyPr>
          <a:lstStyle/>
          <a:p>
            <a:pPr eaLnBrk="1" fontAlgn="auto" hangingPunct="1">
              <a:spcAft>
                <a:spcPts val="0"/>
              </a:spcAft>
              <a:buFont typeface="Wingdings 2"/>
              <a:buChar char=""/>
              <a:defRPr/>
            </a:pPr>
            <a:r>
              <a:rPr lang="ka-GE" dirty="0" smtClean="0"/>
              <a:t>ტელეფონოგრამის გაგზავნის შესახებ ცნობა უნდა დაფიქსირდეს სტაციონარის მიმღებ ჟურნალში.</a:t>
            </a:r>
          </a:p>
          <a:p>
            <a:pPr eaLnBrk="1" fontAlgn="auto" hangingPunct="1">
              <a:spcAft>
                <a:spcPts val="0"/>
              </a:spcAft>
              <a:buFont typeface="Wingdings 2"/>
              <a:buChar char=""/>
              <a:defRPr/>
            </a:pPr>
            <a:r>
              <a:rPr lang="ka-GE" dirty="0" smtClean="0"/>
              <a:t>ცნობის გაცემაზე პასუხისმგებელია საავადმყოფოს მორიგე ექიმი.</a:t>
            </a:r>
          </a:p>
          <a:p>
            <a:pPr eaLnBrk="1" fontAlgn="auto" hangingPunct="1">
              <a:spcAft>
                <a:spcPts val="0"/>
              </a:spcAft>
              <a:buFont typeface="Wingdings 2"/>
              <a:buChar char=""/>
              <a:defRPr/>
            </a:pPr>
            <a:r>
              <a:rPr lang="ka-GE" dirty="0" smtClean="0"/>
              <a:t>ტრამვული დაზიანებით ამბულატორიულ დაწესებულებაში მოყვანილი ყველა შემთხვევის შესახებ ცნობა უნდა დაფიქსირდეს ამბულატორიის სარეგისტრაციო ჟურნალში.</a:t>
            </a:r>
          </a:p>
          <a:p>
            <a:pPr eaLnBrk="1" fontAlgn="auto" hangingPunct="1">
              <a:spcAft>
                <a:spcPts val="0"/>
              </a:spcAft>
              <a:buFont typeface="Wingdings 2"/>
              <a:buChar char=""/>
              <a:defRPr/>
            </a:pPr>
            <a:r>
              <a:rPr lang="ka-GE" dirty="0" smtClean="0"/>
              <a:t>ცნობის გაცემაზე პასუხისმგებელია ის ექიმი, რომელმაც აღმოუჩინა პირს სამედიცინო დახმარება.</a:t>
            </a:r>
          </a:p>
          <a:p>
            <a:pPr eaLnBrk="1" fontAlgn="auto" hangingPunct="1">
              <a:spcAft>
                <a:spcPts val="0"/>
              </a:spcAft>
              <a:buFont typeface="Wingdings 2"/>
              <a:buChar char=""/>
              <a:defRPr/>
            </a:pPr>
            <a:endParaRPr lang="en-US" dirty="0" smtClean="0"/>
          </a:p>
          <a:p>
            <a:pPr eaLnBrk="1" fontAlgn="auto" hangingPunct="1">
              <a:spcAft>
                <a:spcPts val="0"/>
              </a:spcAft>
              <a:buFont typeface="Wingdings 2"/>
              <a:buChar char=""/>
              <a:defRPr/>
            </a:pPr>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fontAlgn="auto" hangingPunct="1">
              <a:spcAft>
                <a:spcPts val="0"/>
              </a:spcAft>
              <a:defRPr/>
            </a:pPr>
            <a:r>
              <a:rPr lang="ka-GE" b="1" smtClean="0"/>
              <a:t>როგორ ხდება ინფორმაციის გადაგზავნა</a:t>
            </a:r>
            <a:endParaRPr lang="en-US" b="1" smtClean="0"/>
          </a:p>
        </p:txBody>
      </p:sp>
      <p:sp>
        <p:nvSpPr>
          <p:cNvPr id="29699" name="Content Placeholder 2"/>
          <p:cNvSpPr>
            <a:spLocks noGrp="1"/>
          </p:cNvSpPr>
          <p:nvPr>
            <p:ph idx="1"/>
          </p:nvPr>
        </p:nvSpPr>
        <p:spPr/>
        <p:txBody>
          <a:bodyPr>
            <a:normAutofit fontScale="85000" lnSpcReduction="20000"/>
          </a:bodyPr>
          <a:lstStyle/>
          <a:p>
            <a:pPr eaLnBrk="1" fontAlgn="auto" hangingPunct="1">
              <a:spcAft>
                <a:spcPts val="0"/>
              </a:spcAft>
              <a:buFont typeface="Wingdings 2"/>
              <a:buChar char=""/>
              <a:defRPr/>
            </a:pPr>
            <a:r>
              <a:rPr lang="ka-GE" dirty="0" smtClean="0"/>
              <a:t>სასწრაფო დახმარების ექიმი გამოძახების დროს გვამის აღმოჩენის შემთხვევაში ვალდებულია აღნიშნულის შესახებ დაუყოვნებლივ აცნობოს პოლიციას და შემთხვევის ადგილზე დაელოდოს მის მოსვლას.</a:t>
            </a:r>
          </a:p>
          <a:p>
            <a:pPr eaLnBrk="1" fontAlgn="auto" hangingPunct="1">
              <a:spcAft>
                <a:spcPts val="0"/>
              </a:spcAft>
              <a:buFont typeface="Wingdings 2"/>
              <a:buChar char=""/>
              <a:defRPr/>
            </a:pPr>
            <a:r>
              <a:rPr lang="ka-GE" dirty="0" smtClean="0"/>
              <a:t>თუ აუცილებელია პირის სტაციონარში გადაყვანა, სასწრაფო დახმარებას იგი გადაჰყავს სტაციონარში. ამის შემდეგ, შემდგომ მოქმედებაზე პასუხს აგებს სტაციონარის მორიგე ექიმი.</a:t>
            </a:r>
          </a:p>
          <a:p>
            <a:pPr>
              <a:buFont typeface="Wingdings 2"/>
              <a:buChar char=""/>
              <a:defRPr/>
            </a:pPr>
            <a:r>
              <a:rPr lang="ka-GE" dirty="0" smtClean="0"/>
              <a:t>ჩამოთვლილ შემთხვევებში, სასწრაფო დახმარების მიერ ბინაზე გაწეული დახმარების დროს სასწრაფო დახმარების ექიმი ვალდებულია აცნობოს პოლიციას და აღნიშნული ფაქტი დააფიქსიროს გამოძახების სარეგისტრაციო ჟურნალში.</a:t>
            </a:r>
          </a:p>
          <a:p>
            <a:pPr>
              <a:buFont typeface="Wingdings 2"/>
              <a:buChar char=""/>
              <a:defRPr/>
            </a:pPr>
            <a:r>
              <a:rPr lang="ka-GE" dirty="0" smtClean="0"/>
              <a:t>იმ შემთხვევაში, თუ ნებისმიერი სამედიცინო დაწესებულებიდან არ ხერხდება პოლიციაში სატელეფონო კავშირის დამყარება, დაწესებულების ადმინისტრაცია ვალდებულია აღნიშნულის შესახებ არა უგვიანეს 24 სთ-ში აცნობოს პოლიციას.</a:t>
            </a:r>
            <a:endParaRPr lang="en-US" dirty="0" smtClean="0"/>
          </a:p>
          <a:p>
            <a:pPr eaLnBrk="1" fontAlgn="auto" hangingPunct="1">
              <a:spcAft>
                <a:spcPts val="0"/>
              </a:spcAft>
              <a:buFont typeface="Wingdings 2"/>
              <a:buChar char=""/>
              <a:defRPr/>
            </a:pPr>
            <a:endParaRPr lang="ka-GE" dirty="0" smtClean="0"/>
          </a:p>
          <a:p>
            <a:pPr eaLnBrk="1" fontAlgn="auto" hangingPunct="1">
              <a:spcAft>
                <a:spcPts val="0"/>
              </a:spcAft>
              <a:buFont typeface="Wingdings 2"/>
              <a:buNone/>
              <a:defRPr/>
            </a:pPr>
            <a:endParaRPr lang="ka-GE"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3"/>
          <p:cNvSpPr>
            <a:spLocks noGrp="1"/>
          </p:cNvSpPr>
          <p:nvPr>
            <p:ph type="title"/>
          </p:nvPr>
        </p:nvSpPr>
        <p:spPr>
          <a:xfrm>
            <a:off x="666751" y="1785939"/>
            <a:ext cx="10972800" cy="2428875"/>
          </a:xfrm>
        </p:spPr>
        <p:txBody>
          <a:bodyPr/>
          <a:lstStyle/>
          <a:p>
            <a:pPr algn="ctr" eaLnBrk="1" fontAlgn="auto" hangingPunct="1">
              <a:spcAft>
                <a:spcPts val="0"/>
              </a:spcAft>
              <a:defRPr/>
            </a:pPr>
            <a:r>
              <a:rPr lang="ka-GE" b="1" smtClean="0"/>
              <a:t>ბავშვთა დაცვის მიმართვიანობის (რეფერირების) პროცედურები</a:t>
            </a:r>
            <a:br>
              <a:rPr lang="ka-GE" b="1" smtClean="0"/>
            </a:br>
            <a:r>
              <a:rPr lang="ka-GE" b="1" smtClean="0"/>
              <a:t/>
            </a:r>
            <a:br>
              <a:rPr lang="ka-GE" b="1" smtClean="0"/>
            </a:br>
            <a:r>
              <a:rPr lang="ka-GE" sz="1800" b="1" smtClean="0"/>
              <a:t>დამტკიცებული საქართველოს მთავრობის 2016 წლის 12 სექტებრის               </a:t>
            </a:r>
            <a:br>
              <a:rPr lang="ka-GE" sz="1800" b="1" smtClean="0"/>
            </a:br>
            <a:r>
              <a:rPr lang="ka-GE" sz="1800" b="1" smtClean="0"/>
              <a:t># 437დადგენილებით</a:t>
            </a:r>
            <a:endParaRPr lang="en-US" b="1"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lgn="ctr" eaLnBrk="1" fontAlgn="auto" hangingPunct="1">
              <a:spcAft>
                <a:spcPts val="0"/>
              </a:spcAft>
              <a:defRPr/>
            </a:pPr>
            <a:r>
              <a:rPr lang="ka-GE" b="1" smtClean="0">
                <a:latin typeface="Sylfaen" pitchFamily="18" charset="0"/>
              </a:rPr>
              <a:t>მიზანი</a:t>
            </a:r>
            <a:endParaRPr lang="en-US" b="1" smtClean="0">
              <a:latin typeface="Sylfaen" pitchFamily="18" charset="0"/>
            </a:endParaRPr>
          </a:p>
        </p:txBody>
      </p:sp>
      <p:sp>
        <p:nvSpPr>
          <p:cNvPr id="34819" name="Content Placeholder 2"/>
          <p:cNvSpPr>
            <a:spLocks noGrp="1"/>
          </p:cNvSpPr>
          <p:nvPr>
            <p:ph idx="1"/>
          </p:nvPr>
        </p:nvSpPr>
        <p:spPr>
          <a:xfrm>
            <a:off x="609600" y="1600201"/>
            <a:ext cx="9956800" cy="4873625"/>
          </a:xfrm>
        </p:spPr>
        <p:txBody>
          <a:bodyPr/>
          <a:lstStyle/>
          <a:p>
            <a:pPr algn="ctr" eaLnBrk="1" hangingPunct="1">
              <a:buFont typeface="Wingdings" pitchFamily="2" charset="2"/>
              <a:buNone/>
            </a:pPr>
            <a:r>
              <a:rPr lang="ka-GE" sz="3600" dirty="0" smtClean="0"/>
              <a:t>ოჯახში და მის გარეთ ბავშვის ძალადობის ყველა ფორმისგან დაცვის ხელშეწყობა, რეფერირების პროცედურების კოორდინირებული და ეფექტიანი სისტემის ჩამოყალიბების გზით.</a:t>
            </a:r>
          </a:p>
          <a:p>
            <a:pPr eaLnBrk="1" hangingPunct="1"/>
            <a:endParaRPr lang="en-US" dirty="0" smtClean="0"/>
          </a:p>
          <a:p>
            <a:r>
              <a:rPr lang="ka-GE" dirty="0" smtClean="0"/>
              <a:t>რეფერირების პროცედურებში ჩართულ სუბიექტებს შორის არიან </a:t>
            </a:r>
            <a:r>
              <a:rPr lang="ka-GE" b="1" u="sng" dirty="0" smtClean="0"/>
              <a:t>სამედიცინო სერვისების მიმწოდებლები (მათ შორის, სოფლის ექიმები)</a:t>
            </a:r>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algn="ctr" eaLnBrk="1" fontAlgn="auto" hangingPunct="1">
              <a:spcAft>
                <a:spcPts val="0"/>
              </a:spcAft>
              <a:defRPr/>
            </a:pPr>
            <a:r>
              <a:rPr lang="ka-GE" b="1" smtClean="0">
                <a:latin typeface="Sylfaen" pitchFamily="18" charset="0"/>
              </a:rPr>
              <a:t>რეფერირების სისტემა მოიცავს:</a:t>
            </a:r>
            <a:endParaRPr lang="en-US" b="1" smtClean="0">
              <a:latin typeface="Sylfaen" pitchFamily="18" charset="0"/>
            </a:endParaRPr>
          </a:p>
        </p:txBody>
      </p:sp>
      <p:sp>
        <p:nvSpPr>
          <p:cNvPr id="35843" name="Content Placeholder 2"/>
          <p:cNvSpPr>
            <a:spLocks noGrp="1"/>
          </p:cNvSpPr>
          <p:nvPr>
            <p:ph idx="1"/>
          </p:nvPr>
        </p:nvSpPr>
        <p:spPr>
          <a:xfrm>
            <a:off x="609600" y="1600201"/>
            <a:ext cx="9956800" cy="4873625"/>
          </a:xfrm>
        </p:spPr>
        <p:txBody>
          <a:bodyPr>
            <a:normAutofit/>
          </a:bodyPr>
          <a:lstStyle/>
          <a:p>
            <a:pPr eaLnBrk="1" fontAlgn="auto" hangingPunct="1">
              <a:spcAft>
                <a:spcPts val="0"/>
              </a:spcAft>
              <a:buFont typeface="Wingdings 2"/>
              <a:buChar char=""/>
              <a:defRPr/>
            </a:pPr>
            <a:r>
              <a:rPr lang="ka-GE" smtClean="0"/>
              <a:t>ძალადობის მსხვერპლი ბავშვის გამოვლენას;</a:t>
            </a:r>
          </a:p>
          <a:p>
            <a:pPr eaLnBrk="1" fontAlgn="auto" hangingPunct="1">
              <a:spcAft>
                <a:spcPts val="0"/>
              </a:spcAft>
              <a:buFont typeface="Wingdings 2"/>
              <a:buChar char=""/>
              <a:defRPr/>
            </a:pPr>
            <a:r>
              <a:rPr lang="ka-GE" smtClean="0"/>
              <a:t>ბავშვის მდგომარეობის შეფასებას;</a:t>
            </a:r>
          </a:p>
          <a:p>
            <a:pPr eaLnBrk="1" fontAlgn="auto" hangingPunct="1">
              <a:spcAft>
                <a:spcPts val="0"/>
              </a:spcAft>
              <a:buFont typeface="Wingdings 2"/>
              <a:buChar char=""/>
              <a:defRPr/>
            </a:pPr>
            <a:r>
              <a:rPr lang="ka-GE" smtClean="0"/>
              <a:t>ბავშვზე ძალადობის შემთხვევის შესახებ შესაბამისი ორგანოების ინფორმირებას;</a:t>
            </a:r>
          </a:p>
          <a:p>
            <a:pPr eaLnBrk="1" fontAlgn="auto" hangingPunct="1">
              <a:spcAft>
                <a:spcPts val="0"/>
              </a:spcAft>
              <a:buFont typeface="Wingdings 2"/>
              <a:buChar char=""/>
              <a:defRPr/>
            </a:pPr>
            <a:r>
              <a:rPr lang="ka-GE" smtClean="0"/>
              <a:t>საჭიროების შემთხვევაში, ბავშვის განცალკევებასა და განთავსებას ბავშვთა სათანადო სპეციალიზებულ დაწესებულებაში/თავშესაფარში/ მინდობით აღზრდაში, რომელიც ხელს შეუწყობს მის უსაფრთხოებასა და რეაბილიტაციას;</a:t>
            </a:r>
          </a:p>
          <a:p>
            <a:pPr eaLnBrk="1" fontAlgn="auto" hangingPunct="1">
              <a:spcAft>
                <a:spcPts val="0"/>
              </a:spcAft>
              <a:buFont typeface="Wingdings 2"/>
              <a:buChar char=""/>
              <a:defRPr/>
            </a:pPr>
            <a:r>
              <a:rPr lang="ka-GE" smtClean="0"/>
              <a:t>ძალადობის შემთხვევაზე ზედამხედველობას.</a:t>
            </a:r>
          </a:p>
          <a:p>
            <a:pPr eaLnBrk="1" fontAlgn="auto" hangingPunct="1">
              <a:spcAft>
                <a:spcPts val="0"/>
              </a:spcAft>
              <a:buFont typeface="Wingdings 2"/>
              <a:buChar char=""/>
              <a:defRPr/>
            </a:pPr>
            <a:endParaRPr lang="en-US" smtClean="0"/>
          </a:p>
          <a:p>
            <a:pPr eaLnBrk="1" fontAlgn="auto" hangingPunct="1">
              <a:spcAft>
                <a:spcPts val="0"/>
              </a:spcAft>
              <a:buFont typeface="Wingdings 2"/>
              <a:buChar char=""/>
              <a:defRPr/>
            </a:pPr>
            <a:endParaRPr 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ka-GE" dirty="0" smtClean="0"/>
              <a:t/>
            </a:r>
            <a:br>
              <a:rPr lang="ka-GE" dirty="0" smtClean="0"/>
            </a:br>
            <a:r>
              <a:rPr lang="ka-GE" dirty="0" smtClean="0"/>
              <a:t/>
            </a:r>
            <a:br>
              <a:rPr lang="ka-GE" dirty="0" smtClean="0"/>
            </a:br>
            <a:r>
              <a:rPr lang="ka-GE" dirty="0" smtClean="0"/>
              <a:t>რეფერირების პროცედურების ფარგლებში</a:t>
            </a:r>
            <a:br>
              <a:rPr lang="ka-GE" dirty="0" smtClean="0"/>
            </a:br>
            <a:r>
              <a:rPr lang="ka-GE" dirty="0" smtClean="0"/>
              <a:t/>
            </a:r>
            <a:br>
              <a:rPr lang="ka-GE" dirty="0" smtClean="0"/>
            </a:br>
            <a:endParaRPr lang="en-US" dirty="0"/>
          </a:p>
        </p:txBody>
      </p:sp>
      <p:sp>
        <p:nvSpPr>
          <p:cNvPr id="36867" name="Content Placeholder 2"/>
          <p:cNvSpPr>
            <a:spLocks noGrp="1"/>
          </p:cNvSpPr>
          <p:nvPr>
            <p:ph idx="1"/>
          </p:nvPr>
        </p:nvSpPr>
        <p:spPr>
          <a:xfrm>
            <a:off x="609600" y="1600201"/>
            <a:ext cx="9956800" cy="4873625"/>
          </a:xfrm>
        </p:spPr>
        <p:txBody>
          <a:bodyPr>
            <a:normAutofit/>
          </a:bodyPr>
          <a:lstStyle/>
          <a:p>
            <a:pPr eaLnBrk="1" fontAlgn="auto" hangingPunct="1">
              <a:spcAft>
                <a:spcPts val="0"/>
              </a:spcAft>
              <a:buFont typeface="Wingdings" pitchFamily="2" charset="2"/>
              <a:buNone/>
              <a:defRPr/>
            </a:pPr>
            <a:r>
              <a:rPr lang="ka-GE" smtClean="0"/>
              <a:t>სამედიცინო სერვისების მიმწოდებლები (მათ შორის, სოფლის ექიმები) </a:t>
            </a:r>
          </a:p>
          <a:p>
            <a:pPr eaLnBrk="1" fontAlgn="auto" hangingPunct="1">
              <a:spcAft>
                <a:spcPts val="0"/>
              </a:spcAft>
              <a:buFont typeface="Wingdings 2"/>
              <a:buChar char=""/>
              <a:defRPr/>
            </a:pPr>
            <a:r>
              <a:rPr lang="ka-GE" sz="2800" smtClean="0"/>
              <a:t>ბავშვზე ძალადობის ეჭვის გაჩენისას აანალიზებენ შემთხვევას და საფუძვლიანი ეჭვის გაჩენისას დაუყოვნებლივ უზრუნველყოფენ სააგენტოსა და პოლიციის ინფორმირებას;</a:t>
            </a:r>
          </a:p>
          <a:p>
            <a:pPr eaLnBrk="1" fontAlgn="auto" hangingPunct="1">
              <a:spcAft>
                <a:spcPts val="0"/>
              </a:spcAft>
              <a:buFont typeface="Wingdings 2"/>
              <a:buChar char=""/>
              <a:defRPr/>
            </a:pPr>
            <a:r>
              <a:rPr lang="ka-GE" sz="2800" smtClean="0"/>
              <a:t>უზრუნველყოფენ, თავიანთი კომპეტენციის ფარგლებში, ბავშვზე ძალადობის შემთხვევის სწორ მართვას.</a:t>
            </a:r>
          </a:p>
          <a:p>
            <a:pPr eaLnBrk="1" fontAlgn="auto" hangingPunct="1">
              <a:spcAft>
                <a:spcPts val="0"/>
              </a:spcAft>
              <a:buFont typeface="Wingdings 2"/>
              <a:buChar char=""/>
              <a:defRPr/>
            </a:pPr>
            <a:endParaRPr lang="en-US" smtClean="0"/>
          </a:p>
          <a:p>
            <a:pPr eaLnBrk="1" fontAlgn="auto" hangingPunct="1">
              <a:spcAft>
                <a:spcPts val="0"/>
              </a:spcAft>
              <a:buFont typeface="Wingdings 2"/>
              <a:buChar char=""/>
              <a:defRPr/>
            </a:pPr>
            <a:endParaRPr lang="en-US"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normAutofit/>
          </a:bodyPr>
          <a:lstStyle/>
          <a:p>
            <a:pPr eaLnBrk="1" fontAlgn="auto" hangingPunct="1">
              <a:spcAft>
                <a:spcPts val="0"/>
              </a:spcAft>
              <a:defRPr/>
            </a:pPr>
            <a:r>
              <a:rPr lang="ka-GE" b="1" smtClean="0"/>
              <a:t>ბავშვზე ძალადობის შემთხვევის სწორი მართვა გულისხმობს:</a:t>
            </a:r>
            <a:endParaRPr lang="en-US" b="1" smtClean="0"/>
          </a:p>
        </p:txBody>
      </p:sp>
      <p:sp>
        <p:nvSpPr>
          <p:cNvPr id="3" name="Content Placeholder 2"/>
          <p:cNvSpPr>
            <a:spLocks noGrp="1"/>
          </p:cNvSpPr>
          <p:nvPr>
            <p:ph idx="1"/>
          </p:nvPr>
        </p:nvSpPr>
        <p:spPr>
          <a:xfrm>
            <a:off x="609601" y="1600200"/>
            <a:ext cx="11391900" cy="4876800"/>
          </a:xfrm>
        </p:spPr>
        <p:txBody>
          <a:bodyPr>
            <a:normAutofit/>
          </a:bodyPr>
          <a:lstStyle/>
          <a:p>
            <a:pPr marL="274320" indent="-274320" eaLnBrk="1" fontAlgn="auto" hangingPunct="1">
              <a:spcAft>
                <a:spcPts val="0"/>
              </a:spcAft>
              <a:buFont typeface="Wingdings"/>
              <a:buNone/>
              <a:defRPr/>
            </a:pPr>
            <a:r>
              <a:rPr lang="ka-GE" dirty="0" smtClean="0"/>
              <a:t>ა) შეფასების შედეგების ზუსტ დოკუმენტირებასა და კონფიდენციალურობის დაცვას;</a:t>
            </a:r>
          </a:p>
          <a:p>
            <a:pPr marL="274320" indent="-274320" eaLnBrk="1" fontAlgn="auto" hangingPunct="1">
              <a:spcAft>
                <a:spcPts val="0"/>
              </a:spcAft>
              <a:buFont typeface="Wingdings"/>
              <a:buNone/>
              <a:defRPr/>
            </a:pPr>
            <a:r>
              <a:rPr lang="ka-GE" dirty="0" smtClean="0"/>
              <a:t>ბ) შესაბამისი სამედიცინო ტესტების დროულად ჩატარებას;</a:t>
            </a:r>
          </a:p>
          <a:p>
            <a:pPr marL="274320" indent="-274320" eaLnBrk="1" fontAlgn="auto" hangingPunct="1">
              <a:spcAft>
                <a:spcPts val="0"/>
              </a:spcAft>
              <a:buFont typeface="Wingdings"/>
              <a:buNone/>
              <a:defRPr/>
            </a:pPr>
            <a:r>
              <a:rPr lang="ka-GE" dirty="0" smtClean="0"/>
              <a:t>გ) ბავშვზე ძალადობის შედეგების, აგრეთვე სიცოცხლისა და ჯანმრთელობის რისკების შეფასებას;</a:t>
            </a:r>
          </a:p>
          <a:p>
            <a:pPr marL="274320" indent="-274320" eaLnBrk="1" fontAlgn="auto" hangingPunct="1">
              <a:spcAft>
                <a:spcPts val="0"/>
              </a:spcAft>
              <a:buFont typeface="Wingdings"/>
              <a:buNone/>
              <a:defRPr/>
            </a:pPr>
            <a:r>
              <a:rPr lang="ka-GE" dirty="0" smtClean="0"/>
              <a:t>დ) პრევენციული ზომების გატარებას, მათ შორის, მშობელთა/კანონიერ წარმომადგენელთა/სხვა პასუხისმგებელ პირთა განათლებას/ინფორმირებას ბავშვის განვითარებასა და ბავშვზე ზრუნვის საკითხებზე;</a:t>
            </a:r>
          </a:p>
          <a:p>
            <a:pPr marL="274320" indent="-274320" eaLnBrk="1" fontAlgn="auto" hangingPunct="1">
              <a:spcAft>
                <a:spcPts val="0"/>
              </a:spcAft>
              <a:buFont typeface="Wingdings"/>
              <a:buNone/>
              <a:defRPr/>
            </a:pPr>
            <a:r>
              <a:rPr lang="ka-GE" dirty="0" smtClean="0"/>
              <a:t>ე) სააგენტოსთან თანამშრომლობით ზედამხედველობის განხორციელებას ძალადობის მსხვერპლი ბავშვის მდგომარეობაზე.</a:t>
            </a:r>
          </a:p>
          <a:p>
            <a:pPr marL="274320" indent="-274320" eaLnBrk="1" fontAlgn="auto" hangingPunct="1">
              <a:spcAft>
                <a:spcPts val="0"/>
              </a:spcAft>
              <a:buFont typeface="Wingdings"/>
              <a:buChar char=""/>
              <a:defRPr/>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ka-GE" b="1" dirty="0" smtClean="0"/>
              <a:t>საფუძვლიანი ეჭვი</a:t>
            </a:r>
            <a:endParaRPr lang="en-US" b="1" dirty="0"/>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Font typeface="Wingdings 2"/>
              <a:buNone/>
              <a:defRPr/>
            </a:pPr>
            <a:r>
              <a:rPr lang="ka-GE" dirty="0" smtClean="0"/>
              <a:t>ა) ბავშვის განცხადება, რომ მასზე ხორციელდება ან განხორციელდა ძალადობა;</a:t>
            </a:r>
          </a:p>
          <a:p>
            <a:pPr marL="274320" indent="-274320" eaLnBrk="1" fontAlgn="auto" hangingPunct="1">
              <a:spcAft>
                <a:spcPts val="0"/>
              </a:spcAft>
              <a:buFont typeface="Wingdings 2"/>
              <a:buNone/>
              <a:defRPr/>
            </a:pPr>
            <a:r>
              <a:rPr lang="ka-GE" dirty="0" smtClean="0"/>
              <a:t>ბ) ბავშვის მიერ ტრავმის მიზეზების ახსნის შეუძლებლობა;</a:t>
            </a:r>
          </a:p>
          <a:p>
            <a:pPr marL="274320" indent="-274320" eaLnBrk="1" fontAlgn="auto" hangingPunct="1">
              <a:spcAft>
                <a:spcPts val="0"/>
              </a:spcAft>
              <a:buFont typeface="Wingdings 2"/>
              <a:buNone/>
              <a:defRPr/>
            </a:pPr>
            <a:r>
              <a:rPr lang="ka-GE" dirty="0" smtClean="0"/>
              <a:t>გ) მოწმის განცხადება, რომ იგი შეესწრო ძალადობის ფაქტს;</a:t>
            </a:r>
          </a:p>
          <a:p>
            <a:pPr marL="274320" indent="-274320" eaLnBrk="1" fontAlgn="auto" hangingPunct="1">
              <a:spcAft>
                <a:spcPts val="0"/>
              </a:spcAft>
              <a:buFont typeface="Wingdings 2"/>
              <a:buNone/>
              <a:defRPr/>
            </a:pPr>
            <a:r>
              <a:rPr lang="ka-GE" dirty="0" smtClean="0"/>
              <a:t>დ) მშობლის/კანონიერი წარმომადგენლის/სხვა პასუხისმგებელი პირის არაადეკვატური ქცევა</a:t>
            </a:r>
            <a:r>
              <a:rPr lang="en-US" dirty="0" smtClean="0"/>
              <a:t>;</a:t>
            </a:r>
            <a:endParaRPr lang="ka-GE" dirty="0" smtClean="0"/>
          </a:p>
          <a:p>
            <a:pPr marL="274320" indent="-274320" eaLnBrk="1" fontAlgn="auto" hangingPunct="1">
              <a:spcAft>
                <a:spcPts val="0"/>
              </a:spcAft>
              <a:buFont typeface="Wingdings 2"/>
              <a:buNone/>
              <a:defRPr/>
            </a:pPr>
            <a:r>
              <a:rPr lang="ka-GE" dirty="0" smtClean="0"/>
              <a:t>ე) სხვა გარემოებები, რომლებიც მაღალი ალბათობით ქმნის საფუძველს ვარაუდისათვის, რომ ბავშვზე განხორციელდა ძალადობა.</a:t>
            </a:r>
          </a:p>
          <a:p>
            <a:pPr eaLnBrk="1" fontAlgn="auto" hangingPunct="1">
              <a:spcAft>
                <a:spcPts val="0"/>
              </a:spcAft>
              <a:buFont typeface="Wingdings 2"/>
              <a:buChar char=""/>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E37E089-F23F-4AA0-9BEF-70698BC6EA60}"/>
              </a:ext>
            </a:extLst>
          </p:cNvPr>
          <p:cNvSpPr>
            <a:spLocks noGrp="1"/>
          </p:cNvSpPr>
          <p:nvPr>
            <p:ph type="title"/>
          </p:nvPr>
        </p:nvSpPr>
        <p:spPr/>
        <p:txBody>
          <a:bodyPr/>
          <a:lstStyle/>
          <a:p>
            <a:r>
              <a:rPr lang="ka-GE" dirty="0"/>
              <a:t>მოდულის მიზანი:</a:t>
            </a:r>
            <a:endParaRPr lang="en-GB" dirty="0"/>
          </a:p>
        </p:txBody>
      </p:sp>
      <p:sp>
        <p:nvSpPr>
          <p:cNvPr id="5" name="Content Placeholder 4">
            <a:extLst>
              <a:ext uri="{FF2B5EF4-FFF2-40B4-BE49-F238E27FC236}">
                <a16:creationId xmlns:a16="http://schemas.microsoft.com/office/drawing/2014/main" xmlns="" id="{AC7263ED-BCD1-46B1-BD64-13964399A8E3}"/>
              </a:ext>
            </a:extLst>
          </p:cNvPr>
          <p:cNvSpPr>
            <a:spLocks noGrp="1"/>
          </p:cNvSpPr>
          <p:nvPr>
            <p:ph idx="1"/>
          </p:nvPr>
        </p:nvSpPr>
        <p:spPr/>
        <p:txBody>
          <a:bodyPr>
            <a:normAutofit fontScale="92500" lnSpcReduction="10000"/>
          </a:bodyPr>
          <a:lstStyle/>
          <a:p>
            <a:r>
              <a:rPr lang="ka-GE" dirty="0" smtClean="0"/>
              <a:t> მოდულის მიზანია ჯანდაცვის სფეროს წარმომადგენლებისთვის იმ საკანონდებლო რეგულაციებზე ინფორმაციის მიწოდება , რაც ქვეყანაში ქალთა მიმართ ძალადობის შემთხვევებზე ჯანდაცვის რეაგირების კუთხით არსებობს. </a:t>
            </a:r>
            <a:endParaRPr lang="en-US" dirty="0" smtClean="0"/>
          </a:p>
          <a:p>
            <a:pPr>
              <a:buNone/>
            </a:pPr>
            <a:endParaRPr lang="ka-GE" dirty="0" smtClean="0"/>
          </a:p>
          <a:p>
            <a:r>
              <a:rPr lang="ka-GE" dirty="0" smtClean="0"/>
              <a:t>მოდულში თავმოყრილი საკითხები უკავშირდება სამედიცინო მომსახურების გამწევის ვალდებულებებსა და უფლებამოსილებებს პაციენტის მიმართ განხორციელებული ფიზიკური, სექსუალური ან სხვა ტიპის ძალადობის ფაქტის გამჟღავნებისას, ან/და საეჭვო დაზიანებების, ან ძალადობასთან ასოცირებული სხვა კლინიკური სიმპტომების არსებობის შემთხვევაში.</a:t>
            </a:r>
            <a:endParaRPr lang="en-US" dirty="0" smtClean="0"/>
          </a:p>
          <a:p>
            <a:endParaRPr lang="ka-GE" dirty="0" smtClean="0"/>
          </a:p>
        </p:txBody>
      </p:sp>
    </p:spTree>
    <p:extLst>
      <p:ext uri="{BB962C8B-B14F-4D97-AF65-F5344CB8AC3E}">
        <p14:creationId xmlns:p14="http://schemas.microsoft.com/office/powerpoint/2010/main" xmlns="" val="23160424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ka-GE" b="1" dirty="0" smtClean="0"/>
              <a:t/>
            </a:r>
            <a:br>
              <a:rPr lang="ka-GE" b="1" dirty="0" smtClean="0"/>
            </a:br>
            <a:r>
              <a:rPr lang="ka-GE" b="1" dirty="0" smtClean="0"/>
              <a:t>ბავშვზე ძალადობის შემთხვევის გამოვლენა</a:t>
            </a:r>
            <a:br>
              <a:rPr lang="ka-GE" b="1" dirty="0" smtClean="0"/>
            </a:br>
            <a:endParaRPr lang="en-US" dirty="0"/>
          </a:p>
        </p:txBody>
      </p:sp>
      <p:sp>
        <p:nvSpPr>
          <p:cNvPr id="39939" name="Content Placeholder 2"/>
          <p:cNvSpPr>
            <a:spLocks noGrp="1"/>
          </p:cNvSpPr>
          <p:nvPr>
            <p:ph idx="1"/>
          </p:nvPr>
        </p:nvSpPr>
        <p:spPr>
          <a:xfrm>
            <a:off x="609600" y="1600201"/>
            <a:ext cx="9956800" cy="4873625"/>
          </a:xfrm>
        </p:spPr>
        <p:txBody>
          <a:bodyPr>
            <a:normAutofit/>
          </a:bodyPr>
          <a:lstStyle/>
          <a:p>
            <a:pPr algn="ctr" eaLnBrk="1" fontAlgn="auto" hangingPunct="1">
              <a:spcAft>
                <a:spcPts val="0"/>
              </a:spcAft>
              <a:buFont typeface="Wingdings" pitchFamily="2" charset="2"/>
              <a:buNone/>
              <a:defRPr/>
            </a:pPr>
            <a:r>
              <a:rPr lang="ka-GE" smtClean="0"/>
              <a:t>ბავშვზე ძალადობის შემთხვევის გამოვლენა ევალება რეფერირების პროცედურებით განსაზღვრულ ყველა დაწესებულებასა და ორგანოს, რომელსაც შეხება აქვს ბავშვებთან ან/და მათ ოჯახებთან ან იმ გარემოსთან, სადაც ბავშვი  იმყოფება.</a:t>
            </a:r>
          </a:p>
          <a:p>
            <a:pPr algn="ctr" eaLnBrk="1" fontAlgn="auto" hangingPunct="1">
              <a:spcAft>
                <a:spcPts val="0"/>
              </a:spcAft>
              <a:buFont typeface="Wingdings" pitchFamily="2" charset="2"/>
              <a:buNone/>
              <a:defRPr/>
            </a:pPr>
            <a:r>
              <a:rPr lang="ka-GE" sz="2800" smtClean="0"/>
              <a:t>მათ შორისაა -  </a:t>
            </a:r>
            <a:r>
              <a:rPr lang="ka-GE" sz="2800" b="1" u="sng" smtClean="0"/>
              <a:t>სამედიცინო სერვისების მიმწოდებლები (მათ შორის, სოფლის ექიმები);</a:t>
            </a:r>
            <a:endParaRPr lang="ka-GE" sz="2800" smtClean="0"/>
          </a:p>
          <a:p>
            <a:pPr eaLnBrk="1" fontAlgn="auto" hangingPunct="1">
              <a:spcAft>
                <a:spcPts val="0"/>
              </a:spcAft>
              <a:buFont typeface="Wingdings" pitchFamily="2" charset="2"/>
              <a:buChar char=""/>
              <a:defRPr/>
            </a:pPr>
            <a:endParaRPr lang="en-US" smtClean="0"/>
          </a:p>
          <a:p>
            <a:pPr eaLnBrk="1" fontAlgn="auto" hangingPunct="1">
              <a:spcAft>
                <a:spcPts val="0"/>
              </a:spcAft>
              <a:buFont typeface="Wingdings" pitchFamily="2" charset="2"/>
              <a:buChar char=""/>
              <a:defRPr/>
            </a:pPr>
            <a:endParaRPr lang="en-US"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ka-GE" sz="3100" b="1" dirty="0" smtClean="0"/>
              <a:t/>
            </a:r>
            <a:br>
              <a:rPr lang="ka-GE" sz="3100" b="1" dirty="0" smtClean="0"/>
            </a:br>
            <a:r>
              <a:rPr lang="ka-GE" sz="3100" b="1" dirty="0" smtClean="0"/>
              <a:t>ბავშვზე სავარაუდოდ განხორციელებულ ძალადობაზე შესაძლოა მიუთითებდეს </a:t>
            </a:r>
            <a:r>
              <a:rPr lang="ka-GE" dirty="0" smtClean="0"/>
              <a:t/>
            </a:r>
            <a:br>
              <a:rPr lang="ka-GE" dirty="0" smtClean="0"/>
            </a:br>
            <a:endParaRPr lang="en-US" dirty="0"/>
          </a:p>
        </p:txBody>
      </p:sp>
      <p:sp>
        <p:nvSpPr>
          <p:cNvPr id="40963" name="Content Placeholder 2"/>
          <p:cNvSpPr>
            <a:spLocks noGrp="1"/>
          </p:cNvSpPr>
          <p:nvPr>
            <p:ph idx="1"/>
          </p:nvPr>
        </p:nvSpPr>
        <p:spPr>
          <a:xfrm>
            <a:off x="381000" y="1600200"/>
            <a:ext cx="11525251" cy="4876800"/>
          </a:xfrm>
        </p:spPr>
        <p:txBody>
          <a:bodyPr>
            <a:normAutofit lnSpcReduction="10000"/>
          </a:bodyPr>
          <a:lstStyle/>
          <a:p>
            <a:pPr eaLnBrk="1" fontAlgn="auto" hangingPunct="1">
              <a:spcAft>
                <a:spcPts val="0"/>
              </a:spcAft>
              <a:buFont typeface="Wingdings" pitchFamily="2" charset="2"/>
              <a:buNone/>
              <a:defRPr/>
            </a:pPr>
            <a:r>
              <a:rPr lang="ka-GE" smtClean="0"/>
              <a:t>ა) ბავშვზე სხეულის დაზიანების ნიშნების არსებობა;</a:t>
            </a:r>
          </a:p>
          <a:p>
            <a:pPr eaLnBrk="1" fontAlgn="auto" hangingPunct="1">
              <a:spcAft>
                <a:spcPts val="0"/>
              </a:spcAft>
              <a:buFont typeface="Wingdings" pitchFamily="2" charset="2"/>
              <a:buNone/>
              <a:defRPr/>
            </a:pPr>
            <a:r>
              <a:rPr lang="ka-GE" smtClean="0"/>
              <a:t>ბ) ბავშვი იქცევა საეჭვოდ;</a:t>
            </a:r>
          </a:p>
          <a:p>
            <a:pPr eaLnBrk="1" fontAlgn="auto" hangingPunct="1">
              <a:spcAft>
                <a:spcPts val="0"/>
              </a:spcAft>
              <a:buFont typeface="Wingdings" pitchFamily="2" charset="2"/>
              <a:buNone/>
              <a:defRPr/>
            </a:pPr>
            <a:r>
              <a:rPr lang="ka-GE" smtClean="0"/>
              <a:t>გ) ბავშვი არ დადის ან/და არარეგულარულად დადის საგანმანათლებლო დაწესებულებაში...;</a:t>
            </a:r>
          </a:p>
          <a:p>
            <a:pPr eaLnBrk="1" fontAlgn="auto" hangingPunct="1">
              <a:spcAft>
                <a:spcPts val="0"/>
              </a:spcAft>
              <a:buFont typeface="Wingdings" pitchFamily="2" charset="2"/>
              <a:buNone/>
              <a:defRPr/>
            </a:pPr>
            <a:r>
              <a:rPr lang="ka-GE" smtClean="0"/>
              <a:t>დ) ბავშვი არ არის რეგისტრირებული ან ბავშვს არ აქვს დაბადების მოწმობა, აგრეთვე არ არის პედიატრის/ექიმის მეთვალყურეობის ქვეშ;</a:t>
            </a:r>
          </a:p>
          <a:p>
            <a:pPr eaLnBrk="1" fontAlgn="auto" hangingPunct="1">
              <a:spcAft>
                <a:spcPts val="0"/>
              </a:spcAft>
              <a:buFont typeface="Wingdings" pitchFamily="2" charset="2"/>
              <a:buNone/>
              <a:defRPr/>
            </a:pPr>
            <a:r>
              <a:rPr lang="ka-GE" smtClean="0"/>
              <a:t>ე) ბავშვი მოუვლელია...;</a:t>
            </a:r>
          </a:p>
          <a:p>
            <a:pPr eaLnBrk="1" fontAlgn="auto" hangingPunct="1">
              <a:spcAft>
                <a:spcPts val="0"/>
              </a:spcAft>
              <a:buFont typeface="Wingdings" pitchFamily="2" charset="2"/>
              <a:buNone/>
              <a:defRPr/>
            </a:pPr>
            <a:r>
              <a:rPr lang="ka-GE" smtClean="0"/>
              <a:t>ვ) ასაკის შეუფერებლად დროს  ატარებს უმეთვალყურეოდ;</a:t>
            </a:r>
          </a:p>
          <a:p>
            <a:pPr eaLnBrk="1" fontAlgn="auto" hangingPunct="1">
              <a:spcAft>
                <a:spcPts val="0"/>
              </a:spcAft>
              <a:buFont typeface="Wingdings" pitchFamily="2" charset="2"/>
              <a:buNone/>
              <a:defRPr/>
            </a:pPr>
            <a:r>
              <a:rPr lang="ka-GE" smtClean="0"/>
              <a:t>ზ) ნებისმიერი სხვა ფაქტორი, რომელიც შესაძლოა მიუთითებდეს ბავშვზე ძალადობაზე.</a:t>
            </a:r>
          </a:p>
          <a:p>
            <a:pPr eaLnBrk="1" fontAlgn="auto" hangingPunct="1">
              <a:spcAft>
                <a:spcPts val="0"/>
              </a:spcAft>
              <a:buFont typeface="Wingdings 2"/>
              <a:buChar char=""/>
              <a:defRPr/>
            </a:pPr>
            <a:endParaRPr lang="en-US" smtClean="0"/>
          </a:p>
          <a:p>
            <a:pPr eaLnBrk="1" fontAlgn="auto" hangingPunct="1">
              <a:spcAft>
                <a:spcPts val="0"/>
              </a:spcAft>
              <a:buFont typeface="Wingdings 2"/>
              <a:buChar char=""/>
              <a:defRPr/>
            </a:pPr>
            <a:endParaRPr lang="en-US"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fontAlgn="auto" hangingPunct="1">
              <a:spcAft>
                <a:spcPts val="0"/>
              </a:spcAft>
              <a:defRPr/>
            </a:pPr>
            <a:r>
              <a:rPr lang="ka-GE" b="1" smtClean="0"/>
              <a:t>რა უნდა გაკეთდეს:</a:t>
            </a:r>
            <a:endParaRPr lang="en-US" b="1" smtClean="0"/>
          </a:p>
        </p:txBody>
      </p:sp>
      <p:sp>
        <p:nvSpPr>
          <p:cNvPr id="3" name="Content Placeholder 2"/>
          <p:cNvSpPr>
            <a:spLocks noGrp="1"/>
          </p:cNvSpPr>
          <p:nvPr>
            <p:ph idx="1"/>
          </p:nvPr>
        </p:nvSpPr>
        <p:spPr>
          <a:xfrm>
            <a:off x="609600" y="1600201"/>
            <a:ext cx="9956800" cy="4873625"/>
          </a:xfrm>
        </p:spPr>
        <p:txBody>
          <a:bodyPr>
            <a:normAutofit/>
          </a:bodyPr>
          <a:lstStyle/>
          <a:p>
            <a:pPr marL="274320" indent="-274320" eaLnBrk="1" fontAlgn="auto" hangingPunct="1">
              <a:spcAft>
                <a:spcPts val="0"/>
              </a:spcAft>
              <a:buFont typeface="Wingdings"/>
              <a:buChar char=""/>
              <a:defRPr/>
            </a:pPr>
            <a:r>
              <a:rPr lang="ka-GE" dirty="0" smtClean="0"/>
              <a:t>ბავშვზე ძალადობის საფუძვლიანი ეჭვის არსებობისას, რეფერირების სუბიექტები ვალდებულნი არიან, შეავსონ ბავშვთა დაცვის მიმართვის ბარათი (დანართი №2), რომელიც ეგზავნება სააგენტოს შესაბამის ტერიტორიულ ერთეულს ფოსტით, ფაქსით ან, არსებობის შემთხვევაში, შესაბამისი ელექტრონული დოკუმენტბრუნვის სისტემით, ხოლო გადაუდებელ  შემთხვევაში, ვალდებულნი არიან ინფორმაცია ბავშვზე ძალადობის შესახებ დაუყოვნებლივ აცნობონ პოლიციას, გამოიძახონ სასწრაფო სამედიცინო დახმარების ბრიგადა და სააგენტოს შეატყობინონ „ცხელი ხაზის“  მეშვეობით ან/და წერილობით.</a:t>
            </a:r>
          </a:p>
          <a:p>
            <a:pPr marL="274320" indent="-274320" eaLnBrk="1" fontAlgn="auto" hangingPunct="1">
              <a:spcAft>
                <a:spcPts val="0"/>
              </a:spcAft>
              <a:buFont typeface="Wingdings"/>
              <a:buChar char=""/>
              <a:defRPr/>
            </a:pPr>
            <a:endParaRPr lang="en-US" dirty="0" smtClean="0"/>
          </a:p>
          <a:p>
            <a:pPr marL="274320" indent="-274320" eaLnBrk="1" fontAlgn="auto" hangingPunct="1">
              <a:spcAft>
                <a:spcPts val="0"/>
              </a:spcAft>
              <a:buFont typeface="Wingdings"/>
              <a:buChar char=""/>
              <a:defRPr/>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fontAlgn="auto" hangingPunct="1">
              <a:spcAft>
                <a:spcPts val="0"/>
              </a:spcAft>
              <a:defRPr/>
            </a:pPr>
            <a:r>
              <a:rPr lang="ka-GE" b="1" smtClean="0">
                <a:solidFill>
                  <a:schemeClr val="tx1"/>
                </a:solidFill>
              </a:rPr>
              <a:t>ვალდებულების შეუსრულებლობა</a:t>
            </a:r>
            <a:endParaRPr lang="en-US" smtClean="0"/>
          </a:p>
        </p:txBody>
      </p:sp>
      <p:sp>
        <p:nvSpPr>
          <p:cNvPr id="45059" name="Content Placeholder 2"/>
          <p:cNvSpPr>
            <a:spLocks noGrp="1"/>
          </p:cNvSpPr>
          <p:nvPr>
            <p:ph idx="1"/>
          </p:nvPr>
        </p:nvSpPr>
        <p:spPr>
          <a:xfrm>
            <a:off x="609600" y="1600201"/>
            <a:ext cx="11150600" cy="4873625"/>
          </a:xfrm>
        </p:spPr>
        <p:txBody>
          <a:bodyPr>
            <a:normAutofit/>
          </a:bodyPr>
          <a:lstStyle/>
          <a:p>
            <a:pPr algn="ctr" eaLnBrk="1" fontAlgn="auto" hangingPunct="1">
              <a:spcAft>
                <a:spcPts val="0"/>
              </a:spcAft>
              <a:buFont typeface="Wingdings 2"/>
              <a:buChar char=""/>
              <a:defRPr/>
            </a:pPr>
            <a:r>
              <a:rPr lang="ka-GE" dirty="0" smtClean="0"/>
              <a:t>ბავშვთა დაცვის მიმართვიანობის (რეფერირების) პროცედურებში ჩართული სუბიექტის (დაწესებულების ან/და მისი უფლებამოსილი თანამშრომლის) მიერ ბავშვზე ძალადობის გამოვლენისა და ბავშვზე ძალადობის შესახებ ინფორმაციის შესაბამისი სახელმწიფო ორგანოსათვის მიწოდების ვალდებულების შეუსრულებლობა </a:t>
            </a:r>
            <a:r>
              <a:rPr lang="ka-GE" i="1" u="sng" dirty="0" smtClean="0"/>
              <a:t>გამოიწვევს საქართველოს ადმინისტრაციულ სამართალდარღვევათა კოდექსით გათვალისწინებულ პასუხისმგებლობას.</a:t>
            </a:r>
          </a:p>
          <a:p>
            <a:pPr eaLnBrk="1" fontAlgn="auto" hangingPunct="1">
              <a:spcAft>
                <a:spcPts val="0"/>
              </a:spcAft>
              <a:buFont typeface="Wingdings 2"/>
              <a:buChar char=""/>
              <a:defRPr/>
            </a:pPr>
            <a:endParaRPr lang="en-US" dirty="0" smtClean="0"/>
          </a:p>
          <a:p>
            <a:pPr eaLnBrk="1" fontAlgn="auto" hangingPunct="1">
              <a:spcAft>
                <a:spcPts val="0"/>
              </a:spcAft>
              <a:buFont typeface="Wingdings 2"/>
              <a:buChar char=""/>
              <a:defRPr/>
            </a:pPr>
            <a:endParaRPr lang="en-US"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normAutofit fontScale="90000"/>
          </a:bodyPr>
          <a:lstStyle/>
          <a:p>
            <a:pPr eaLnBrk="1" fontAlgn="auto" hangingPunct="1">
              <a:spcAft>
                <a:spcPts val="0"/>
              </a:spcAft>
              <a:defRPr/>
            </a:pPr>
            <a:r>
              <a:rPr lang="ka-GE" b="1" dirty="0" smtClean="0"/>
              <a:t>ადმინისტრაციულ სამართალდარღვევათა კოდექსი </a:t>
            </a:r>
            <a:r>
              <a:rPr lang="ka-GE" sz="4000" b="1" dirty="0" smtClean="0"/>
              <a:t>(მუხლი</a:t>
            </a:r>
            <a:r>
              <a:rPr lang="ka-GE" sz="4000" b="1" u="sng" dirty="0" smtClean="0">
                <a:solidFill>
                  <a:schemeClr val="tx1"/>
                </a:solidFill>
              </a:rPr>
              <a:t> </a:t>
            </a:r>
            <a:r>
              <a:rPr lang="ka-GE" sz="4000" b="1" u="sng" dirty="0" smtClean="0"/>
              <a:t>172</a:t>
            </a:r>
            <a:r>
              <a:rPr lang="ka-GE" sz="4000" b="1" u="sng" baseline="30000" dirty="0" smtClean="0"/>
              <a:t>6)</a:t>
            </a:r>
            <a:endParaRPr lang="en-US" sz="4000" b="1" dirty="0" smtClean="0"/>
          </a:p>
        </p:txBody>
      </p:sp>
      <p:sp>
        <p:nvSpPr>
          <p:cNvPr id="3" name="Content Placeholder 2"/>
          <p:cNvSpPr>
            <a:spLocks noGrp="1"/>
          </p:cNvSpPr>
          <p:nvPr>
            <p:ph idx="1"/>
          </p:nvPr>
        </p:nvSpPr>
        <p:spPr>
          <a:xfrm>
            <a:off x="609600" y="1600201"/>
            <a:ext cx="9956800" cy="4873625"/>
          </a:xfrm>
        </p:spPr>
        <p:txBody>
          <a:bodyPr>
            <a:normAutofit/>
          </a:bodyPr>
          <a:lstStyle/>
          <a:p>
            <a:pPr marL="274320" indent="-274320" eaLnBrk="1" fontAlgn="auto" hangingPunct="1">
              <a:spcAft>
                <a:spcPts val="0"/>
              </a:spcAft>
              <a:buFont typeface="Wingdings"/>
              <a:buChar char=""/>
              <a:defRPr/>
            </a:pPr>
            <a:r>
              <a:rPr lang="ka-GE" dirty="0" smtClean="0"/>
              <a:t>საქართველოს კანონმდებლობით გათვალისწინებულ ბავშვთა დაცვის მიმართვიანობის (რეფერირების) პროცედურებში ჩართული სუბიექტის (დაწესებულების ან/და მისი უფლებამოსილი თანამშრომლის) მიერ ბავშვზე ძალადობის გამოვლენის და ბავშვზე ძალადობის შესახებ ინფორმაციის შესაბამისი სახელმწიფო ორგანოსთვის მიწოდების ვალდებულების შეუსრულებლობა − </a:t>
            </a:r>
          </a:p>
          <a:p>
            <a:pPr marL="274320" indent="-274320" eaLnBrk="1" fontAlgn="auto" hangingPunct="1">
              <a:spcAft>
                <a:spcPts val="0"/>
              </a:spcAft>
              <a:buFont typeface="Wingdings"/>
              <a:buChar char=""/>
              <a:defRPr/>
            </a:pPr>
            <a:r>
              <a:rPr lang="ka-GE" dirty="0" smtClean="0"/>
              <a:t>გამოიწვევს შესაბამისი ფიზიკური პირის გაფრთხილებას ან დაჯარიმებას 50 ლარიდან 100 ლარამდე ოდენობით, შესაბამისი დაწესებულების (იურიდიული პირის) დაჯარიმებას 100 ლარიდან 200 ლარამდე ოდენობით.</a:t>
            </a:r>
          </a:p>
          <a:p>
            <a:pPr marL="274320" indent="-274320" eaLnBrk="1" fontAlgn="auto" hangingPunct="1">
              <a:spcAft>
                <a:spcPts val="0"/>
              </a:spcAft>
              <a:buFont typeface="Wingdings"/>
              <a:buChar char=""/>
              <a:defRPr/>
            </a:pPr>
            <a:endParaRPr lang="en-US" dirty="0" smtClean="0"/>
          </a:p>
          <a:p>
            <a:pPr marL="274320" indent="-274320" eaLnBrk="1" fontAlgn="auto" hangingPunct="1">
              <a:spcAft>
                <a:spcPts val="0"/>
              </a:spcAft>
              <a:buFont typeface="Wingdings"/>
              <a:buChar char=""/>
              <a:defRPr/>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ka-GE" b="1" dirty="0" smtClean="0"/>
              <a:t>საქართველოს სისხლის სამართლის კოდექსი</a:t>
            </a:r>
            <a:endParaRPr lang="en-US" b="1" dirty="0"/>
          </a:p>
        </p:txBody>
      </p:sp>
      <p:sp>
        <p:nvSpPr>
          <p:cNvPr id="5" name="Text Placeholder 4"/>
          <p:cNvSpPr>
            <a:spLocks noGrp="1"/>
          </p:cNvSpPr>
          <p:nvPr>
            <p:ph type="body" idx="1"/>
          </p:nvPr>
        </p:nvSpPr>
        <p:spPr/>
        <p:txBody>
          <a:bodyPr/>
          <a:lstStyle/>
          <a:p>
            <a:r>
              <a:rPr lang="ka-GE" b="1" dirty="0" smtClean="0">
                <a:solidFill>
                  <a:schemeClr val="tx1"/>
                </a:solidFill>
              </a:rPr>
              <a:t>ოჯახში ძალადობა დანაშაულია!</a:t>
            </a:r>
          </a:p>
          <a:p>
            <a:r>
              <a:rPr lang="ka-GE" b="1" dirty="0" smtClean="0">
                <a:solidFill>
                  <a:schemeClr val="tx1"/>
                </a:solidFill>
              </a:rPr>
              <a:t>ქალთა მიმართ ძალადობა დანაშაულია!</a:t>
            </a:r>
            <a:endParaRPr lang="en-US" b="1" dirty="0" smtClean="0">
              <a:solidFill>
                <a:schemeClr val="tx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ka-GE" b="1" dirty="0" smtClean="0"/>
              <a:t>ოჯახში </a:t>
            </a:r>
            <a:r>
              <a:rPr lang="ka-GE" b="1" smtClean="0"/>
              <a:t>ძალადობა დანაშაულია!</a:t>
            </a:r>
            <a:endParaRPr lang="en-US" b="1" dirty="0"/>
          </a:p>
        </p:txBody>
      </p:sp>
      <p:sp>
        <p:nvSpPr>
          <p:cNvPr id="36867" name="Content Placeholder 2"/>
          <p:cNvSpPr>
            <a:spLocks noGrp="1"/>
          </p:cNvSpPr>
          <p:nvPr>
            <p:ph sz="quarter" idx="1"/>
          </p:nvPr>
        </p:nvSpPr>
        <p:spPr>
          <a:xfrm>
            <a:off x="609600" y="2286000"/>
            <a:ext cx="9956800" cy="4187826"/>
          </a:xfrm>
        </p:spPr>
        <p:txBody>
          <a:bodyPr>
            <a:normAutofit/>
          </a:bodyPr>
          <a:lstStyle/>
          <a:p>
            <a:pPr>
              <a:buNone/>
            </a:pPr>
            <a:r>
              <a:rPr lang="ka-GE" b="1" dirty="0" smtClean="0">
                <a:hlinkClick r:id="rId3"/>
              </a:rPr>
              <a:t>საქართველოს სისხლის სამართლის კოდექსი</a:t>
            </a:r>
          </a:p>
          <a:p>
            <a:pPr>
              <a:buNone/>
            </a:pPr>
            <a:endParaRPr lang="en-US" b="1" dirty="0" smtClean="0">
              <a:hlinkClick r:id="rId3"/>
            </a:endParaRPr>
          </a:p>
          <a:p>
            <a:r>
              <a:rPr lang="ka-GE" b="1" dirty="0" smtClean="0">
                <a:hlinkClick r:id="rId3"/>
              </a:rPr>
              <a:t>მუხლი 11</a:t>
            </a:r>
            <a:r>
              <a:rPr lang="ka-GE" b="1" baseline="30000" dirty="0" smtClean="0">
                <a:hlinkClick r:id="rId3"/>
              </a:rPr>
              <a:t>1</a:t>
            </a:r>
            <a:r>
              <a:rPr lang="ka-GE" b="1" dirty="0" smtClean="0">
                <a:hlinkClick r:id="rId3"/>
              </a:rPr>
              <a:t>. პასუხისმგებლობა ოჯახური დანაშაულისათვის </a:t>
            </a:r>
            <a:endParaRPr lang="en-US" b="1" dirty="0" smtClean="0"/>
          </a:p>
          <a:p>
            <a:r>
              <a:rPr lang="ka-GE" b="1" dirty="0" smtClean="0">
                <a:hlinkClick r:id="rId4"/>
              </a:rPr>
              <a:t>მუხლი 126</a:t>
            </a:r>
            <a:r>
              <a:rPr lang="ka-GE" b="1" baseline="30000" dirty="0" smtClean="0">
                <a:hlinkClick r:id="rId4"/>
              </a:rPr>
              <a:t>1 </a:t>
            </a:r>
            <a:r>
              <a:rPr lang="ka-GE" b="1" dirty="0" smtClean="0">
                <a:hlinkClick r:id="rId4"/>
              </a:rPr>
              <a:t>. ოჯახში ძალადობა</a:t>
            </a:r>
            <a:r>
              <a:rPr lang="en-US" b="1" dirty="0" smtClean="0">
                <a:hlinkClick r:id="rId4"/>
              </a:rPr>
              <a:t>  </a:t>
            </a:r>
            <a:r>
              <a:rPr lang="en-US" dirty="0" smtClean="0"/>
              <a:t>(</a:t>
            </a:r>
            <a:r>
              <a:rPr lang="ka-GE" dirty="0" smtClean="0"/>
              <a:t>ოჯახის ერთი წევრის მიერ ოჯახის სხვა წევრის მიმართ ძალადობა, სისტემატური შეურაცხყოფა, შანტაჟი ან დამცირება, რამაც ფიზიკური ტკივილი ან ტანჯვა გამოიწვია და რასაც არ მოჰყოლია ამ კოდექსის 117-ე, 118-ე ან 120-ე მუხლით გათვალისწინებული შედეგი</a:t>
            </a:r>
            <a:r>
              <a:rPr lang="en-US" dirty="0" smtClean="0"/>
              <a:t>)</a:t>
            </a:r>
            <a:endParaRPr lang="ka-GE" dirty="0" smtClean="0"/>
          </a:p>
          <a:p>
            <a:pPr>
              <a:buNone/>
            </a:pPr>
            <a:endParaRPr lang="ka-GE" dirty="0" smtClean="0"/>
          </a:p>
          <a:p>
            <a:endParaRPr lang="en-US"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b="1" dirty="0" smtClean="0"/>
              <a:t>ადევნება</a:t>
            </a:r>
            <a:r>
              <a:rPr lang="en-US" b="1" dirty="0" smtClean="0"/>
              <a:t> </a:t>
            </a:r>
            <a:r>
              <a:rPr lang="en-US" sz="3600" b="1" dirty="0" smtClean="0"/>
              <a:t>(</a:t>
            </a:r>
            <a:r>
              <a:rPr lang="ka-GE" sz="3600" b="1" dirty="0" smtClean="0"/>
              <a:t>მუხლი 151​</a:t>
            </a:r>
            <a:r>
              <a:rPr lang="ka-GE" sz="3600" b="1" baseline="30000" dirty="0" smtClean="0"/>
              <a:t>1</a:t>
            </a:r>
            <a:r>
              <a:rPr lang="en-US" sz="3600" b="1" dirty="0" smtClean="0"/>
              <a:t>)</a:t>
            </a:r>
            <a:r>
              <a:rPr lang="ka-GE" b="1" dirty="0" smtClean="0"/>
              <a:t/>
            </a:r>
            <a:br>
              <a:rPr lang="ka-GE" b="1" dirty="0" smtClean="0"/>
            </a:br>
            <a:endParaRPr lang="en-US" dirty="0"/>
          </a:p>
        </p:txBody>
      </p:sp>
      <p:sp>
        <p:nvSpPr>
          <p:cNvPr id="3" name="Content Placeholder 2"/>
          <p:cNvSpPr>
            <a:spLocks noGrp="1"/>
          </p:cNvSpPr>
          <p:nvPr>
            <p:ph idx="1"/>
          </p:nvPr>
        </p:nvSpPr>
        <p:spPr/>
        <p:txBody>
          <a:bodyPr/>
          <a:lstStyle/>
          <a:p>
            <a:r>
              <a:rPr lang="ka-GE" dirty="0" smtClean="0"/>
              <a:t>პირადად ან მესამე პირის მეშვეობით პირის, მისი ოჯახის წევრის ან ახლო ნათესავის უკანონო თვალთვალი, ან არასასურველი კომუნიკაციის დამყარება ტელეფონის, ელექტრონული ან სხვა საშუალებით, ან ნებისმიერი სხვა განზრახი ქმედება, რომელიც სისტემატურად ხორციელდება და იწვევს პირის ფსიქიკურ ტანჯვას ან/და პირის ან მისი ოჯახის წევრის ან ახლო ნათესავის მიმართ ძალადობის გამოყენების ან/და ქონების განადგურების საფუძვლიან შიშს, რაც პირს ცხოვრების წესის მნიშვნელოვნად შეცვლას აიძულებს ან მისი მნიშვნელოვნად შეცვლის რეალურ საჭიროებას უქმნის</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a:bodyPr>
          <a:lstStyle/>
          <a:p>
            <a:pPr eaLnBrk="1" fontAlgn="auto" hangingPunct="1">
              <a:spcAft>
                <a:spcPts val="0"/>
              </a:spcAft>
              <a:defRPr/>
            </a:pPr>
            <a:r>
              <a:rPr lang="ka-GE" b="1" smtClean="0"/>
              <a:t>ქალის სასქესო ორგანოების დასახიჩრება </a:t>
            </a:r>
            <a:br>
              <a:rPr lang="ka-GE" b="1" smtClean="0"/>
            </a:br>
            <a:r>
              <a:rPr lang="en-US" sz="2400" b="1" smtClean="0"/>
              <a:t>(</a:t>
            </a:r>
            <a:r>
              <a:rPr lang="ka-GE" sz="2400" b="1" smtClean="0"/>
              <a:t>მუხლი133</a:t>
            </a:r>
            <a:r>
              <a:rPr lang="ka-GE" sz="2400" b="1" baseline="30000" smtClean="0"/>
              <a:t>2</a:t>
            </a:r>
            <a:r>
              <a:rPr lang="ka-GE" sz="2400" b="1" smtClean="0"/>
              <a:t>)</a:t>
            </a:r>
            <a:endParaRPr lang="en-US" sz="2400" smtClean="0"/>
          </a:p>
        </p:txBody>
      </p:sp>
      <p:sp>
        <p:nvSpPr>
          <p:cNvPr id="18435" name="Content Placeholder 2"/>
          <p:cNvSpPr>
            <a:spLocks noGrp="1"/>
          </p:cNvSpPr>
          <p:nvPr>
            <p:ph idx="1"/>
          </p:nvPr>
        </p:nvSpPr>
        <p:spPr>
          <a:xfrm>
            <a:off x="334434" y="1412876"/>
            <a:ext cx="11425767" cy="5256213"/>
          </a:xfrm>
        </p:spPr>
        <p:txBody>
          <a:bodyPr/>
          <a:lstStyle/>
          <a:p>
            <a:pPr eaLnBrk="1" hangingPunct="1"/>
            <a:r>
              <a:rPr lang="ka-GE" sz="2400" smtClean="0"/>
              <a:t>რელიგიური, რიტუალური, ეთნიკური ან სხვა ტრადიციის გავლენით ან ამგვარი გავლენის გარეშე ქალის სასქესო ორგანოების მთლიანად ან ნაწილობრივ ამოკვეთა, ინფიბულაცია ან სხვაგვარი დასახიჩრება, ან ქალის იძულება ან დაყოლიება, ჩაიტაროს ამგვარი ოპერაცია, –</a:t>
            </a:r>
          </a:p>
          <a:p>
            <a:pPr eaLnBrk="1" hangingPunct="1"/>
            <a:r>
              <a:rPr lang="ka-GE" sz="2400" smtClean="0"/>
              <a:t> ჯგუფურად;</a:t>
            </a:r>
          </a:p>
          <a:p>
            <a:pPr eaLnBrk="1" hangingPunct="1"/>
            <a:r>
              <a:rPr lang="ka-GE" sz="2400" smtClean="0"/>
              <a:t> წინასწარი შეცნობით არასრულწლოვნის, უმწეო მდგომარეობაში მყოფის, შშმ პირის ან ორსული ქალის მიმართ;</a:t>
            </a:r>
          </a:p>
          <a:p>
            <a:pPr eaLnBrk="1" hangingPunct="1"/>
            <a:r>
              <a:rPr lang="ka-GE" sz="2400" smtClean="0"/>
              <a:t> არაერთგზის, –</a:t>
            </a:r>
          </a:p>
          <a:p>
            <a:pPr eaLnBrk="1" hangingPunct="1"/>
            <a:r>
              <a:rPr lang="ka-GE" sz="2400" smtClean="0"/>
              <a:t>რამაც გამოიწვია სიცოცხლის მოსპობა ან სხვა მძიმე შედეგი, –</a:t>
            </a:r>
          </a:p>
          <a:p>
            <a:pPr eaLnBrk="1" hangingPunct="1"/>
            <a:endParaRPr lang="en-U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ka-GE" b="1" dirty="0" smtClean="0"/>
              <a:t>სასჯელის დამამძიმებელი გარემოებები</a:t>
            </a:r>
            <a:r>
              <a:rPr lang="en-US" b="1" dirty="0" smtClean="0"/>
              <a:t> </a:t>
            </a:r>
            <a:r>
              <a:rPr lang="en-US" sz="4000" b="1" dirty="0" smtClean="0"/>
              <a:t>(</a:t>
            </a:r>
            <a:r>
              <a:rPr lang="ka-GE" sz="4000" b="1" dirty="0" smtClean="0"/>
              <a:t>მუხლი 53</a:t>
            </a:r>
            <a:r>
              <a:rPr lang="ka-GE" sz="4000" b="1" baseline="30000" dirty="0" smtClean="0"/>
              <a:t>1</a:t>
            </a:r>
            <a:r>
              <a:rPr lang="en-US" sz="4000" b="1" dirty="0" smtClean="0"/>
              <a:t>)</a:t>
            </a:r>
            <a:r>
              <a:rPr lang="ka-GE" sz="4000" b="1" dirty="0" smtClean="0"/>
              <a:t> </a:t>
            </a:r>
            <a:r>
              <a:rPr lang="ka-GE" b="1" dirty="0" smtClean="0"/>
              <a:t/>
            </a:r>
            <a:br>
              <a:rPr lang="ka-GE" b="1"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ka-GE" dirty="0" smtClean="0"/>
              <a:t>1. დანაშაულის ჩადენა რასის, კანის ფერის, ენის, </a:t>
            </a:r>
            <a:r>
              <a:rPr lang="ka-GE" b="1" dirty="0" smtClean="0"/>
              <a:t>სქესის</a:t>
            </a:r>
            <a:r>
              <a:rPr lang="ka-GE" dirty="0" smtClean="0"/>
              <a:t>, სექსუალური ორიენტაციის, </a:t>
            </a:r>
            <a:r>
              <a:rPr lang="ka-GE" b="1" dirty="0" smtClean="0"/>
              <a:t>გენდერის</a:t>
            </a:r>
            <a:r>
              <a:rPr lang="ka-GE" b="1" u="sng" dirty="0" smtClean="0"/>
              <a:t>,</a:t>
            </a:r>
            <a:r>
              <a:rPr lang="ka-GE" dirty="0" smtClean="0"/>
              <a:t> გენდერული იდენტობის, ასაკის, რელიგიის, პოლიტიკური ან სხვა შეხედულების, შეზღუდული შესაძლებლობის, მოქალაქეობის, ეროვნული, ეთნიკური ან სოციალური კუთვნილების, წარმოშობის, ქონებრივი ან წოდებრივი მდგომარეობის, საცხოვრებელი ადგილის ან დისკრიმინაციის შემცველი სხვა ნიშნით შეუწყნარებლობის მოტივით არის პასუხისმგებლობის დამამძიმებელი გარემოება ამ კოდექსით გათვალისწინებული ყველა შესაბამისი დანაშაულისათვის.</a:t>
            </a:r>
          </a:p>
          <a:p>
            <a:r>
              <a:rPr lang="ka-GE" dirty="0" smtClean="0"/>
              <a:t>2. დანაშაულის ჩადენა </a:t>
            </a:r>
            <a:r>
              <a:rPr lang="ka-GE" b="1" dirty="0" smtClean="0"/>
              <a:t>ოჯახის ერთი წევრის მიერ ოჯახის სხვა წევრის მიმართ</a:t>
            </a:r>
            <a:r>
              <a:rPr lang="ka-GE" dirty="0" smtClean="0"/>
              <a:t>, უმწეო მდგომარეობაში მყოფის მიმართ, არასრულწლოვნის მიმართ ან მისი თანდასწრებით, განსაკუთრებული სისასტიკით, იარაღის გამოყენებით ან იარაღის გამოყენების მუქარით, სამსახურებრივი მდგომარეობის გამოყენებით, </a:t>
            </a:r>
            <a:r>
              <a:rPr lang="ka-GE" b="1" u="sng" dirty="0" smtClean="0"/>
              <a:t>არის პასუხისმგებლობის დამამძიმებელი გარემოება ამ კოდექსით გათვალისწინებული ყველა შესაბამისი დანაშაულისათვის. </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type="body" idx="1"/>
          </p:nvPr>
        </p:nvSpPr>
        <p:spPr>
          <a:xfrm>
            <a:off x="1583267" y="5229225"/>
            <a:ext cx="9042400" cy="1143000"/>
          </a:xfrm>
        </p:spPr>
        <p:txBody>
          <a:bodyPr>
            <a:normAutofit/>
          </a:bodyPr>
          <a:lstStyle/>
          <a:p>
            <a:pPr algn="ctr" eaLnBrk="1" fontAlgn="auto" hangingPunct="1">
              <a:spcAft>
                <a:spcPts val="0"/>
              </a:spcAft>
              <a:buFont typeface="Wingdings 3" pitchFamily="18" charset="2"/>
              <a:buNone/>
              <a:defRPr/>
            </a:pPr>
            <a:endParaRPr lang="en-US" sz="1800" dirty="0" smtClean="0"/>
          </a:p>
        </p:txBody>
      </p:sp>
      <p:sp>
        <p:nvSpPr>
          <p:cNvPr id="2" name="Title 1"/>
          <p:cNvSpPr>
            <a:spLocks noGrp="1"/>
          </p:cNvSpPr>
          <p:nvPr>
            <p:ph type="title"/>
          </p:nvPr>
        </p:nvSpPr>
        <p:spPr/>
        <p:txBody>
          <a:bodyPr>
            <a:normAutofit fontScale="90000"/>
          </a:bodyPr>
          <a:lstStyle/>
          <a:p>
            <a:pPr algn="ctr" eaLnBrk="1" fontAlgn="auto" hangingPunct="1">
              <a:spcAft>
                <a:spcPts val="0"/>
              </a:spcAft>
              <a:defRPr/>
            </a:pPr>
            <a:r>
              <a:rPr lang="ka-GE" b="1" dirty="0" smtClean="0"/>
              <a:t>სამართლებრივი ასპექტები</a:t>
            </a:r>
            <a:br>
              <a:rPr lang="ka-GE" b="1" dirty="0" smtClean="0"/>
            </a:br>
            <a:r>
              <a:rPr lang="ka-GE" b="1" dirty="0" smtClean="0"/>
              <a:t>ექიმებისათვის</a:t>
            </a: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t/>
            </a:r>
            <a:br>
              <a:rPr lang="en-US" dirty="0" smtClean="0"/>
            </a:br>
            <a:endParaRPr lang="en-US" dirty="0"/>
          </a:p>
        </p:txBody>
      </p:sp>
      <p:sp>
        <p:nvSpPr>
          <p:cNvPr id="11267" name="Content Placeholder 2"/>
          <p:cNvSpPr>
            <a:spLocks noGrp="1"/>
          </p:cNvSpPr>
          <p:nvPr>
            <p:ph idx="1"/>
          </p:nvPr>
        </p:nvSpPr>
        <p:spPr>
          <a:xfrm>
            <a:off x="609600" y="2420939"/>
            <a:ext cx="10972800" cy="3705225"/>
          </a:xfrm>
        </p:spPr>
        <p:txBody>
          <a:bodyPr/>
          <a:lstStyle/>
          <a:p>
            <a:pPr algn="ctr" eaLnBrk="1" hangingPunct="1">
              <a:buFont typeface="Wingdings 3" pitchFamily="18" charset="2"/>
              <a:buNone/>
            </a:pPr>
            <a:r>
              <a:rPr lang="en-US" sz="2800" b="1" dirty="0" err="1" smtClean="0"/>
              <a:t>დანაშაული</a:t>
            </a:r>
            <a:r>
              <a:rPr lang="en-US" sz="2800" b="1" dirty="0" smtClean="0"/>
              <a:t> </a:t>
            </a:r>
            <a:r>
              <a:rPr lang="en-US" sz="2800" b="1" dirty="0" err="1" smtClean="0"/>
              <a:t>სქესობრივი</a:t>
            </a:r>
            <a:r>
              <a:rPr lang="en-US" sz="2800" b="1" dirty="0" smtClean="0"/>
              <a:t> </a:t>
            </a:r>
            <a:r>
              <a:rPr lang="en-US" sz="2800" b="1" dirty="0" err="1" smtClean="0"/>
              <a:t>თავისუფლებისა</a:t>
            </a:r>
            <a:r>
              <a:rPr lang="en-US" sz="2800" b="1" dirty="0" smtClean="0"/>
              <a:t> </a:t>
            </a:r>
            <a:r>
              <a:rPr lang="en-US" sz="2800" b="1" dirty="0" err="1" smtClean="0"/>
              <a:t>და</a:t>
            </a:r>
            <a:r>
              <a:rPr lang="en-US" sz="2800" dirty="0" smtClean="0"/>
              <a:t/>
            </a:r>
            <a:br>
              <a:rPr lang="en-US" sz="2800" dirty="0" smtClean="0"/>
            </a:br>
            <a:r>
              <a:rPr lang="en-US" sz="2800" b="1" dirty="0" err="1" smtClean="0"/>
              <a:t>ხელშეუხებლობის</a:t>
            </a:r>
            <a:r>
              <a:rPr lang="en-US" sz="2800" b="1" dirty="0" smtClean="0"/>
              <a:t> </a:t>
            </a:r>
            <a:r>
              <a:rPr lang="en-US" sz="2800" b="1" dirty="0" err="1" smtClean="0"/>
              <a:t>წინააღმდეგ</a:t>
            </a:r>
            <a:endParaRPr lang="ka-GE" sz="2800" b="1" dirty="0" smtClean="0"/>
          </a:p>
          <a:p>
            <a:pPr algn="ctr" eaLnBrk="1" hangingPunct="1">
              <a:buFont typeface="Wingdings 3" pitchFamily="18" charset="2"/>
              <a:buNone/>
            </a:pPr>
            <a:endParaRPr lang="en-US" sz="2800" b="1" dirty="0" smtClean="0"/>
          </a:p>
          <a:p>
            <a:pPr algn="ctr" eaLnBrk="1" hangingPunct="1">
              <a:buFont typeface="Wingdings 3" pitchFamily="18" charset="2"/>
              <a:buNone/>
            </a:pPr>
            <a:r>
              <a:rPr lang="en-US" sz="2000" b="1" dirty="0" smtClean="0"/>
              <a:t>(</a:t>
            </a:r>
            <a:r>
              <a:rPr lang="ka-GE" sz="2000" b="1" dirty="0" smtClean="0"/>
              <a:t>საქართველოს სისხლის სამართლის კოდექსი, თავი </a:t>
            </a:r>
            <a:r>
              <a:rPr lang="en-US" sz="2000" b="1" dirty="0" smtClean="0"/>
              <a:t>XXII)</a:t>
            </a:r>
            <a:endParaRPr lang="en-US" sz="2000"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a:bodyPr>
          <a:lstStyle/>
          <a:p>
            <a:pPr eaLnBrk="1" fontAlgn="auto" hangingPunct="1">
              <a:spcAft>
                <a:spcPts val="0"/>
              </a:spcAft>
              <a:defRPr/>
            </a:pPr>
            <a:r>
              <a:rPr lang="en-US" sz="2800" b="1" smtClean="0"/>
              <a:t>დანაშაული სქესობრივი თავისუფლებისა და</a:t>
            </a:r>
            <a:r>
              <a:rPr lang="en-US" sz="2800" smtClean="0"/>
              <a:t/>
            </a:r>
            <a:br>
              <a:rPr lang="en-US" sz="2800" smtClean="0"/>
            </a:br>
            <a:r>
              <a:rPr lang="en-US" sz="2800" b="1" smtClean="0"/>
              <a:t>ხელშეუხებლობის წინააღმდეგ</a:t>
            </a:r>
            <a:endParaRPr lang="en-US" sz="2800" smtClean="0"/>
          </a:p>
        </p:txBody>
      </p:sp>
      <p:sp>
        <p:nvSpPr>
          <p:cNvPr id="12291" name="Content Placeholder 2"/>
          <p:cNvSpPr>
            <a:spLocks noGrp="1"/>
          </p:cNvSpPr>
          <p:nvPr>
            <p:ph idx="1"/>
          </p:nvPr>
        </p:nvSpPr>
        <p:spPr/>
        <p:txBody>
          <a:bodyPr/>
          <a:lstStyle/>
          <a:p>
            <a:pPr eaLnBrk="1" hangingPunct="1"/>
            <a:r>
              <a:rPr lang="ka-GE" sz="2400" dirty="0" smtClean="0"/>
              <a:t>სქესობრივი თავისუფლება</a:t>
            </a:r>
            <a:r>
              <a:rPr lang="en-US" sz="2400" dirty="0" smtClean="0"/>
              <a:t> - </a:t>
            </a:r>
            <a:r>
              <a:rPr lang="ka-GE" sz="2400" dirty="0" smtClean="0"/>
              <a:t>პარტნიორის არჩევის თავისუფლება</a:t>
            </a:r>
          </a:p>
          <a:p>
            <a:pPr eaLnBrk="1" hangingPunct="1"/>
            <a:r>
              <a:rPr lang="ka-GE" sz="2400" dirty="0" smtClean="0"/>
              <a:t>სქესობრივი ხელშეუხებლობა - სქესობრივი კავშირის აკრძალვა</a:t>
            </a:r>
          </a:p>
          <a:p>
            <a:pPr eaLnBrk="1" hangingPunct="1"/>
            <a:r>
              <a:rPr lang="ka-GE" sz="2400" dirty="0" smtClean="0"/>
              <a:t>ძალადობით, ძალადობის მუქარით ან დაზარალებულის უმწეო მდგომარეობის გამოყენებით ჩადენილი დანაშაული</a:t>
            </a:r>
          </a:p>
          <a:p>
            <a:pPr eaLnBrk="1" hangingPunct="1"/>
            <a:r>
              <a:rPr lang="ka-GE" sz="2400" dirty="0" smtClean="0"/>
              <a:t>სექსუალური აქტი, რომელიც ჩადენილია დაზარალებულის თანხმობის გარეშე</a:t>
            </a:r>
          </a:p>
          <a:p>
            <a:pPr eaLnBrk="1" hangingPunct="1"/>
            <a:endParaRPr lang="en-US"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b="1" dirty="0" err="1" smtClean="0"/>
              <a:t>გაუპატიურება</a:t>
            </a:r>
            <a:r>
              <a:rPr lang="en-US" dirty="0" smtClean="0"/>
              <a:t> </a:t>
            </a:r>
            <a:r>
              <a:rPr lang="ka-GE" dirty="0" smtClean="0"/>
              <a:t> </a:t>
            </a:r>
            <a:r>
              <a:rPr lang="ka-GE" sz="2000" dirty="0" smtClean="0"/>
              <a:t>(მუხლი 137)</a:t>
            </a:r>
            <a:r>
              <a:rPr lang="en-US" dirty="0" smtClean="0"/>
              <a:t/>
            </a:r>
            <a:br>
              <a:rPr lang="en-US" dirty="0" smtClean="0"/>
            </a:br>
            <a:endParaRPr lang="en-US" dirty="0"/>
          </a:p>
        </p:txBody>
      </p:sp>
      <p:sp>
        <p:nvSpPr>
          <p:cNvPr id="3" name="Content Placeholder 2"/>
          <p:cNvSpPr>
            <a:spLocks noGrp="1"/>
          </p:cNvSpPr>
          <p:nvPr>
            <p:ph idx="1"/>
          </p:nvPr>
        </p:nvSpPr>
        <p:spPr>
          <a:xfrm>
            <a:off x="609600" y="1125538"/>
            <a:ext cx="10972800" cy="5543550"/>
          </a:xfrm>
        </p:spPr>
        <p:txBody>
          <a:bodyPr>
            <a:normAutofit/>
          </a:bodyPr>
          <a:lstStyle/>
          <a:p>
            <a:pPr>
              <a:defRPr/>
            </a:pPr>
            <a:r>
              <a:rPr lang="en-US" sz="3400" dirty="0" err="1" smtClean="0"/>
              <a:t>გაუპატიურება</a:t>
            </a:r>
            <a:r>
              <a:rPr lang="en-US" sz="3400" dirty="0" smtClean="0"/>
              <a:t>, </a:t>
            </a:r>
            <a:r>
              <a:rPr lang="en-US" sz="3400" dirty="0" err="1" smtClean="0"/>
              <a:t>ესე</a:t>
            </a:r>
            <a:r>
              <a:rPr lang="en-US" sz="3400" dirty="0" smtClean="0"/>
              <a:t> </a:t>
            </a:r>
            <a:r>
              <a:rPr lang="en-US" sz="3400" dirty="0" err="1" smtClean="0"/>
              <a:t>იგი</a:t>
            </a:r>
            <a:r>
              <a:rPr lang="en-US" sz="3400" dirty="0" smtClean="0"/>
              <a:t> </a:t>
            </a:r>
            <a:r>
              <a:rPr lang="ka-GE" sz="3400" dirty="0" smtClean="0"/>
              <a:t>პირის სხეულში ნებისმიერი ფორმით სექსუალური ხასიათის შეღწევა სხეულის ნებისმიერი ნაწილის ან ნებისმიერი საგნის გამოყენებით, ჩადენილი ძალადობით, ძალადობის მუქარით ან დაზარალებულის უმწეობის გამოყენებით </a:t>
            </a:r>
          </a:p>
          <a:p>
            <a:pPr eaLnBrk="1" fontAlgn="auto" hangingPunct="1">
              <a:spcAft>
                <a:spcPts val="0"/>
              </a:spcAft>
              <a:buFont typeface="Wingdings 2"/>
              <a:buChar char=""/>
              <a:defRPr/>
            </a:pPr>
            <a:endParaRPr lang="en-US" sz="2000" dirty="0" smtClean="0"/>
          </a:p>
          <a:p>
            <a:pPr marL="274320" indent="-274320" algn="ctr" eaLnBrk="1" fontAlgn="auto" hangingPunct="1">
              <a:spcAft>
                <a:spcPts val="0"/>
              </a:spcAft>
              <a:buFont typeface="Wingdings 3"/>
              <a:buChar char=""/>
              <a:defRPr/>
            </a:pPr>
            <a:endParaRPr lang="ka-GE" sz="2400" dirty="0" smtClean="0"/>
          </a:p>
          <a:p>
            <a:pPr marL="274320" indent="-274320" eaLnBrk="1" fontAlgn="auto" hangingPunct="1">
              <a:spcAft>
                <a:spcPts val="0"/>
              </a:spcAft>
              <a:buFont typeface="Wingdings 3"/>
              <a:buNone/>
              <a:defRPr/>
            </a:pPr>
            <a:endParaRPr lang="en-US" sz="2400" dirty="0" smtClean="0"/>
          </a:p>
          <a:p>
            <a:pPr marL="274320" indent="-274320" eaLnBrk="1" fontAlgn="auto" hangingPunct="1">
              <a:spcAft>
                <a:spcPts val="0"/>
              </a:spcAft>
              <a:buFont typeface="Wingdings 3"/>
              <a:buNone/>
              <a:defRPr/>
            </a:pPr>
            <a:r>
              <a:rPr lang="en-US" sz="2400" b="1" dirty="0" smtClean="0"/>
              <a:t> </a:t>
            </a:r>
            <a:endParaRPr lang="en-US" sz="2400" dirty="0" smtClean="0"/>
          </a:p>
          <a:p>
            <a:pPr marL="274320" indent="-274320" eaLnBrk="1" fontAlgn="auto" hangingPunct="1">
              <a:spcAft>
                <a:spcPts val="0"/>
              </a:spcAft>
              <a:buFont typeface="Wingdings 3"/>
              <a:buChar char=""/>
              <a:defRPr/>
            </a:pPr>
            <a:endParaRPr lang="en-US" sz="2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sz="2800" b="1" dirty="0" err="1" smtClean="0"/>
              <a:t>სექსუალური</a:t>
            </a:r>
            <a:r>
              <a:rPr lang="en-US" sz="2800" b="1" dirty="0" smtClean="0"/>
              <a:t> </a:t>
            </a:r>
            <a:r>
              <a:rPr lang="en-US" sz="2800" b="1" dirty="0" err="1" smtClean="0"/>
              <a:t>ხასიათის</a:t>
            </a:r>
            <a:r>
              <a:rPr lang="en-US" sz="2800" b="1" dirty="0" smtClean="0"/>
              <a:t> </a:t>
            </a:r>
            <a:r>
              <a:rPr lang="ka-GE" sz="2800" b="1" dirty="0" smtClean="0"/>
              <a:t>სხვაგვარი </a:t>
            </a:r>
            <a:r>
              <a:rPr lang="en-US" sz="2800" b="1" dirty="0" err="1" smtClean="0"/>
              <a:t>მოქმედება</a:t>
            </a:r>
            <a:r>
              <a:rPr lang="en-US" sz="2800" b="1" dirty="0" smtClean="0"/>
              <a:t/>
            </a:r>
            <a:br>
              <a:rPr lang="en-US" sz="2800" b="1" dirty="0" smtClean="0"/>
            </a:br>
            <a:r>
              <a:rPr lang="en-US" sz="2800" b="1" dirty="0" smtClean="0"/>
              <a:t>(</a:t>
            </a:r>
            <a:r>
              <a:rPr lang="ka-GE" sz="2800" b="1" dirty="0" smtClean="0"/>
              <a:t>მუხლი</a:t>
            </a:r>
            <a:r>
              <a:rPr lang="en-US" sz="2800" b="1" dirty="0" smtClean="0"/>
              <a:t>138)</a:t>
            </a:r>
            <a:r>
              <a:rPr lang="en-US" sz="2800" dirty="0" smtClean="0"/>
              <a:t/>
            </a:r>
            <a:br>
              <a:rPr lang="en-US" sz="2800" dirty="0" smtClean="0"/>
            </a:br>
            <a:endParaRPr lang="en-US" sz="2800" dirty="0"/>
          </a:p>
        </p:txBody>
      </p:sp>
      <p:sp>
        <p:nvSpPr>
          <p:cNvPr id="14339" name="Content Placeholder 2"/>
          <p:cNvSpPr>
            <a:spLocks noGrp="1"/>
          </p:cNvSpPr>
          <p:nvPr>
            <p:ph idx="1"/>
          </p:nvPr>
        </p:nvSpPr>
        <p:spPr/>
        <p:txBody>
          <a:bodyPr/>
          <a:lstStyle/>
          <a:p>
            <a:r>
              <a:rPr lang="ka-GE" dirty="0" smtClean="0"/>
              <a:t>სექსუალური ხასიათის სხვაგვარი ქმედება, რომელიც არ შეიცავს ამ კოდექსის 137-ე მუხლით გათვალისწინებული დანაშაულის ნიშნებს, ჩადენილი ძალადობით, ძალადობის მუქარით ან დაზარალებულის უმწეობის გამოყენებით</a:t>
            </a:r>
          </a:p>
          <a:p>
            <a:pPr eaLnBrk="1" hangingPunct="1">
              <a:buNone/>
            </a:pPr>
            <a:endParaRPr lang="en-US" sz="2800"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417" y="333375"/>
            <a:ext cx="10972800" cy="1582738"/>
          </a:xfrm>
        </p:spPr>
        <p:txBody>
          <a:bodyPr>
            <a:normAutofit fontScale="90000"/>
          </a:bodyPr>
          <a:lstStyle/>
          <a:p>
            <a:pPr>
              <a:defRPr/>
            </a:pPr>
            <a:r>
              <a:rPr lang="ka-GE" b="1" dirty="0" smtClean="0"/>
              <a:t>პირის სხეულში სექსუალური ხასიათის შეღწევის ან სექსუალური ხასიათის სხვაგვარი ქმედების იძულება</a:t>
            </a:r>
            <a:r>
              <a:rPr lang="en-US" b="1" dirty="0" smtClean="0"/>
              <a:t> </a:t>
            </a:r>
            <a:r>
              <a:rPr lang="ka-GE" b="1" dirty="0" smtClean="0">
                <a:solidFill>
                  <a:schemeClr val="tx1"/>
                </a:solidFill>
              </a:rPr>
              <a:t>(</a:t>
            </a:r>
            <a:r>
              <a:rPr lang="ka-GE" sz="2700" b="1" dirty="0" smtClean="0">
                <a:solidFill>
                  <a:schemeClr val="tx1"/>
                </a:solidFill>
              </a:rPr>
              <a:t>მუხლი 139)</a:t>
            </a:r>
            <a:endParaRPr lang="en-US" sz="2700" dirty="0">
              <a:solidFill>
                <a:schemeClr val="tx1"/>
              </a:solidFill>
            </a:endParaRPr>
          </a:p>
        </p:txBody>
      </p:sp>
      <p:sp>
        <p:nvSpPr>
          <p:cNvPr id="14339" name="Content Placeholder 2"/>
          <p:cNvSpPr>
            <a:spLocks noGrp="1"/>
          </p:cNvSpPr>
          <p:nvPr>
            <p:ph idx="1"/>
          </p:nvPr>
        </p:nvSpPr>
        <p:spPr>
          <a:xfrm>
            <a:off x="609600" y="2133600"/>
            <a:ext cx="10972800" cy="4535488"/>
          </a:xfrm>
        </p:spPr>
        <p:txBody>
          <a:bodyPr>
            <a:normAutofit/>
          </a:bodyPr>
          <a:lstStyle/>
          <a:p>
            <a:r>
              <a:rPr lang="ka-GE" dirty="0" smtClean="0"/>
              <a:t>პირის სხეულში სექსუალური ხასიათის შეღწევის ან სექსუალური ხასიათის სხვაგვარი ქმედების იძულება, ჩადენილი ქონებრივი დაზიანების, სახელის გამტეხი ინფორმაციის, პირადი ცხოვრების ამსახველი ინფორმაციის ან ისეთი ცნობის გახმაურების მუქარით, რომელმაც შეიძლება არსებითად დააზიანოს ამ პირის უფლება, ანდა დაზარალებულის უმწეობის ან მატერიალური, სამსახურებრივი ან სხვაგვარი დამოკიდებულების გამოყენებით</a:t>
            </a:r>
          </a:p>
          <a:p>
            <a:pPr eaLnBrk="1" fontAlgn="auto" hangingPunct="1">
              <a:spcAft>
                <a:spcPts val="0"/>
              </a:spcAft>
              <a:buFont typeface="Wingdings 2"/>
              <a:buChar char=""/>
              <a:defRPr/>
            </a:pPr>
            <a:endParaRPr lang="en-US"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dirty="0" smtClean="0"/>
              <a:t>სექსუალური ხასიათის შეღწევა 16 წლის ასაკს მიუღწევლის სხეულში </a:t>
            </a:r>
            <a:r>
              <a:rPr lang="ka-GE" sz="3600" dirty="0" smtClean="0"/>
              <a:t>(მუხლი 140) </a:t>
            </a:r>
            <a:endParaRPr lang="en-US" sz="3600" dirty="0"/>
          </a:p>
        </p:txBody>
      </p:sp>
      <p:sp>
        <p:nvSpPr>
          <p:cNvPr id="3" name="Content Placeholder 2"/>
          <p:cNvSpPr>
            <a:spLocks noGrp="1"/>
          </p:cNvSpPr>
          <p:nvPr>
            <p:ph idx="1"/>
          </p:nvPr>
        </p:nvSpPr>
        <p:spPr/>
        <p:txBody>
          <a:bodyPr/>
          <a:lstStyle/>
          <a:p>
            <a:r>
              <a:rPr lang="ka-GE" dirty="0" smtClean="0"/>
              <a:t>სრულწლოვნის სექსუალური ხასიათის შეღწევა დამნაშავისათვის წინასწარი შეცნობით თექვსმეტი წლის ასაკს მიუღწევლის სხეულში</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b="1" dirty="0" err="1" smtClean="0"/>
              <a:t>გარყვნილი</a:t>
            </a:r>
            <a:r>
              <a:rPr lang="en-US" b="1" dirty="0" smtClean="0"/>
              <a:t> </a:t>
            </a:r>
            <a:r>
              <a:rPr lang="en-US" b="1" dirty="0" err="1" smtClean="0"/>
              <a:t>ქმედება</a:t>
            </a:r>
            <a:r>
              <a:rPr lang="en-US" dirty="0" smtClean="0"/>
              <a:t> </a:t>
            </a:r>
            <a:r>
              <a:rPr lang="ka-GE" dirty="0" smtClean="0"/>
              <a:t> </a:t>
            </a:r>
            <a:r>
              <a:rPr lang="ka-GE" sz="2700" dirty="0" smtClean="0"/>
              <a:t>(მუხლი 141</a:t>
            </a:r>
            <a:r>
              <a:rPr lang="en-US" sz="2700" dirty="0" smtClean="0"/>
              <a:t>)</a:t>
            </a:r>
            <a:r>
              <a:rPr lang="en-US" dirty="0" smtClean="0"/>
              <a:t/>
            </a:r>
            <a:br>
              <a:rPr lang="en-US" dirty="0" smtClean="0"/>
            </a:br>
            <a:endParaRPr lang="en-US" dirty="0"/>
          </a:p>
        </p:txBody>
      </p:sp>
      <p:sp>
        <p:nvSpPr>
          <p:cNvPr id="17411" name="Content Placeholder 2"/>
          <p:cNvSpPr>
            <a:spLocks noGrp="1"/>
          </p:cNvSpPr>
          <p:nvPr>
            <p:ph idx="1"/>
          </p:nvPr>
        </p:nvSpPr>
        <p:spPr/>
        <p:txBody>
          <a:bodyPr/>
          <a:lstStyle/>
          <a:p>
            <a:pPr eaLnBrk="1" hangingPunct="1">
              <a:buFont typeface="Wingdings 3" pitchFamily="18" charset="2"/>
              <a:buNone/>
            </a:pPr>
            <a:endParaRPr lang="ka-GE" dirty="0" smtClean="0"/>
          </a:p>
          <a:p>
            <a:r>
              <a:rPr lang="ka-GE" dirty="0" smtClean="0"/>
              <a:t>ძალადობის გარეშე სრულწლოვნის გარყვნილი ქმედება დამნაშავისათვის წინასწარი შეცნობით თექვსმეტი წლის ასაკს  მიუღწეველთან</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eaLnBrk="1" fontAlgn="auto" hangingPunct="1">
              <a:spcAft>
                <a:spcPts val="0"/>
              </a:spcAft>
              <a:defRPr/>
            </a:pPr>
            <a:r>
              <a:rPr lang="ka-GE" b="1" smtClean="0"/>
              <a:t>დანაშაულის კატეგორიები</a:t>
            </a:r>
            <a:endParaRPr lang="en-US" b="1" smtClean="0"/>
          </a:p>
        </p:txBody>
      </p:sp>
      <p:sp>
        <p:nvSpPr>
          <p:cNvPr id="19459" name="Content Placeholder 2"/>
          <p:cNvSpPr>
            <a:spLocks noGrp="1"/>
          </p:cNvSpPr>
          <p:nvPr>
            <p:ph idx="1"/>
          </p:nvPr>
        </p:nvSpPr>
        <p:spPr/>
        <p:txBody>
          <a:bodyPr/>
          <a:lstStyle/>
          <a:p>
            <a:pPr eaLnBrk="1" hangingPunct="1"/>
            <a:r>
              <a:rPr lang="ka-GE" dirty="0" smtClean="0"/>
              <a:t>თავისუფლების აღკვეთის მაქსიმალური ვადის მიხედვით დანაშაული სამი კატეგორიისაა:</a:t>
            </a:r>
          </a:p>
          <a:p>
            <a:pPr eaLnBrk="1" hangingPunct="1"/>
            <a:r>
              <a:rPr lang="ka-GE" dirty="0" smtClean="0"/>
              <a:t>ა) ნაკლებად მძიმე დანაშაული</a:t>
            </a:r>
            <a:r>
              <a:rPr lang="en-US" dirty="0" smtClean="0"/>
              <a:t> (</a:t>
            </a:r>
            <a:r>
              <a:rPr lang="ka-GE" dirty="0" smtClean="0"/>
              <a:t>მაქსიმ. 5 წელი);</a:t>
            </a:r>
          </a:p>
          <a:p>
            <a:pPr eaLnBrk="1" hangingPunct="1"/>
            <a:r>
              <a:rPr lang="ka-GE" dirty="0" smtClean="0"/>
              <a:t>ბ) მძიმე დანაშაული (მაქსიმ.10 წელი);</a:t>
            </a:r>
          </a:p>
          <a:p>
            <a:pPr eaLnBrk="1" hangingPunct="1"/>
            <a:r>
              <a:rPr lang="ka-GE" dirty="0" smtClean="0"/>
              <a:t>გ) განსაკუთრებით მძიმე დანაშაული (10 წელზე მეტი ვადით ან უვადო).</a:t>
            </a:r>
          </a:p>
          <a:p>
            <a:pPr eaLnBrk="1" hangingPunct="1"/>
            <a:endParaRPr lang="en-US" dirty="0" smtClean="0"/>
          </a:p>
          <a:p>
            <a:pPr eaLnBrk="1" hangingPunct="1"/>
            <a:endParaRPr lang="en-US"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4"/>
          <p:cNvSpPr>
            <a:spLocks noGrp="1"/>
          </p:cNvSpPr>
          <p:nvPr>
            <p:ph type="ctrTitle"/>
          </p:nvPr>
        </p:nvSpPr>
        <p:spPr/>
        <p:txBody>
          <a:bodyPr/>
          <a:lstStyle/>
          <a:p>
            <a:pPr eaLnBrk="1" fontAlgn="auto" hangingPunct="1">
              <a:spcAft>
                <a:spcPts val="0"/>
              </a:spcAft>
              <a:defRPr/>
            </a:pPr>
            <a:r>
              <a:rPr lang="ka-GE" dirty="0" smtClean="0"/>
              <a:t>გმადლობთ ყურადღებისათვის!</a:t>
            </a:r>
            <a:endParaRPr lang="en-US" dirty="0" smtClean="0"/>
          </a:p>
        </p:txBody>
      </p:sp>
      <p:sp>
        <p:nvSpPr>
          <p:cNvPr id="6" name="Subtitle 5"/>
          <p:cNvSpPr>
            <a:spLocks noGrp="1"/>
          </p:cNvSpPr>
          <p:nvPr>
            <p:ph type="subTitle" idx="1"/>
          </p:nvPr>
        </p:nvSpPr>
        <p:spPr/>
        <p:txBody>
          <a:bodyPr>
            <a:normAutofit/>
          </a:bodyPr>
          <a:lstStyle/>
          <a:p>
            <a:pPr eaLnBrk="1" fontAlgn="auto" hangingPunct="1">
              <a:spcAft>
                <a:spcPts val="0"/>
              </a:spcAft>
              <a:buFont typeface="Wingdings 2"/>
              <a:buNone/>
              <a:defRPr/>
            </a:pPr>
            <a:r>
              <a:rPr lang="ka-GE" dirty="0" smtClean="0"/>
              <a:t>ირმა ალადაშვილი</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8517" y="3860801"/>
            <a:ext cx="9025467" cy="504825"/>
          </a:xfrm>
        </p:spPr>
        <p:txBody>
          <a:bodyPr>
            <a:normAutofit fontScale="90000"/>
          </a:bodyPr>
          <a:lstStyle/>
          <a:p>
            <a:pPr eaLnBrk="1" fontAlgn="auto" hangingPunct="1">
              <a:spcAft>
                <a:spcPts val="0"/>
              </a:spcAft>
              <a:defRPr/>
            </a:pPr>
            <a:r>
              <a:rPr lang="ka-GE" b="1" dirty="0" smtClean="0"/>
              <a:t>საექიმო საქმიანობის შესახებ </a:t>
            </a:r>
            <a:r>
              <a:rPr lang="ka-GE" sz="2700" b="1" dirty="0" smtClean="0"/>
              <a:t/>
            </a:r>
            <a:br>
              <a:rPr lang="ka-GE" sz="2700" b="1" dirty="0" smtClean="0"/>
            </a:br>
            <a:r>
              <a:rPr lang="ka-GE" sz="2700" b="1" dirty="0" smtClean="0"/>
              <a:t> საქართველოს კანონი</a:t>
            </a:r>
            <a:r>
              <a:rPr lang="en-US" b="1" dirty="0" smtClean="0"/>
              <a:t> </a:t>
            </a: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a:xfrm>
            <a:off x="1828800" y="5229226"/>
            <a:ext cx="8534400" cy="409575"/>
          </a:xfrm>
        </p:spPr>
        <p:txBody>
          <a:bodyPr>
            <a:normAutofit lnSpcReduction="10000"/>
          </a:bodyPr>
          <a:lstStyle/>
          <a:p>
            <a:pPr eaLnBrk="1" fontAlgn="auto" hangingPunct="1">
              <a:spcAft>
                <a:spcPts val="0"/>
              </a:spcAft>
              <a:buFont typeface="Wingdings 3"/>
              <a:buNone/>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fontScale="90000"/>
          </a:bodyPr>
          <a:lstStyle/>
          <a:p>
            <a:pPr eaLnBrk="1" fontAlgn="auto" hangingPunct="1">
              <a:spcAft>
                <a:spcPts val="0"/>
              </a:spcAft>
              <a:defRPr/>
            </a:pPr>
            <a:r>
              <a:rPr lang="ka-GE" b="1" smtClean="0"/>
              <a:t/>
            </a:r>
            <a:br>
              <a:rPr lang="ka-GE" b="1" smtClean="0"/>
            </a:br>
            <a:r>
              <a:rPr lang="ka-GE" b="1" smtClean="0"/>
              <a:t>საქართველოს კანონმდებლობა საექიმო </a:t>
            </a:r>
            <a:br>
              <a:rPr lang="ka-GE" b="1" smtClean="0"/>
            </a:br>
            <a:r>
              <a:rPr lang="ka-GE" b="1" smtClean="0"/>
              <a:t>საქმიანობის შესახებ</a:t>
            </a:r>
            <a:r>
              <a:rPr lang="en-US" b="1" smtClean="0"/>
              <a:t> </a:t>
            </a:r>
            <a:r>
              <a:rPr lang="en-US" sz="2400" b="1" smtClean="0"/>
              <a:t>(</a:t>
            </a:r>
            <a:r>
              <a:rPr lang="ka-GE" sz="2400" b="1" smtClean="0"/>
              <a:t>მუხლი 3)</a:t>
            </a:r>
            <a:endParaRPr lang="en-US" sz="2400" smtClean="0"/>
          </a:p>
        </p:txBody>
      </p:sp>
      <p:sp>
        <p:nvSpPr>
          <p:cNvPr id="12291" name="Content Placeholder 2"/>
          <p:cNvSpPr>
            <a:spLocks noGrp="1"/>
          </p:cNvSpPr>
          <p:nvPr>
            <p:ph idx="1"/>
          </p:nvPr>
        </p:nvSpPr>
        <p:spPr>
          <a:xfrm>
            <a:off x="838200" y="2466109"/>
            <a:ext cx="10515600" cy="3710854"/>
          </a:xfrm>
        </p:spPr>
        <p:txBody>
          <a:bodyPr/>
          <a:lstStyle/>
          <a:p>
            <a:pPr algn="ctr" eaLnBrk="1" hangingPunct="1">
              <a:buFont typeface="Wingdings 3" pitchFamily="18" charset="2"/>
              <a:buNone/>
            </a:pPr>
            <a:r>
              <a:rPr lang="ka-GE" dirty="0" smtClean="0"/>
              <a:t>შედგება საქართველოს კონსტიტუციის, საქართველოს საერთაშორისო ხელშეკრულებებისა და შეთანხმებების, „ჯანმრთელობის დაცვის შესახებ“ საქართველოს კანონის, ამ კანონისა და სხვა ნორმატიული აქტებისაგან.</a:t>
            </a:r>
          </a:p>
          <a:p>
            <a:pPr eaLnBrk="1" hangingPunct="1"/>
            <a:endParaRPr lang="en-US" dirty="0" smtClean="0"/>
          </a:p>
          <a:p>
            <a:pPr eaLnBrk="1" hangingPunct="1"/>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fontAlgn="auto" hangingPunct="1">
              <a:spcAft>
                <a:spcPts val="0"/>
              </a:spcAft>
              <a:defRPr/>
            </a:pPr>
            <a:r>
              <a:rPr lang="ka-GE" b="1" smtClean="0"/>
              <a:t>ინფორმირებული თანხმობა (მუხლი 44)</a:t>
            </a:r>
            <a:endParaRPr lang="en-US" b="1" smtClean="0"/>
          </a:p>
        </p:txBody>
      </p:sp>
      <p:sp>
        <p:nvSpPr>
          <p:cNvPr id="13315" name="Content Placeholder 2"/>
          <p:cNvSpPr>
            <a:spLocks noGrp="1"/>
          </p:cNvSpPr>
          <p:nvPr>
            <p:ph idx="1"/>
          </p:nvPr>
        </p:nvSpPr>
        <p:spPr>
          <a:xfrm>
            <a:off x="334433" y="1579418"/>
            <a:ext cx="11618384" cy="4576908"/>
          </a:xfrm>
        </p:spPr>
        <p:txBody>
          <a:bodyPr>
            <a:normAutofit/>
          </a:bodyPr>
          <a:lstStyle/>
          <a:p>
            <a:pPr eaLnBrk="1" fontAlgn="auto" hangingPunct="1">
              <a:spcAft>
                <a:spcPts val="0"/>
              </a:spcAft>
              <a:buFont typeface="Wingdings 2"/>
              <a:buChar char=""/>
              <a:defRPr/>
            </a:pPr>
            <a:r>
              <a:rPr lang="ka-GE" dirty="0" smtClean="0"/>
              <a:t>1. სამედიცინო მომსახურების გაწევამდე დამოუკიდებელი საექიმო საქმიანობის სუბიექტი ვალდებულია მიიღოს პაციენტის </a:t>
            </a:r>
            <a:r>
              <a:rPr lang="ka-GE" b="1" u="sng" dirty="0" smtClean="0"/>
              <a:t>ზეპირი ან წერილობითი ინფორმირებული თანხმობა განზრახულ სამედიცინო ჩარევაზე. </a:t>
            </a:r>
          </a:p>
          <a:p>
            <a:pPr eaLnBrk="1" fontAlgn="auto" hangingPunct="1">
              <a:spcAft>
                <a:spcPts val="0"/>
              </a:spcAft>
              <a:buFont typeface="Wingdings 2"/>
              <a:buChar char=""/>
              <a:defRPr/>
            </a:pPr>
            <a:r>
              <a:rPr lang="ka-GE" sz="2000" b="1" dirty="0" smtClean="0"/>
              <a:t>2</a:t>
            </a:r>
            <a:r>
              <a:rPr lang="ka-GE" sz="2400" b="1" dirty="0" smtClean="0"/>
              <a:t>. ვალდებულია მიიღოს წერილობითი ინფორმირებული თანხმობა შემდეგი სამედიცინო ჩარევების წინ:</a:t>
            </a:r>
          </a:p>
          <a:p>
            <a:pPr eaLnBrk="1" fontAlgn="auto" hangingPunct="1">
              <a:spcAft>
                <a:spcPts val="0"/>
              </a:spcAft>
              <a:buFont typeface="Wingdings 2"/>
              <a:buChar char=""/>
              <a:defRPr/>
            </a:pPr>
            <a:r>
              <a:rPr lang="ka-GE" sz="2400" dirty="0" smtClean="0"/>
              <a:t>ა) ნებისმიერი ქირურგიული ოპერაცია (გარდა მცირე ქირურგიული მანიპულაციებისა);  ბ) აბორტი;  გ) სისხლძარღვების კათეტერიზაცია (გარდა პერიფერიული ვენების კათეტერიზაციისა);  დ) ჰემოდიალიზი და პერიტონეული დიალიზი; ე) ხელოვნური განაყოფიერება; ვ) ქირურგიული კონტრაცეფცია - სტერილიზაცია; ზ) გენეტიკური ტესტირება; თ) გენური თერაპია;  ი) სხივური თერაპია;  კ) ავთვისებიანი სიმსივნეების ქიმიოთერაპია.</a:t>
            </a:r>
          </a:p>
          <a:p>
            <a:pPr eaLnBrk="1" fontAlgn="auto" hangingPunct="1">
              <a:spcAft>
                <a:spcPts val="0"/>
              </a:spcAft>
              <a:buFont typeface="Wingdings 2"/>
              <a:buChar char=""/>
              <a:defRPr/>
            </a:pPr>
            <a:endParaRPr lang="en-US" dirty="0" smtClean="0"/>
          </a:p>
          <a:p>
            <a:pPr eaLnBrk="1" fontAlgn="auto" hangingPunct="1">
              <a:spcAft>
                <a:spcPts val="0"/>
              </a:spcAft>
              <a:buFont typeface="Wingdings 2"/>
              <a:buChar char=""/>
              <a:defRPr/>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27051" y="0"/>
            <a:ext cx="10972800" cy="990600"/>
          </a:xfrm>
        </p:spPr>
        <p:txBody>
          <a:bodyPr>
            <a:normAutofit fontScale="90000"/>
          </a:bodyPr>
          <a:lstStyle/>
          <a:p>
            <a:pPr eaLnBrk="1" fontAlgn="auto" hangingPunct="1">
              <a:spcAft>
                <a:spcPts val="0"/>
              </a:spcAft>
              <a:defRPr/>
            </a:pPr>
            <a:r>
              <a:rPr lang="en-US" b="1" dirty="0" smtClean="0"/>
              <a:t/>
            </a:r>
            <a:br>
              <a:rPr lang="en-US" b="1" dirty="0" smtClean="0"/>
            </a:br>
            <a:r>
              <a:rPr lang="ka-GE" b="1" dirty="0" smtClean="0"/>
              <a:t>ინფორმაციის კონფიდენციალურობა</a:t>
            </a:r>
            <a:r>
              <a:rPr lang="en-US" b="1" dirty="0" smtClean="0"/>
              <a:t> </a:t>
            </a:r>
            <a:r>
              <a:rPr lang="en-US" sz="2400" b="1" dirty="0" smtClean="0"/>
              <a:t>(</a:t>
            </a:r>
            <a:r>
              <a:rPr lang="ka-GE" sz="2400" b="1" dirty="0" smtClean="0"/>
              <a:t>მუხლი</a:t>
            </a:r>
            <a:r>
              <a:rPr lang="en-US" sz="2400" b="1" dirty="0" smtClean="0"/>
              <a:t> 48)</a:t>
            </a:r>
            <a:r>
              <a:rPr lang="ka-GE" sz="2400" b="1" dirty="0" smtClean="0"/>
              <a:t/>
            </a:r>
            <a:br>
              <a:rPr lang="ka-GE" sz="2400" b="1" dirty="0" smtClean="0"/>
            </a:br>
            <a:endParaRPr lang="en-US" sz="2400" dirty="0" smtClean="0"/>
          </a:p>
        </p:txBody>
      </p:sp>
      <p:sp>
        <p:nvSpPr>
          <p:cNvPr id="14339" name="Content Placeholder 2"/>
          <p:cNvSpPr>
            <a:spLocks noGrp="1"/>
          </p:cNvSpPr>
          <p:nvPr>
            <p:ph idx="1"/>
          </p:nvPr>
        </p:nvSpPr>
        <p:spPr/>
        <p:txBody>
          <a:bodyPr>
            <a:normAutofit/>
          </a:bodyPr>
          <a:lstStyle/>
          <a:p>
            <a:pPr algn="ctr" eaLnBrk="1" fontAlgn="auto" hangingPunct="1">
              <a:spcAft>
                <a:spcPts val="0"/>
              </a:spcAft>
              <a:buFont typeface="Wingdings 2"/>
              <a:buChar char=""/>
              <a:defRPr/>
            </a:pPr>
            <a:r>
              <a:rPr lang="ka-GE" dirty="0" smtClean="0"/>
              <a:t>დამოუკიდებელი საექიმო საქმიანობის სუბიექტი ვალდებულია, </a:t>
            </a:r>
            <a:r>
              <a:rPr lang="ka-GE" b="1" u="sng" dirty="0" smtClean="0"/>
              <a:t>გარდა საქართველოს კანონმდებლობით გათვალისწინებული შემთხვევებისა, </a:t>
            </a:r>
            <a:r>
              <a:rPr lang="ka-GE" dirty="0" smtClean="0"/>
              <a:t>დაიცვას პაციენტის ჯანმრთელობის მდგომარეობისა და პირადი ცხოვრების შესახებ ინფორმაციის კონფიდენციალობა როგორც საექიმო საქმიანობის განხორციელებისას, ისე მისი შეწყვეტის შემდეგ, როგორც პაციენტის სიცოცხლეში, ისე მისი სიკვდილის შემდეგ.</a:t>
            </a:r>
          </a:p>
          <a:p>
            <a:pPr eaLnBrk="1" fontAlgn="auto" hangingPunct="1">
              <a:spcAft>
                <a:spcPts val="0"/>
              </a:spcAft>
              <a:buFont typeface="Wingdings 2"/>
              <a:buChar char=""/>
              <a:defRPr/>
            </a:pP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39185" y="152400"/>
            <a:ext cx="11618383" cy="990600"/>
          </a:xfrm>
        </p:spPr>
        <p:txBody>
          <a:bodyPr/>
          <a:lstStyle/>
          <a:p>
            <a:pPr eaLnBrk="1" fontAlgn="auto" hangingPunct="1">
              <a:spcAft>
                <a:spcPts val="0"/>
              </a:spcAft>
              <a:defRPr/>
            </a:pPr>
            <a:r>
              <a:rPr lang="ka-GE" sz="2800" b="1" smtClean="0"/>
              <a:t>კონფიდენციალობის დარღვევა და ინფორმაციის გამჟღავნება შესაძლებელია, თუ:</a:t>
            </a:r>
            <a:endParaRPr lang="en-US" sz="2800" b="1" smtClean="0"/>
          </a:p>
        </p:txBody>
      </p:sp>
      <p:sp>
        <p:nvSpPr>
          <p:cNvPr id="15363" name="Content Placeholder 2"/>
          <p:cNvSpPr>
            <a:spLocks noGrp="1"/>
          </p:cNvSpPr>
          <p:nvPr>
            <p:ph idx="1"/>
          </p:nvPr>
        </p:nvSpPr>
        <p:spPr>
          <a:xfrm>
            <a:off x="609600" y="1219200"/>
            <a:ext cx="11247967" cy="5378450"/>
          </a:xfrm>
        </p:spPr>
        <p:txBody>
          <a:bodyPr>
            <a:normAutofit/>
          </a:bodyPr>
          <a:lstStyle/>
          <a:p>
            <a:pPr eaLnBrk="1" fontAlgn="auto" hangingPunct="1">
              <a:spcAft>
                <a:spcPts val="0"/>
              </a:spcAft>
              <a:buFont typeface="Wingdings 2"/>
              <a:buChar char=""/>
              <a:defRPr/>
            </a:pPr>
            <a:r>
              <a:rPr lang="ka-GE" sz="2400" dirty="0" smtClean="0"/>
              <a:t>პაციენტი აძლევს ინფორმაციის გამჟღავნების უფლებას;</a:t>
            </a:r>
          </a:p>
          <a:p>
            <a:pPr eaLnBrk="1" fontAlgn="auto" hangingPunct="1">
              <a:spcAft>
                <a:spcPts val="0"/>
              </a:spcAft>
              <a:buFont typeface="Wingdings 2"/>
              <a:buChar char=""/>
              <a:defRPr/>
            </a:pPr>
            <a:r>
              <a:rPr lang="ka-GE" sz="2400" dirty="0" smtClean="0"/>
              <a:t>ინფორმაციის გაუმჟღავნებლობა საფრთხეს უქმნის მესამე პირის (რომლის ვინაობაც ცნობილია) ჯანმრთელობას ან/და სიცოცხლეს;</a:t>
            </a:r>
          </a:p>
          <a:p>
            <a:pPr eaLnBrk="1" fontAlgn="auto" hangingPunct="1">
              <a:spcAft>
                <a:spcPts val="0"/>
              </a:spcAft>
              <a:buFont typeface="Wingdings 2"/>
              <a:buChar char=""/>
              <a:defRPr/>
            </a:pPr>
            <a:r>
              <a:rPr lang="ka-GE" sz="2400" dirty="0" smtClean="0"/>
              <a:t>ინფორმაცია მიეწოდება სამედიცინო მომსახურების მონაწილე სხვა სამედიცინო პერსონალს;</a:t>
            </a:r>
          </a:p>
          <a:p>
            <a:pPr eaLnBrk="1" fontAlgn="auto" hangingPunct="1">
              <a:spcAft>
                <a:spcPts val="0"/>
              </a:spcAft>
              <a:buFont typeface="Wingdings 2"/>
              <a:buChar char=""/>
              <a:defRPr/>
            </a:pPr>
            <a:r>
              <a:rPr lang="ka-GE" sz="2400" dirty="0" smtClean="0"/>
              <a:t>ინფორმაციის გამჟღავნება აუცილებელია სასამართლო-სამედიცინო ექსპერტიზისათვის;</a:t>
            </a:r>
          </a:p>
          <a:p>
            <a:pPr eaLnBrk="1" fontAlgn="auto" hangingPunct="1">
              <a:spcAft>
                <a:spcPts val="0"/>
              </a:spcAft>
              <a:buFont typeface="Wingdings 2"/>
              <a:buChar char=""/>
              <a:defRPr/>
            </a:pPr>
            <a:r>
              <a:rPr lang="ka-GE" sz="2400" dirty="0" smtClean="0"/>
              <a:t>ინფორმაცია ეხება ქალთა მიმართ ძალადობის ან/და ოჯახში ძალადობის შესაძლო ჩადენის ფაქტს და არსებობს ძალადობის განმეორების საშიშროება. ეს ინფორმაცია მიეწოდება მხოლოდ შესაბამის სახელმწიფო ორგანოს პაციენტის უფლებებისა და ინტერესების დასაცავად; </a:t>
            </a:r>
            <a:endParaRPr lang="ka-GE" sz="2400" i="1" dirty="0" smtClean="0"/>
          </a:p>
          <a:p>
            <a:pPr eaLnBrk="1" fontAlgn="auto" hangingPunct="1">
              <a:spcAft>
                <a:spcPts val="0"/>
              </a:spcAft>
              <a:buFont typeface="Wingdings 2"/>
              <a:buChar char=""/>
              <a:defRPr/>
            </a:pPr>
            <a:endParaRPr lang="en-US" sz="2400" dirty="0" smtClean="0"/>
          </a:p>
          <a:p>
            <a:pPr eaLnBrk="1" fontAlgn="auto" hangingPunct="1">
              <a:spcAft>
                <a:spcPts val="0"/>
              </a:spcAft>
              <a:buFont typeface="Wingdings 2"/>
              <a:buChar char=""/>
              <a:defRPr/>
            </a:pP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TotalTime>
  <Words>3917</Words>
  <Application>Microsoft Office PowerPoint</Application>
  <PresentationFormat>Custom</PresentationFormat>
  <Paragraphs>371</Paragraphs>
  <Slides>48</Slides>
  <Notes>19</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       ელექტრონული სატრენინგო მოდული ქალის მიმართ გენდერული ნიშნით ძალადობის გამოვლენის, მკურნალობის პრინციპებისა და რეფერირების საკითხებზე </vt:lpstr>
      <vt:lpstr>მოდული II </vt:lpstr>
      <vt:lpstr>მოდულის მიზანი:</vt:lpstr>
      <vt:lpstr>სამართლებრივი ასპექტები ექიმებისათვის  </vt:lpstr>
      <vt:lpstr>საექიმო საქმიანობის შესახებ   საქართველოს კანონი   </vt:lpstr>
      <vt:lpstr> საქართველოს კანონმდებლობა საექიმო  საქმიანობის შესახებ (მუხლი 3)</vt:lpstr>
      <vt:lpstr>ინფორმირებული თანხმობა (მუხლი 44)</vt:lpstr>
      <vt:lpstr> ინფორმაციის კონფიდენციალურობა (მუხლი 48) </vt:lpstr>
      <vt:lpstr>კონფიდენციალობის დარღვევა და ინფორმაციის გამჟღავნება შესაძლებელია, თუ:</vt:lpstr>
      <vt:lpstr>პაციენტის ოჯახურ და პირად ცხოვრებაში ჩარევა (მუხლი 49) </vt:lpstr>
      <vt:lpstr>პაციენტის უფლებების შესახებ   საქართველოს კანონი   </vt:lpstr>
      <vt:lpstr>პირადი ცხოვრების კონფიდენციალურობა და ხელშეუხებლობა (თავი V)</vt:lpstr>
      <vt:lpstr>კონფიდენციალური ინფორმაციის გამჟღავნება დასაშვებია (მუხლი 28), თუ:</vt:lpstr>
      <vt:lpstr> პაციენტის ოჯახურ და პირად ცხოვრებაში სამედიცინო მომსახურების გამწევის ჩარევა აკრძალულია, გარდა იმ  შემთხვევებისა, როცა:</vt:lpstr>
      <vt:lpstr>არასრულწლოვანის უფლებები (თავი  VIII) </vt:lpstr>
      <vt:lpstr>Slide 16</vt:lpstr>
      <vt:lpstr>ჯანმრთელობის დაცვის შესახებ   საქართველოს კანონი   </vt:lpstr>
      <vt:lpstr>კონფიდენციალობის დაცვა (მუხლი 42)</vt:lpstr>
      <vt:lpstr>სავალდებულო შეტყობინება  (მუხლი 45)</vt:lpstr>
      <vt:lpstr>სამედიცინო დაწესებულებებიდან შინაგან საქმეთა სამინისტროს სტრუქტურებისათვის ოპერატიული ინფორმაციის მიწოდების შესახებ</vt:lpstr>
      <vt:lpstr> პოლიციისათვის ცნობის გადაცემას ექვემდებარება:</vt:lpstr>
      <vt:lpstr>როგორ ხდება ინფორმაციის გადაგზავნა</vt:lpstr>
      <vt:lpstr>როგორ ხდება ინფორმაციის გადაგზავნა</vt:lpstr>
      <vt:lpstr>ბავშვთა დაცვის მიმართვიანობის (რეფერირების) პროცედურები  დამტკიცებული საქართველოს მთავრობის 2016 წლის 12 სექტებრის                # 437დადგენილებით</vt:lpstr>
      <vt:lpstr>მიზანი</vt:lpstr>
      <vt:lpstr>რეფერირების სისტემა მოიცავს:</vt:lpstr>
      <vt:lpstr>  რეფერირების პროცედურების ფარგლებში  </vt:lpstr>
      <vt:lpstr>ბავშვზე ძალადობის შემთხვევის სწორი მართვა გულისხმობს:</vt:lpstr>
      <vt:lpstr>საფუძვლიანი ეჭვი</vt:lpstr>
      <vt:lpstr> ბავშვზე ძალადობის შემთხვევის გამოვლენა </vt:lpstr>
      <vt:lpstr> ბავშვზე სავარაუდოდ განხორციელებულ ძალადობაზე შესაძლოა მიუთითებდეს  </vt:lpstr>
      <vt:lpstr>რა უნდა გაკეთდეს:</vt:lpstr>
      <vt:lpstr>ვალდებულების შეუსრულებლობა</vt:lpstr>
      <vt:lpstr>ადმინისტრაციულ სამართალდარღვევათა კოდექსი (მუხლი 1726)</vt:lpstr>
      <vt:lpstr>საქართველოს სისხლის სამართლის კოდექსი</vt:lpstr>
      <vt:lpstr>ოჯახში ძალადობა დანაშაულია!</vt:lpstr>
      <vt:lpstr>ადევნება (მუხლი 151​1) </vt:lpstr>
      <vt:lpstr>ქალის სასქესო ორგანოების დასახიჩრება  (მუხლი1332)</vt:lpstr>
      <vt:lpstr> სასჯელის დამამძიმებელი გარემოებები (მუხლი 531)  </vt:lpstr>
      <vt:lpstr> </vt:lpstr>
      <vt:lpstr>დანაშაული სქესობრივი თავისუფლებისა და ხელშეუხებლობის წინააღმდეგ</vt:lpstr>
      <vt:lpstr>გაუპატიურება  (მუხლი 137) </vt:lpstr>
      <vt:lpstr>სექსუალური ხასიათის სხვაგვარი მოქმედება (მუხლი138) </vt:lpstr>
      <vt:lpstr>პირის სხეულში სექსუალური ხასიათის შეღწევის ან სექსუალური ხასიათის სხვაგვარი ქმედების იძულება (მუხლი 139)</vt:lpstr>
      <vt:lpstr>სექსუალური ხასიათის შეღწევა 16 წლის ასაკს მიუღწევლის სხეულში (მუხლი 140) </vt:lpstr>
      <vt:lpstr>გარყვნილი ქმედება  (მუხლი 141) </vt:lpstr>
      <vt:lpstr>დანაშაულის კატეგორიები</vt:lpstr>
      <vt:lpstr>გმადლობთ ყურადღებისათვის!</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ქალის მიმართ ფიზიკური, ფსიქოლოგიური  და სექსუალური ძალადობის გამოვლენის, მკურნალობის პრინციპებისა და რეფერალის საკითხებზე</dc:title>
  <dc:creator>Tamar Bortsvadze</dc:creator>
  <cp:lastModifiedBy>Windows User</cp:lastModifiedBy>
  <cp:revision>7</cp:revision>
  <dcterms:created xsi:type="dcterms:W3CDTF">2018-05-22T10:53:14Z</dcterms:created>
  <dcterms:modified xsi:type="dcterms:W3CDTF">2019-04-13T11:09:42Z</dcterms:modified>
</cp:coreProperties>
</file>