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9" r:id="rId4"/>
    <p:sldId id="293" r:id="rId5"/>
    <p:sldId id="294" r:id="rId6"/>
    <p:sldId id="295" r:id="rId7"/>
    <p:sldId id="296" r:id="rId8"/>
    <p:sldId id="297" r:id="rId9"/>
    <p:sldId id="298" r:id="rId10"/>
    <p:sldId id="299" r:id="rId11"/>
    <p:sldId id="300" r:id="rId12"/>
    <p:sldId id="301" r:id="rId13"/>
    <p:sldId id="302" r:id="rId14"/>
    <p:sldId id="287" r:id="rId15"/>
    <p:sldId id="262" r:id="rId16"/>
    <p:sldId id="264" r:id="rId17"/>
    <p:sldId id="265" r:id="rId18"/>
    <p:sldId id="266" r:id="rId19"/>
    <p:sldId id="267" r:id="rId20"/>
    <p:sldId id="269" r:id="rId21"/>
    <p:sldId id="271" r:id="rId22"/>
    <p:sldId id="273" r:id="rId23"/>
    <p:sldId id="275" r:id="rId24"/>
    <p:sldId id="276" r:id="rId25"/>
    <p:sldId id="277" r:id="rId26"/>
    <p:sldId id="288" r:id="rId27"/>
    <p:sldId id="279" r:id="rId28"/>
    <p:sldId id="28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663" autoAdjust="0"/>
  </p:normalViewPr>
  <p:slideViewPr>
    <p:cSldViewPr snapToGrid="0">
      <p:cViewPr varScale="1">
        <p:scale>
          <a:sx n="96" d="100"/>
          <a:sy n="96" d="100"/>
        </p:scale>
        <p:origin x="-115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 Bortsvadze" userId="aa6d9a8c35b39c91" providerId="LiveId" clId="{E7F43DE2-4337-4158-ADE3-CF3D347E82B3}"/>
    <pc:docChg chg="custSel addSld modSld sldOrd">
      <pc:chgData name="Tamar Bortsvadze" userId="aa6d9a8c35b39c91" providerId="LiveId" clId="{E7F43DE2-4337-4158-ADE3-CF3D347E82B3}" dt="2018-05-22T15:54:09.896" v="488" actId="20577"/>
      <pc:docMkLst>
        <pc:docMk/>
      </pc:docMkLst>
      <pc:sldChg chg="modSp">
        <pc:chgData name="Tamar Bortsvadze" userId="aa6d9a8c35b39c91" providerId="LiveId" clId="{E7F43DE2-4337-4158-ADE3-CF3D347E82B3}" dt="2018-05-22T11:07:26.832" v="361" actId="20577"/>
        <pc:sldMkLst>
          <pc:docMk/>
          <pc:sldMk cId="1819250694" sldId="256"/>
        </pc:sldMkLst>
        <pc:spChg chg="mod">
          <ac:chgData name="Tamar Bortsvadze" userId="aa6d9a8c35b39c91" providerId="LiveId" clId="{E7F43DE2-4337-4158-ADE3-CF3D347E82B3}" dt="2018-05-22T11:05:33.949" v="335" actId="113"/>
          <ac:spMkLst>
            <pc:docMk/>
            <pc:sldMk cId="1819250694" sldId="256"/>
            <ac:spMk id="2" creationId="{43507358-81DD-42E6-8A41-BE299FE9BCD7}"/>
          </ac:spMkLst>
        </pc:spChg>
        <pc:spChg chg="mod">
          <ac:chgData name="Tamar Bortsvadze" userId="aa6d9a8c35b39c91" providerId="LiveId" clId="{E7F43DE2-4337-4158-ADE3-CF3D347E82B3}" dt="2018-05-22T11:07:26.832" v="361" actId="20577"/>
          <ac:spMkLst>
            <pc:docMk/>
            <pc:sldMk cId="1819250694" sldId="256"/>
            <ac:spMk id="3" creationId="{DACA4A22-0BC0-4459-904C-C57C09AC5D9C}"/>
          </ac:spMkLst>
        </pc:spChg>
      </pc:sldChg>
      <pc:sldChg chg="modSp">
        <pc:chgData name="Tamar Bortsvadze" userId="aa6d9a8c35b39c91" providerId="LiveId" clId="{E7F43DE2-4337-4158-ADE3-CF3D347E82B3}" dt="2018-05-22T15:54:09.896" v="488" actId="20577"/>
        <pc:sldMkLst>
          <pc:docMk/>
          <pc:sldMk cId="2402508609" sldId="257"/>
        </pc:sldMkLst>
        <pc:spChg chg="mod">
          <ac:chgData name="Tamar Bortsvadze" userId="aa6d9a8c35b39c91" providerId="LiveId" clId="{E7F43DE2-4337-4158-ADE3-CF3D347E82B3}" dt="2018-05-22T10:55:41.794" v="132" actId="20577"/>
          <ac:spMkLst>
            <pc:docMk/>
            <pc:sldMk cId="2402508609" sldId="257"/>
            <ac:spMk id="2" creationId="{75252A29-2BDF-4BD8-8FBC-34D7F0F79270}"/>
          </ac:spMkLst>
        </pc:spChg>
        <pc:spChg chg="mod">
          <ac:chgData name="Tamar Bortsvadze" userId="aa6d9a8c35b39c91" providerId="LiveId" clId="{E7F43DE2-4337-4158-ADE3-CF3D347E82B3}" dt="2018-05-22T15:54:09.896" v="488" actId="20577"/>
          <ac:spMkLst>
            <pc:docMk/>
            <pc:sldMk cId="2402508609" sldId="257"/>
            <ac:spMk id="3" creationId="{CFD51E6E-9A49-489B-89D0-517A869C51FC}"/>
          </ac:spMkLst>
        </pc:spChg>
      </pc:sldChg>
      <pc:sldChg chg="addSp delSp modSp ord">
        <pc:chgData name="Tamar Bortsvadze" userId="aa6d9a8c35b39c91" providerId="LiveId" clId="{E7F43DE2-4337-4158-ADE3-CF3D347E82B3}" dt="2018-05-22T10:59:42.321" v="226" actId="20577"/>
        <pc:sldMkLst>
          <pc:docMk/>
          <pc:sldMk cId="715197327" sldId="258"/>
        </pc:sldMkLst>
        <pc:spChg chg="del">
          <ac:chgData name="Tamar Bortsvadze" userId="aa6d9a8c35b39c91" providerId="LiveId" clId="{E7F43DE2-4337-4158-ADE3-CF3D347E82B3}" dt="2018-05-22T10:59:06.253" v="176" actId="20577"/>
          <ac:spMkLst>
            <pc:docMk/>
            <pc:sldMk cId="715197327" sldId="258"/>
            <ac:spMk id="2" creationId="{4EA5D6FC-B310-4468-82E4-442425A1C0EC}"/>
          </ac:spMkLst>
        </pc:spChg>
        <pc:spChg chg="del">
          <ac:chgData name="Tamar Bortsvadze" userId="aa6d9a8c35b39c91" providerId="LiveId" clId="{E7F43DE2-4337-4158-ADE3-CF3D347E82B3}" dt="2018-05-22T10:59:06.253" v="176" actId="20577"/>
          <ac:spMkLst>
            <pc:docMk/>
            <pc:sldMk cId="715197327" sldId="258"/>
            <ac:spMk id="3" creationId="{846A25BC-E6B9-43B9-B1B9-6B6FC69F6E2C}"/>
          </ac:spMkLst>
        </pc:spChg>
        <pc:spChg chg="add mod">
          <ac:chgData name="Tamar Bortsvadze" userId="aa6d9a8c35b39c91" providerId="LiveId" clId="{E7F43DE2-4337-4158-ADE3-CF3D347E82B3}" dt="2018-05-22T10:59:18.531" v="187" actId="20577"/>
          <ac:spMkLst>
            <pc:docMk/>
            <pc:sldMk cId="715197327" sldId="258"/>
            <ac:spMk id="4" creationId="{E76BA042-1D64-4861-A680-2EABECCB266F}"/>
          </ac:spMkLst>
        </pc:spChg>
        <pc:spChg chg="add mod">
          <ac:chgData name="Tamar Bortsvadze" userId="aa6d9a8c35b39c91" providerId="LiveId" clId="{E7F43DE2-4337-4158-ADE3-CF3D347E82B3}" dt="2018-05-22T10:59:42.321" v="226" actId="20577"/>
          <ac:spMkLst>
            <pc:docMk/>
            <pc:sldMk cId="715197327" sldId="258"/>
            <ac:spMk id="5" creationId="{8FDE43D4-1ADB-43FD-9F99-15B2705CA9A8}"/>
          </ac:spMkLst>
        </pc:spChg>
      </pc:sldChg>
      <pc:sldChg chg="addSp delSp modSp add">
        <pc:chgData name="Tamar Bortsvadze" userId="aa6d9a8c35b39c91" providerId="LiveId" clId="{E7F43DE2-4337-4158-ADE3-CF3D347E82B3}" dt="2018-05-22T11:00:11.036" v="261" actId="20577"/>
        <pc:sldMkLst>
          <pc:docMk/>
          <pc:sldMk cId="2316042453" sldId="259"/>
        </pc:sldMkLst>
        <pc:spChg chg="del">
          <ac:chgData name="Tamar Bortsvadze" userId="aa6d9a8c35b39c91" providerId="LiveId" clId="{E7F43DE2-4337-4158-ADE3-CF3D347E82B3}" dt="2018-05-22T10:59:57.659" v="228" actId="20577"/>
          <ac:spMkLst>
            <pc:docMk/>
            <pc:sldMk cId="2316042453" sldId="259"/>
            <ac:spMk id="2" creationId="{8B581938-65F5-461B-97A6-D98C158CE288}"/>
          </ac:spMkLst>
        </pc:spChg>
        <pc:spChg chg="del">
          <ac:chgData name="Tamar Bortsvadze" userId="aa6d9a8c35b39c91" providerId="LiveId" clId="{E7F43DE2-4337-4158-ADE3-CF3D347E82B3}" dt="2018-05-22T10:59:57.659" v="228" actId="20577"/>
          <ac:spMkLst>
            <pc:docMk/>
            <pc:sldMk cId="2316042453" sldId="259"/>
            <ac:spMk id="3" creationId="{169A5622-3DC4-44CA-9F35-A3D67DBE3B59}"/>
          </ac:spMkLst>
        </pc:spChg>
        <pc:spChg chg="add mod">
          <ac:chgData name="Tamar Bortsvadze" userId="aa6d9a8c35b39c91" providerId="LiveId" clId="{E7F43DE2-4337-4158-ADE3-CF3D347E82B3}" dt="2018-05-22T11:00:03.210" v="245" actId="20577"/>
          <ac:spMkLst>
            <pc:docMk/>
            <pc:sldMk cId="2316042453" sldId="259"/>
            <ac:spMk id="4" creationId="{1E37E089-F23F-4AA0-9BEF-70698BC6EA60}"/>
          </ac:spMkLst>
        </pc:spChg>
        <pc:spChg chg="add mod">
          <ac:chgData name="Tamar Bortsvadze" userId="aa6d9a8c35b39c91" providerId="LiveId" clId="{E7F43DE2-4337-4158-ADE3-CF3D347E82B3}" dt="2018-05-22T11:00:11.036" v="261" actId="20577"/>
          <ac:spMkLst>
            <pc:docMk/>
            <pc:sldMk cId="2316042453" sldId="259"/>
            <ac:spMk id="5" creationId="{AC7263ED-BCD1-46B1-BD64-13964399A8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C15AE-AB94-4F84-82C8-204489F23ECF}" type="datetimeFigureOut">
              <a:rPr lang="en-US" smtClean="0"/>
              <a:pPr/>
              <a:t>4/13/2019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E02C7-821B-4D7B-9E25-CFBC46D7E0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x-none" b="1" smtClean="0"/>
              <a:t>საქართველოს პარლამენტის</a:t>
            </a:r>
            <a:endParaRPr lang="en-US" dirty="0" smtClean="0"/>
          </a:p>
          <a:p>
            <a:pPr>
              <a:defRPr/>
            </a:pPr>
            <a:r>
              <a:rPr lang="x-none" b="1" smtClean="0"/>
              <a:t>დადგენილება</a:t>
            </a:r>
            <a:endParaRPr lang="en-US" dirty="0" smtClean="0"/>
          </a:p>
          <a:p>
            <a:pPr>
              <a:defRPr/>
            </a:pPr>
            <a:r>
              <a:rPr lang="x-none" b="1" smtClean="0"/>
              <a:t> </a:t>
            </a:r>
            <a:endParaRPr lang="en-US" dirty="0" smtClean="0"/>
          </a:p>
          <a:p>
            <a:pPr>
              <a:defRPr/>
            </a:pPr>
            <a:r>
              <a:rPr lang="x-none" b="1" smtClean="0"/>
              <a:t>„ქალთა მიმართ ძალადობისა და ოჯახში ძალადობის პრევენციისა და აღკვეთის შესახებ“ ევროპის საბჭოს კონვენციის რატიფიცირების თაობაზე</a:t>
            </a:r>
            <a:endParaRPr lang="en-US" dirty="0" smtClean="0"/>
          </a:p>
          <a:p>
            <a:pPr>
              <a:defRPr/>
            </a:pPr>
            <a:r>
              <a:rPr lang="x-none" smtClean="0"/>
              <a:t> </a:t>
            </a:r>
            <a:endParaRPr lang="en-US" dirty="0" smtClean="0"/>
          </a:p>
          <a:p>
            <a:pPr>
              <a:defRPr/>
            </a:pPr>
            <a:r>
              <a:rPr lang="x-none" smtClean="0"/>
              <a:t> საქართველოს პარლამენტი ადგენს: </a:t>
            </a:r>
            <a:endParaRPr lang="en-US" dirty="0" smtClean="0"/>
          </a:p>
          <a:p>
            <a:pPr>
              <a:defRPr/>
            </a:pPr>
            <a:r>
              <a:rPr lang="x-none" smtClean="0"/>
              <a:t>1. რატიფიცირებულ იქნეს სტამბოლის 2011 წლის 11 მაისის ევროპის საბჭოს კონვენცია „ქალთა მიმართ ძალადობისა და ოჯახში ძალადობის პრევენციისა და აღკვეთის შესახებ“. </a:t>
            </a:r>
            <a:endParaRPr lang="en-US" dirty="0" smtClean="0"/>
          </a:p>
          <a:p>
            <a:pPr>
              <a:defRPr/>
            </a:pPr>
            <a:r>
              <a:rPr lang="x-none" smtClean="0"/>
              <a:t>2. კონვენციის 78-ე მუხლის მე-2 პუნქტის თანახმად, საქართველო იტოვებს უფლებას, არ გამოიყენოს კონვენციის 30-ე მუხლის მე-2 პუნქტის დებულებები. </a:t>
            </a:r>
            <a:endParaRPr lang="en-US" dirty="0" smtClean="0"/>
          </a:p>
          <a:p>
            <a:pPr>
              <a:defRPr/>
            </a:pPr>
            <a:r>
              <a:rPr lang="x-none" smtClean="0"/>
              <a:t> </a:t>
            </a:r>
            <a:endParaRPr lang="en-US" dirty="0" smtClean="0"/>
          </a:p>
          <a:p>
            <a:pPr>
              <a:defRPr/>
            </a:pPr>
            <a:r>
              <a:rPr lang="x-none" smtClean="0"/>
              <a:t>საქართველოს პარლამენტის თავმჯდომარის</a:t>
            </a:r>
            <a:endParaRPr lang="en-US" dirty="0" smtClean="0"/>
          </a:p>
          <a:p>
            <a:pPr>
              <a:defRPr/>
            </a:pPr>
            <a:r>
              <a:rPr lang="x-none" smtClean="0"/>
              <a:t> მოვალეობის შემსრულებელი                                                    </a:t>
            </a:r>
            <a:r>
              <a:rPr lang="x-none" b="1" i="1" smtClean="0"/>
              <a:t>ზვიად ძიძიგური</a:t>
            </a:r>
            <a:r>
              <a:rPr lang="x-none" smtClean="0"/>
              <a:t> </a:t>
            </a:r>
            <a:endParaRPr lang="en-US" dirty="0" smtClean="0"/>
          </a:p>
          <a:p>
            <a:pPr>
              <a:defRPr/>
            </a:pPr>
            <a:r>
              <a:rPr lang="x-none" smtClean="0"/>
              <a:t> </a:t>
            </a:r>
            <a:endParaRPr lang="en-US" dirty="0" smtClean="0"/>
          </a:p>
          <a:p>
            <a:pPr>
              <a:defRPr/>
            </a:pPr>
            <a:r>
              <a:rPr lang="x-none" smtClean="0"/>
              <a:t>ქუთაისი,</a:t>
            </a:r>
            <a:endParaRPr lang="en-US" dirty="0" smtClean="0"/>
          </a:p>
          <a:p>
            <a:pPr>
              <a:defRPr/>
            </a:pPr>
            <a:r>
              <a:rPr lang="x-none" smtClean="0"/>
              <a:t>5 აპრილი 2017 წ.</a:t>
            </a:r>
            <a:endParaRPr lang="en-US" dirty="0" smtClean="0"/>
          </a:p>
          <a:p>
            <a:pPr>
              <a:defRPr/>
            </a:pPr>
            <a:r>
              <a:rPr lang="x-none" smtClean="0"/>
              <a:t>N543-IIს</a:t>
            </a:r>
            <a:endParaRPr lang="en-US" dirty="0" smtClean="0"/>
          </a:p>
          <a:p>
            <a:pPr>
              <a:defRPr/>
            </a:pPr>
            <a:r>
              <a:rPr lang="x-none" smtClean="0"/>
              <a:t> </a:t>
            </a:r>
            <a:endParaRPr lang="en-US" dirty="0" smtClean="0"/>
          </a:p>
          <a:p>
            <a:pPr>
              <a:defRPr/>
            </a:pPr>
            <a:r>
              <a:rPr lang="en-US" dirty="0" smtClean="0"/>
              <a:t> </a:t>
            </a:r>
          </a:p>
          <a:p>
            <a:pPr>
              <a:defRPr/>
            </a:pPr>
            <a:endParaRPr lang="en-US"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C7C675-D305-4327-91AB-2EEEA73E75E9}" type="slidenum">
              <a:rPr lang="en-US" smtClean="0"/>
              <a:pPr/>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ka-GE" b="1" u="sng" dirty="0" smtClean="0"/>
              <a:t>სხვა პასუხისმგებელი პირი </a:t>
            </a:r>
            <a:r>
              <a:rPr lang="ka-GE" dirty="0" smtClean="0"/>
              <a:t>– პირი (გარდა ამ მუხლის „ზ“ ქვეპუნქტით გათვალისწინებული პირებისა), რომელთანაც სამართლებრივი აქტის ან სამოქალაქოსამართლებრივი გარიგების საფუძველზე ფაქტობრივად იმყოფება/ცხოვრობს არასრულწლოვანი, რომელზე ზრუნვისა და რომლის კანონიერი ინტერესების დაცვის ვალდებულებაც დაეკისრა აღნიშნულ პირს იმავე სამართლებრივი აქტის ან სამოქალაქოსამართლებრივი გარიგების საფუძველზე; </a:t>
            </a:r>
            <a:r>
              <a:rPr lang="ka-GE" i="1" dirty="0" smtClean="0"/>
              <a:t>(22.06.2016. </a:t>
            </a:r>
            <a:r>
              <a:rPr lang="en-US" i="1" dirty="0" smtClean="0"/>
              <a:t>N5446 </a:t>
            </a:r>
            <a:r>
              <a:rPr lang="ka-GE" i="1" dirty="0" smtClean="0"/>
              <a:t>ამოქმედდეს გამოქვეყნებიდან 30-ე დღეს)</a:t>
            </a:r>
            <a:endParaRPr lang="en-US" i="1" dirty="0" smtClean="0"/>
          </a:p>
          <a:p>
            <a:pPr>
              <a:defRPr/>
            </a:pPr>
            <a:endParaRPr lang="en-US" i="1" dirty="0" smtClean="0"/>
          </a:p>
          <a:p>
            <a:pPr>
              <a:defRPr/>
            </a:pPr>
            <a:r>
              <a:rPr lang="ka-GE" b="1" u="sng" dirty="0" smtClean="0"/>
              <a:t>მსხვერპლი </a:t>
            </a:r>
            <a:r>
              <a:rPr lang="ka-GE" dirty="0" smtClean="0"/>
              <a:t>– ქალი, აგრეთვე ოჯახის ნებისმიერი წევრი, რომელთა კონსტიტუციური უფლებები და თავისუფლებები დაირღვა უგულებელყოფით ან/და ფიზიკური, ფსიქოლოგიური, ეკონომიკური ან სექსუალური ძალადობით ან იძულებით და რომლებსაც მსხვერპლის სტატუსი განუსაზღვრა საქართველოს შინაგან საქმეთა სამინისტროს შესაბამისმა სამსახურმა, სასამართლო ორგანომ ან/და გენდერული თანასწორობის, ქალთა მიმართ ძალადობისა და ოჯახში ძალადობის საკითხებზე მომუშავე უწყებათაშორის კომისიასთან არსებულმა ქალთა მიმართ ძალადობის ან/და ოჯახში ძალადობის მსხვერპლის სტატუსის განმსაზღვრელმა ჯგუფმა (შემდგომ − მსხვერპლის იდენტიფიცირების ჯგუფი). მსხვერპლად მიიჩნევა აგრეთვე არასრულწლოვანი, რომლის კანონიერი ინტერესები უგულებელყოფილია და რომელსაც მსხვერპლის სტატუსი განუსაზღვრა საქართველოს შინაგან საქმეთა სამინისტროს შესაბამისმა სამსახურმა, სასამართლო ორგანომ ან/და მსხვერპლის იდენტიფიცირების ჯგუფმა. ამ კანონის მე-14 მუხლის პირველი და მე-2 პუნქტებისა და მე-3 პუნქტის მე-2 წინადადების, 14</a:t>
            </a:r>
            <a:r>
              <a:rPr lang="ka-GE" baseline="30000" dirty="0" smtClean="0"/>
              <a:t>2</a:t>
            </a:r>
            <a:r>
              <a:rPr lang="ka-GE" dirty="0" smtClean="0"/>
              <a:t> მუხლის, მე-16 მუხლის     მე-3 პუნქტის „ი“ ქვეპუნქტისა და მე-6 პუნქტის მიზნებისთვის მსხვერპლად მიიჩნევა აგრეთვე არასრულწლოვანი, რომელიც სამართლებრივი აქტის ან სამოქალაქოსამართლებრივი გარიგების საფუძველზე ან მათ გარეშე ფაქტობრივად იმყოფება/ცხოვრობს სხვა პასუხისმგებელ პირთან ან ნებისმიერ სხვა პირთან, რომელმაც დაარღვია მისი კონსტიტუციური უფლებები და თავისუფლებები უგულებელყოფით ან/და ფიზიკური, ფსიქოლოგიური, სექსუალური ან ეკონომიკური ძალადობით ან იძულებით, და რომელიც მოძალადისგან სოციალურმა მუშაკმა განაცალკევა. მსხვერპლად მიიჩნევა აგრეთვე ბავშვი, რომელიც ძალადობის მოწმეა; </a:t>
            </a:r>
            <a:r>
              <a:rPr lang="ka-GE" i="1" dirty="0" smtClean="0"/>
              <a:t>(4.05.2017. </a:t>
            </a:r>
            <a:r>
              <a:rPr lang="en-US" i="1" dirty="0" smtClean="0"/>
              <a:t>N761 </a:t>
            </a:r>
            <a:r>
              <a:rPr lang="ka-GE" i="1" dirty="0" smtClean="0"/>
              <a:t>ამოქმედდეს  2017 წლის 1 ივნისიდან)</a:t>
            </a:r>
            <a:endParaRPr lang="ka-GE" b="1" i="1" dirty="0" smtClean="0"/>
          </a:p>
          <a:p>
            <a:pPr>
              <a:defRPr/>
            </a:pPr>
            <a:endParaRPr lang="en-US" b="1" i="1" dirty="0" smtClean="0"/>
          </a:p>
          <a:p>
            <a:pPr>
              <a:defRPr/>
            </a:pPr>
            <a:endParaRPr lang="ka-GE" i="1" dirty="0" smtClean="0"/>
          </a:p>
          <a:p>
            <a:pPr>
              <a:defRPr/>
            </a:pPr>
            <a:endParaRPr lang="en-US" dirty="0" smtClean="0"/>
          </a:p>
          <a:p>
            <a:pPr>
              <a:defRPr/>
            </a:pPr>
            <a:endParaRPr lang="en-US" dirty="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8B43ED-4D38-464E-B9CB-118461844AC2}"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buFont typeface="Wingdings" pitchFamily="2" charset="2"/>
              <a:buNone/>
            </a:pPr>
            <a:r>
              <a:rPr lang="ka-GE" dirty="0" smtClean="0">
                <a:latin typeface="AcadNusx" pitchFamily="2" charset="0"/>
              </a:rPr>
              <a:t>მსხვერპლის იდენტიფიცირებისა და სტატუსის განსაზღვრის წესი იმ შემთხვევაში, თუ გამოცემული არ არის შემაკავებელი ან დამცავი ორდერი, ასევე, არ მიმდინარეობს სისხლისამართლებრივი დევნის ღონისძიებები, განსაზღვრულია საქართველოს მთავრობის 2014 წლის 18 დეკემბრის #684 დადგენილებით</a:t>
            </a:r>
            <a:endParaRPr lang="en-US" dirty="0" smtClean="0">
              <a:latin typeface="AcadNusx" pitchFamily="2" charset="0"/>
            </a:endParaRPr>
          </a:p>
          <a:p>
            <a:pPr algn="ctr" eaLnBrk="1" hangingPunct="1">
              <a:buFont typeface="Arial" pitchFamily="34" charset="0"/>
              <a:buNone/>
            </a:pPr>
            <a:r>
              <a:rPr lang="en-US" b="1" dirty="0" smtClean="0"/>
              <a:t>“</a:t>
            </a:r>
            <a:r>
              <a:rPr lang="ka-GE" b="1" dirty="0" smtClean="0"/>
              <a:t>გენდერული თანასწორობის, ქალთა მიმართ ძალადობისა და ოჯახში ძალადობის საკითხებზე მომუშავე უწყებათაშორის კომისიასთან არსებული ქალთა მიმართ ძალადობის ან/და ოჯახში ძალადობის მსხვერპლის სტატუსის განმსაზღვრელი ჯგუფის (მსხვერპლის იდენტიფიცირების ჯგუფი) მიერ მსხვერპლის იდენტიფიცირებისა და სტატუსის განსაზღვრის წესის დამტკიცების შესახებ </a:t>
            </a:r>
            <a:r>
              <a:rPr lang="en-US" b="1" dirty="0" smtClean="0"/>
              <a:t>“</a:t>
            </a:r>
            <a:endParaRPr lang="ka-GE" sz="800" b="1" i="1" dirty="0" smtClean="0"/>
          </a:p>
          <a:p>
            <a:pPr algn="ctr" eaLnBrk="1" hangingPunct="1">
              <a:buFont typeface="Wingdings" pitchFamily="2" charset="2"/>
              <a:buNone/>
            </a:pPr>
            <a:endParaRPr lang="ka-GE" dirty="0" smtClean="0">
              <a:latin typeface="AcadNusx" pitchFamily="2" charset="0"/>
            </a:endParaRPr>
          </a:p>
          <a:p>
            <a:pPr algn="ctr" eaLnBrk="1" hangingPunct="1">
              <a:buFont typeface="Wingdings" pitchFamily="2" charset="2"/>
              <a:buNone/>
            </a:pPr>
            <a:endParaRPr lang="ka-GE" dirty="0" smtClean="0">
              <a:latin typeface="AcadNusx" pitchFamily="2" charset="0"/>
            </a:endParaRPr>
          </a:p>
          <a:p>
            <a:pPr algn="ctr" eaLnBrk="1" hangingPunct="1">
              <a:buFont typeface="Wingdings" pitchFamily="2" charset="2"/>
              <a:buNone/>
            </a:pPr>
            <a:endParaRPr lang="ka-GE" dirty="0" smtClean="0">
              <a:latin typeface="AcadNusx" pitchFamily="2" charset="0"/>
            </a:endParaRPr>
          </a:p>
          <a:p>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C6881F-3DBC-4C59-AD3E-B6AD60A1A739}"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ka-GE" b="1" dirty="0" smtClean="0">
                <a:solidFill>
                  <a:srgbClr val="FF0000"/>
                </a:solidFill>
              </a:rPr>
              <a:t>ადმინისტრაციულ სამართალდარღვევათა კოდექსი</a:t>
            </a:r>
          </a:p>
          <a:p>
            <a:pPr>
              <a:defRPr/>
            </a:pPr>
            <a:r>
              <a:rPr lang="ka-GE" dirty="0" smtClean="0"/>
              <a:t>მუხლი 175</a:t>
            </a:r>
            <a:r>
              <a:rPr lang="ka-GE" baseline="30000" dirty="0" smtClean="0"/>
              <a:t>2</a:t>
            </a:r>
            <a:r>
              <a:rPr lang="ka-GE" dirty="0" smtClean="0"/>
              <a:t>. შემაკავებელი და დამცავი ორდერებით გათვალისწინებული მოთხოვნებისა და ვალდებულებების შეუსრულებლობა. არასრულწლოვნის განცალკევების შესახებ სოციალური მუშაკის გადაწყვეტილებისადმი დაუმორჩილებლობა </a:t>
            </a:r>
            <a:r>
              <a:rPr lang="ka-GE" i="1" dirty="0" smtClean="0"/>
              <a:t>(სათაური 22.06.2016. </a:t>
            </a:r>
            <a:r>
              <a:rPr lang="en-US" i="1" dirty="0" smtClean="0"/>
              <a:t>N5451 </a:t>
            </a:r>
            <a:r>
              <a:rPr lang="ka-GE" i="1" dirty="0" smtClean="0"/>
              <a:t>კანონი ამოქმედდეს გამოქვეყნებიდან 30-ე დღეს) (28.12.2009. </a:t>
            </a:r>
            <a:r>
              <a:rPr lang="en-US" i="1" dirty="0" smtClean="0"/>
              <a:t>N2512 </a:t>
            </a:r>
            <a:r>
              <a:rPr lang="ka-GE" i="1" dirty="0" smtClean="0"/>
              <a:t>ამოქმედდეს 2010 წლის 1 აპრილიდან)</a:t>
            </a:r>
          </a:p>
          <a:p>
            <a:pPr>
              <a:defRPr/>
            </a:pPr>
            <a:r>
              <a:rPr lang="ka-GE" dirty="0" smtClean="0"/>
              <a:t>1. შემაკავებელი ორდერით გათვალისწინებული მოთხოვნებისა და  ვალდებულებების შეუსრულებლობა –</a:t>
            </a:r>
          </a:p>
          <a:p>
            <a:pPr>
              <a:defRPr/>
            </a:pPr>
            <a:r>
              <a:rPr lang="ka-GE" dirty="0" smtClean="0"/>
              <a:t>გამოიწვევს ადმინისტრაციულ პატიმრობას 7 დღემდე ვადით ან გამასწორებელ სამუშაოებს ერთ თვემდე ვადით.</a:t>
            </a:r>
          </a:p>
          <a:p>
            <a:pPr>
              <a:defRPr/>
            </a:pPr>
            <a:r>
              <a:rPr lang="ka-GE" dirty="0" smtClean="0"/>
              <a:t>1</a:t>
            </a:r>
            <a:r>
              <a:rPr lang="ka-GE" baseline="30000" dirty="0" smtClean="0"/>
              <a:t>1</a:t>
            </a:r>
            <a:r>
              <a:rPr lang="ka-GE" dirty="0" smtClean="0"/>
              <a:t>. არასრულწლოვნის განცალკევების შესახებ სოციალური მუშაკის გადაწყვეტილებისადმი დაუმორჩილებლობა –  </a:t>
            </a:r>
          </a:p>
          <a:p>
            <a:pPr>
              <a:defRPr/>
            </a:pPr>
            <a:r>
              <a:rPr lang="ka-GE" dirty="0" smtClean="0"/>
              <a:t>გამოიწვევს ადმინისტრაციულ პატიმრობას 7 დღემდე ვადით ან გამასწორებელ სამუშაოებს ერთ თვემდე ვადით. </a:t>
            </a:r>
            <a:r>
              <a:rPr lang="ka-GE" i="1" dirty="0" smtClean="0"/>
              <a:t>(22.06.2016. </a:t>
            </a:r>
            <a:r>
              <a:rPr lang="en-US" i="1" dirty="0" smtClean="0"/>
              <a:t>N5451 </a:t>
            </a:r>
            <a:r>
              <a:rPr lang="ka-GE" i="1" dirty="0" smtClean="0"/>
              <a:t>კანონი ამოქმედდეს გამოქვეყნებიდან 30-ე დღეს)</a:t>
            </a:r>
          </a:p>
          <a:p>
            <a:pPr>
              <a:defRPr/>
            </a:pPr>
            <a:r>
              <a:rPr lang="ka-GE" dirty="0" smtClean="0"/>
              <a:t>2. დამცავი ორდერით გათვალისწინებული მოთხოვნებისა და  ვალდებულებების შეუსრულებლობა –</a:t>
            </a:r>
          </a:p>
          <a:p>
            <a:pPr>
              <a:defRPr/>
            </a:pPr>
            <a:r>
              <a:rPr lang="ka-GE" dirty="0" smtClean="0"/>
              <a:t>გამოიწვევს ადმინისტრაციულ პატიმრობას 15 დღემდე ვადით ან გამასწორებელ სამუშაოებს 3 თვემდე ვადით. </a:t>
            </a:r>
            <a:r>
              <a:rPr lang="ka-GE" i="1" dirty="0" smtClean="0"/>
              <a:t>(01.08.2014. </a:t>
            </a:r>
            <a:r>
              <a:rPr lang="en-US" i="1" dirty="0" smtClean="0"/>
              <a:t>N4649)</a:t>
            </a:r>
          </a:p>
          <a:p>
            <a:pPr>
              <a:defRPr/>
            </a:pPr>
            <a:r>
              <a:rPr lang="ka-GE" dirty="0" smtClean="0"/>
              <a:t>შენიშვნა: ამ მუხლით გათვალისწინებული სამართალდარღვევების ჩადენისათვის პირს ჩამოერთმევა იარაღის ტარების უფლება 3 წლამდე ვადით. </a:t>
            </a:r>
            <a:r>
              <a:rPr lang="ka-GE" i="1" dirty="0" smtClean="0"/>
              <a:t>(1.07.2011. </a:t>
            </a:r>
            <a:r>
              <a:rPr lang="en-US" i="1" dirty="0" smtClean="0"/>
              <a:t>N5018)</a:t>
            </a:r>
            <a:endParaRPr lang="ka-GE" i="1" dirty="0" smtClean="0"/>
          </a:p>
          <a:p>
            <a:pPr>
              <a:defRPr/>
            </a:pPr>
            <a:endParaRPr lang="ka-GE" i="1" dirty="0" smtClean="0"/>
          </a:p>
          <a:p>
            <a:pPr>
              <a:defRPr/>
            </a:pPr>
            <a:endParaRPr lang="ka-GE" b="1" i="1" dirty="0" smtClean="0"/>
          </a:p>
          <a:p>
            <a:pPr>
              <a:defRPr/>
            </a:pPr>
            <a:r>
              <a:rPr lang="ka-GE" b="1" i="1" dirty="0" smtClean="0"/>
              <a:t>სისხლის სამართლის კოდექსი</a:t>
            </a:r>
          </a:p>
          <a:p>
            <a:pPr>
              <a:defRPr/>
            </a:pPr>
            <a:r>
              <a:rPr lang="ka-GE" b="1" dirty="0" smtClean="0"/>
              <a:t>მუხლი 381</a:t>
            </a:r>
            <a:r>
              <a:rPr lang="ka-GE" b="1" baseline="30000" dirty="0" smtClean="0"/>
              <a:t>1</a:t>
            </a:r>
            <a:r>
              <a:rPr lang="ka-GE" b="1" dirty="0" smtClean="0"/>
              <a:t>. შემაკავებელი ან დამცავი ორდერით გათვალისწინებული მოთხოვნებისა და ვალდებულებების შეუსრულებლობა. არასრულწლოვნის განცალკევების შესახებ სოციალური მუშაკის გადაწყვეტილებისადმი დაუმორჩილებლობა (22.06.2016. </a:t>
            </a:r>
            <a:r>
              <a:rPr lang="en-US" b="1" dirty="0" smtClean="0"/>
              <a:t>N5452 </a:t>
            </a:r>
            <a:r>
              <a:rPr lang="ka-GE" b="1" dirty="0" smtClean="0"/>
              <a:t>ამოქმედდეს გამოქვეყნებიდან 30-ე დღეს)</a:t>
            </a:r>
          </a:p>
          <a:p>
            <a:pPr>
              <a:defRPr/>
            </a:pPr>
            <a:r>
              <a:rPr lang="ka-GE" dirty="0" smtClean="0"/>
              <a:t>1. შემაკავებელი ან დამცავი ორდერით გათვალისწინებული მოთხოვნებისა და ვალდებულებების შეუსრულებლობა, ჩადენილი საქართველოს ადმინისტრაციულ სამართალდარღვევათა კოდექსის 175</a:t>
            </a:r>
            <a:r>
              <a:rPr lang="ka-GE" baseline="30000" dirty="0" smtClean="0"/>
              <a:t>2</a:t>
            </a:r>
            <a:r>
              <a:rPr lang="ka-GE" dirty="0" smtClean="0"/>
              <a:t> მუხლის პირველი ან მე-2 ნაწილის შესაბამისად ასეთი ქმედებისათვის ადმინისტრაციულსახდელშეფარდებული პირის მიერ, –</a:t>
            </a:r>
            <a:r>
              <a:rPr lang="ka-GE" baseline="30000" dirty="0" smtClean="0"/>
              <a:t> </a:t>
            </a:r>
            <a:endParaRPr lang="ka-GE" dirty="0" smtClean="0"/>
          </a:p>
          <a:p>
            <a:pPr>
              <a:defRPr/>
            </a:pPr>
            <a:r>
              <a:rPr lang="ka-GE" dirty="0" smtClean="0"/>
              <a:t>ისჯება ჯარიმით ან საზოგადოებისათვის სასარგებლო შრომით ვადით ას ოთხმოციდან ორას ორმოც საათამდე ან თავისუფლების აღკვეთით ვადით ერთ წლამდე.</a:t>
            </a:r>
          </a:p>
          <a:p>
            <a:pPr>
              <a:defRPr/>
            </a:pPr>
            <a:r>
              <a:rPr lang="ka-GE" dirty="0" smtClean="0"/>
              <a:t>2. არასრულწლოვნის განცალკევების შესახებ სოციალური მუშაკის გადაწყვეტილებისადმი დაუმორჩილებლობა, ჩადენილი საქართველოს ადმინისტრაციულ სამართალდარღვევათა კოდექსის 175</a:t>
            </a:r>
            <a:r>
              <a:rPr lang="ka-GE" baseline="30000" dirty="0" smtClean="0"/>
              <a:t>2</a:t>
            </a:r>
            <a:r>
              <a:rPr lang="ka-GE" dirty="0" smtClean="0"/>
              <a:t> მუხლის 1</a:t>
            </a:r>
            <a:r>
              <a:rPr lang="ka-GE" baseline="30000" dirty="0" smtClean="0"/>
              <a:t>1</a:t>
            </a:r>
            <a:r>
              <a:rPr lang="ka-GE" dirty="0" smtClean="0"/>
              <a:t> ნაწილის შესაბამისად ასეთი ქმედებისათვის ადმინისტრაციულსახდელშეფარდებული პირის მიერ, –</a:t>
            </a:r>
          </a:p>
          <a:p>
            <a:pPr>
              <a:defRPr/>
            </a:pPr>
            <a:r>
              <a:rPr lang="ka-GE" dirty="0" smtClean="0"/>
              <a:t>ისჯება ჯარიმით ან საზოგადოებისათვის სასარგებლო შრომით ვადით ას ოთხმოციდან ორას ორმოც საათამდე ან თავისუფლების აღკვეთით ვადით ერთ წლამდე. </a:t>
            </a:r>
            <a:endParaRPr lang="ka-GE" b="1" dirty="0" smtClean="0"/>
          </a:p>
          <a:p>
            <a:pPr>
              <a:defRPr/>
            </a:pPr>
            <a:endParaRPr lang="en-US" b="1" dirty="0" smtClean="0"/>
          </a:p>
          <a:p>
            <a:pPr>
              <a:defRPr/>
            </a:pPr>
            <a:endParaRPr lang="en-US" dirty="0" smtClean="0"/>
          </a:p>
          <a:p>
            <a:pPr>
              <a:defRPr/>
            </a:pPr>
            <a:endParaRPr lang="en-US" i="1"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a:p>
            <a:pPr>
              <a:defRPr/>
            </a:pPr>
            <a:endParaRPr lang="ka-GE"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64B58C-9F0C-4882-8B0B-AAFA0CFA8668}"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ka-GE" dirty="0" smtClean="0"/>
              <a:t>■ევროპის საბჭოს კონვენცია ქალებზე ძალადობისა და ოჯახში ძალადობის წინააღმდეგ ბრძოლისა და პრევენციის შესახებ გახლავთ ყველაზე მრავლისმომცველი საერთაშორისო კონვენცია, რომელიც ებრძვის ადამიანის უფლებების ამ სერიოზულ დარღვევას. ეს კონვენცია მიზნად ისახავს ნულოვანი ტოლერანტობის მიღწევას ამგვარი ძალადობის მიმართ და მნიშვნელოვან წინგადადგმულ ნაბიჯს წარმოადგენს ევროპისა და მის ფარგლებს მიღმა მდებარე ქვეყნებს უფრო უსაფრთხო ადგილად ქცევისათვის. ■კონვენციის ქვაკუთხედია ისეთი საკითხები, როგორიცაა ძალადობის პრევენცია, მსხვერპლთა დაცვა და მოძალადეებზე სისხლის სამართლებრივი პასუხისმგებლობის დაკისრება. კონვენცია მოუწოდებს საზოგადოების ყველა წევრს, განსაკუთრებით მამაკაცებსა და ბიჭებს, შეცვალონ მათი დამოკიდებულება ძალადობის მიმართ და ამგვარად სათანადო ცვლილებები გამოიწვიონ თითოეული ადამიანის გულსა და გონებაში. არსებითად, ეს არის ხელახალი მოწოდება ქალებსა და მამაკაცებს შორის მეტი თანასწორობისაკენ, რამეთუ ქალთა მიმართ ძალადობას ღრმად აქვს გადგმული ფესვები საზოგადოებაში არსებულ ქალთა და მამაკაცთა უთანასწორობაში, და საზრდოობს შეუწყნარებლობით, ან კიდევ პრობლემის არსებობის უარყოფის ჩვეულებით. კონვენციის განსაკუთრებული მახასიათებლები ■კონვენცია ქალთა მიმართ ძალადობას აღიარებს ადამიანის უფლებების დარღვევად და დისკრიმინაციის ფორმად. ეს იმას ნიშნავს, რომ სახელმწიფოებს შესაბამისი პასუხისმგებლობა დაეკისრებათ, თუ ისინი ამგვარ ძალადობაზე ადეკვატურ რეაგირებას არ მოახდენენ. ■ეს გახლავთ პირველი საერთაშორისო კონვენცია, რომელშიც მოცემულია გენდერის განსაზღვრება. ეს იმას ნიშნავს, რომ ქალი და მამაკაცი არა მხოლოდ ბიოლოგიურად არიან მდედრობითი და მამრობითი სქესისა, არამედ ასევე განეკუთვნებიან სოციალურ კონსტრუქციაზე აგებულ გენდერის კატეგორიას, რომელიც ქალებისა და მამაკაცების კონკრეტულ როლებსა და ქცევის წესებს განსაზღვრავს. კვლევებმა აჩვენა, რომ გარკვეული როლებისა და ქცევების მიღებამ შესაძლოა ქალთა მიმართ ძალადობა დასაშვებ მოვლენად აქციოს. ■კონვენცია სისხლის სამართლებრივ პასუხისმგებლობას ადგენს მთელი რიგი ისეთი მნიშვნელოვანი დანაშაულებისთვის, როგორიცაა ქალის გარეთა სასქესო ორგანოების “დაცვეთა”, იძულებითი ქორწინება, დევნა (გადაკიდება/ აკვიატებული დევნა), იძულებითი აბორტი და იძულებითი სტერილიზაცია. ეს იმას ნიშნავს, რომ სახელმწიფოებს პირველად მოუწევთ ასეთი მნიშვნელოვანი დანაშაულების თავიანთ სამართლებრივ სისტემებში ასახვა. ■კონვენცია სახელმწიფოებს მოუწოდებს, რომ ქალთა მიმართ ძალადობისა და ოჯახში ძალადობის წინააღმდეგ ბრძოლის საქმეში ჩართონ შესაბამისი სახელმწიფო უწყებები და სამსახურები, რათა ეს პრობლემა კოორდინირებული ძალისხმევით გადაიჭრას. ეს კი იმას ნიშნავს, რომ უწყებები და არასამთავრობო ორგანიზაციები ცალ-ცალკე კი არ უნდა მუშაობდნენ, არამედ მათ თანამშრომლობის პროტოკოლები/მემორანდუმები უნდა შეიმუშაონ. რ</a:t>
            </a:r>
            <a:endParaRPr lang="en-US" dirty="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558FB3-646B-47A1-8E86-EDFE2B3EEEDB}"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ეს გახლავთ პირველი საერთაშორისო კონვენცია, რომელშიც მოცემულია გენდერის განსაზღვრება. ეს იმას ნიშნავს, რომ ქალი და მამაკაცი არა მხოლოდ ბიოლოგიურად არიან მდედრობითი და მამრობითი სქესისა, არამედ ასევე განეკუთვნებიან სოციალურ კონსტრუქციაზე აგებულ გენდერის კატეგორიას, რომელიც ქალებისა და მამაკაცების კონკრეტულ როლებსა და ქცევის წესებს განსაზღვრავს. </a:t>
            </a:r>
          </a:p>
          <a:p>
            <a:pPr marL="0" marR="0" indent="0" algn="l" defTabSz="914400" rtl="0" eaLnBrk="1" fontAlgn="auto" latinLnBrk="0" hangingPunct="1">
              <a:lnSpc>
                <a:spcPct val="100000"/>
              </a:lnSpc>
              <a:spcBef>
                <a:spcPts val="0"/>
              </a:spcBef>
              <a:spcAft>
                <a:spcPts val="0"/>
              </a:spcAft>
              <a:buClrTx/>
              <a:buSzTx/>
              <a:buFontTx/>
              <a:buNone/>
              <a:tabLst/>
              <a:defRPr/>
            </a:pPr>
            <a:endParaRPr lang="ka-GE" dirty="0" smtClean="0"/>
          </a:p>
          <a:p>
            <a:r>
              <a:rPr lang="ka-GE" dirty="0" smtClean="0"/>
              <a:t>კონვენცია სახელმწიფოებს მოუწოდებს კოორდინაციისკენ, რაც იმას ნიშნავ, რომ ქალთა მიმართ ძალადობისა და ოჯახში ძალადობის წინააღმდეგ ბრძოლის საქმეში ჩართონ შესაბამისი სახელმწიფო უწყებები და სამსახურები. </a:t>
            </a:r>
          </a:p>
          <a:p>
            <a:r>
              <a:rPr lang="ka-GE" dirty="0" smtClean="0"/>
              <a:t>ანუ, უწყებები და არასამთავრობო ორგანიზაციები ცალ-ცალკე კი არ უნდა მუშაობდნენ, არამედ მათ თანამშრომლობის პროტოკოლები/მემორანდუმები უნდა შეიმუშაონ.</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72E02C7-821B-4D7B-9E25-CFBC46D7E02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ka-GE" smtClean="0"/>
              <a:t>ვის მოიცავს კონვენცია?</a:t>
            </a:r>
          </a:p>
          <a:p>
            <a:r>
              <a:rPr lang="ka-GE" smtClean="0"/>
              <a:t>■კონვენცია შეეხება ნებისმიერი წარმომავლობის ქალებსა და გოგონებს, მიუხედავად მათი ასაკისა, რასობრივი კუთვნილებისა, სოციალური წარმომავლობისა, მიგრანტის სტატუსის თუ სექსუალური ორიენტაციისა. კონვენცია აღიარებს, რომ არსებობს ქალთა და ბავშვთა გარკვეული ჯგუფები, რომლებიც ძალადობის მსხვერპლად ქცევის უფრო მაღალი რისკის ქვეშ იმყოფებიან და სახელმწიფოებმა აუცილებლად უნდა გაითვალისწინონ მათი განსაკუთრებული საჭიროებანი. გარდა ამისა, სახელმწიფოებს მოვუწოდებთ, მიუსადაგონ კონვენცია ოჯახში ძალადობის ისეთ მსხვერპლებსაც, როგორებიც არიან კაცები, ბავშვები და ხანდაზმულები.</a:t>
            </a: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2F7275-0837-45B1-8E87-43D2AD9B3433}"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r>
              <a:rPr lang="en-GB" smtClean="0"/>
              <a:t>Effect of conflict, post conflict and political-economic changes - huge political, social and cultural changes – these have reinforced the unequal power division between males and females – impact of patriarchal societies has increased the dependency and vulnerability of women – feminisation of poverty</a:t>
            </a:r>
          </a:p>
          <a:p>
            <a:pPr marL="228600" indent="-228600" eaLnBrk="1" hangingPunct="1">
              <a:buFontTx/>
              <a:buAutoNum type="arabicPeriod"/>
            </a:pPr>
            <a:r>
              <a:rPr lang="en-GB" smtClean="0"/>
              <a:t>Women excluded from professional life – gender stereotypes – absence or inadequacy of legal protection of the equal rights of women – lack of accountability for the discriminators</a:t>
            </a:r>
          </a:p>
          <a:p>
            <a:pPr marL="228600" indent="-228600" eaLnBrk="1" hangingPunct="1">
              <a:buFontTx/>
              <a:buAutoNum type="arabicPeriod"/>
            </a:pPr>
            <a:r>
              <a:rPr lang="en-GB" smtClean="0"/>
              <a:t>Women hired last and fired first – if hired at all – acts as a push factor towards the illegal economy-where employment opportunity exists, it is frequently accompanied by sexual harassment as part of the job description</a:t>
            </a:r>
          </a:p>
          <a:p>
            <a:pPr marL="228600" indent="-228600" eaLnBrk="1" hangingPunct="1">
              <a:buFontTx/>
              <a:buAutoNum type="arabicPeriod"/>
            </a:pPr>
            <a:r>
              <a:rPr lang="en-GB" smtClean="0"/>
              <a:t>Difficult economic climate impacts upon women harder and reinforces their exclusion -  effect of social conditioning to regard their bodies as an economic resource – exclusion from educational or vocational training opportunities</a:t>
            </a:r>
          </a:p>
          <a:p>
            <a:pPr marL="228600" indent="-228600" eaLnBrk="1" hangingPunct="1">
              <a:buFontTx/>
              <a:buAutoNum type="arabicPeriod"/>
            </a:pPr>
            <a:r>
              <a:rPr lang="en-GB" smtClean="0"/>
              <a:t>Domestic and familial physical and or sexual abuse – lack of legal protection</a:t>
            </a:r>
          </a:p>
          <a:p>
            <a:pPr marL="228600" indent="-228600" eaLnBrk="1" hangingPunct="1">
              <a:buFontTx/>
              <a:buAutoNum type="arabicPeriod"/>
            </a:pPr>
            <a:r>
              <a:rPr lang="en-GB" smtClean="0"/>
              <a:t>Overwhelming number of ‘push’ factors –  combined with ‘pull’ factors ever growing demand from European sex markets - of attraction of the West – materialism – employment – glamour - money – fashion social treatment and standing – escape from current reality</a:t>
            </a:r>
          </a:p>
          <a:p>
            <a:pPr marL="228600" indent="-228600" eaLnBrk="1" hangingPunct="1">
              <a:buFontTx/>
              <a:buAutoNum type="arabicPeriod"/>
            </a:pPr>
            <a:r>
              <a:rPr lang="en-GB" smtClean="0"/>
              <a:t>Overall result – supply – demand – traffickers = collective root causes of:</a:t>
            </a:r>
          </a:p>
          <a:p>
            <a:pPr marL="228600" indent="-228600" eaLnBrk="1" hangingPunct="1">
              <a:buFontTx/>
              <a:buAutoNum type="arabicPeriod"/>
            </a:pPr>
            <a:r>
              <a:rPr lang="en-GB" smtClean="0"/>
              <a:t>Unemployment; poverty; lack of education; gender discrimination and domestic violence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r>
              <a:rPr lang="en-GB" smtClean="0"/>
              <a:t>Effect of conflict, post conflict and political-economic changes - huge political, social and cultural changes – these have reinforced the unequal power division between males and females – impact of patriarchal societies has increased the dependency and vulnerability of women – feminisation of poverty</a:t>
            </a:r>
          </a:p>
          <a:p>
            <a:pPr marL="228600" indent="-228600" eaLnBrk="1" hangingPunct="1">
              <a:buFontTx/>
              <a:buAutoNum type="arabicPeriod"/>
            </a:pPr>
            <a:r>
              <a:rPr lang="en-GB" smtClean="0"/>
              <a:t>Women excluded from professional life – gender stereotypes – absence or inadequacy of legal protection of the equal rights of women – lack of accountability for the discriminators</a:t>
            </a:r>
          </a:p>
          <a:p>
            <a:pPr marL="228600" indent="-228600" eaLnBrk="1" hangingPunct="1">
              <a:buFontTx/>
              <a:buAutoNum type="arabicPeriod"/>
            </a:pPr>
            <a:r>
              <a:rPr lang="en-GB" smtClean="0"/>
              <a:t>Women hired last and fired first – if hired at all – acts as a push factor towards the illegal economy-where employment opportunity exists, it is frequently accompanied by sexual harassment as part of the job description</a:t>
            </a:r>
          </a:p>
          <a:p>
            <a:pPr marL="228600" indent="-228600" eaLnBrk="1" hangingPunct="1">
              <a:buFontTx/>
              <a:buAutoNum type="arabicPeriod"/>
            </a:pPr>
            <a:r>
              <a:rPr lang="en-GB" smtClean="0"/>
              <a:t>Difficult economic climate impacts upon women harder and reinforces their exclusion -  effect of social conditioning to regard their bodies as an economic resource – exclusion from educational or vocational training opportunities</a:t>
            </a:r>
          </a:p>
          <a:p>
            <a:pPr marL="228600" indent="-228600" eaLnBrk="1" hangingPunct="1">
              <a:buFontTx/>
              <a:buAutoNum type="arabicPeriod"/>
            </a:pPr>
            <a:r>
              <a:rPr lang="en-GB" smtClean="0"/>
              <a:t>Domestic and familial physical and or sexual abuse – lack of legal protection</a:t>
            </a:r>
          </a:p>
          <a:p>
            <a:pPr marL="228600" indent="-228600" eaLnBrk="1" hangingPunct="1">
              <a:buFontTx/>
              <a:buAutoNum type="arabicPeriod"/>
            </a:pPr>
            <a:r>
              <a:rPr lang="en-GB" smtClean="0"/>
              <a:t>Overwhelming number of ‘push’ factors –  combined with ‘pull’ factors ever growing demand from European sex markets - of attraction of the West – materialism – employment – glamour - money – fashion social treatment and standing – escape from current reality</a:t>
            </a:r>
          </a:p>
          <a:p>
            <a:pPr marL="228600" indent="-228600" eaLnBrk="1" hangingPunct="1">
              <a:buFontTx/>
              <a:buAutoNum type="arabicPeriod"/>
            </a:pPr>
            <a:r>
              <a:rPr lang="en-GB" smtClean="0"/>
              <a:t>Overall result – supply – demand – traffickers = collective root causes of:</a:t>
            </a:r>
          </a:p>
          <a:p>
            <a:pPr marL="228600" indent="-228600" eaLnBrk="1" hangingPunct="1">
              <a:buFontTx/>
              <a:buAutoNum type="arabicPeriod"/>
            </a:pPr>
            <a:r>
              <a:rPr lang="en-GB" smtClean="0"/>
              <a:t>Unemployment; poverty; lack of education; gender discrimination and domestic violence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r>
              <a:rPr lang="en-GB" smtClean="0"/>
              <a:t>Effect of conflict, post conflict and political-economic changes - huge political, social and cultural changes – these have reinforced the unequal power division between males and females – impact of patriarchal societies has increased the dependency and vulnerability of women – feminisation of poverty</a:t>
            </a:r>
          </a:p>
          <a:p>
            <a:pPr marL="228600" indent="-228600" eaLnBrk="1" hangingPunct="1">
              <a:buFontTx/>
              <a:buAutoNum type="arabicPeriod"/>
            </a:pPr>
            <a:r>
              <a:rPr lang="en-GB" smtClean="0"/>
              <a:t>Women excluded from professional life – gender stereotypes – absence or inadequacy of legal protection of the equal rights of women – lack of accountability for the discriminators</a:t>
            </a:r>
          </a:p>
          <a:p>
            <a:pPr marL="228600" indent="-228600" eaLnBrk="1" hangingPunct="1">
              <a:buFontTx/>
              <a:buAutoNum type="arabicPeriod"/>
            </a:pPr>
            <a:r>
              <a:rPr lang="en-GB" smtClean="0"/>
              <a:t>Women hired last and fired first – if hired at all – acts as a push factor towards the illegal economy-where employment opportunity exists, it is frequently accompanied by sexual harassment as part of the job description</a:t>
            </a:r>
          </a:p>
          <a:p>
            <a:pPr marL="228600" indent="-228600" eaLnBrk="1" hangingPunct="1">
              <a:buFontTx/>
              <a:buAutoNum type="arabicPeriod"/>
            </a:pPr>
            <a:r>
              <a:rPr lang="en-GB" smtClean="0"/>
              <a:t>Difficult economic climate impacts upon women harder and reinforces their exclusion -  effect of social conditioning to regard their bodies as an economic resource – exclusion from educational or vocational training opportunities</a:t>
            </a:r>
          </a:p>
          <a:p>
            <a:pPr marL="228600" indent="-228600" eaLnBrk="1" hangingPunct="1">
              <a:buFontTx/>
              <a:buAutoNum type="arabicPeriod"/>
            </a:pPr>
            <a:r>
              <a:rPr lang="en-GB" smtClean="0"/>
              <a:t>Domestic and familial physical and or sexual abuse – lack of legal protection</a:t>
            </a:r>
          </a:p>
          <a:p>
            <a:pPr marL="228600" indent="-228600" eaLnBrk="1" hangingPunct="1">
              <a:buFontTx/>
              <a:buAutoNum type="arabicPeriod"/>
            </a:pPr>
            <a:r>
              <a:rPr lang="en-GB" smtClean="0"/>
              <a:t>Overwhelming number of ‘push’ factors –  combined with ‘pull’ factors ever growing demand from European sex markets - of attraction of the West – materialism – employment – glamour - money – fashion social treatment and standing – escape from current reality</a:t>
            </a:r>
          </a:p>
          <a:p>
            <a:pPr marL="228600" indent="-228600" eaLnBrk="1" hangingPunct="1">
              <a:buFontTx/>
              <a:buAutoNum type="arabicPeriod"/>
            </a:pPr>
            <a:r>
              <a:rPr lang="en-GB" smtClean="0"/>
              <a:t>Overall result – supply – demand – traffickers = collective root causes of:</a:t>
            </a:r>
          </a:p>
          <a:p>
            <a:pPr marL="228600" indent="-228600" eaLnBrk="1" hangingPunct="1">
              <a:buFontTx/>
              <a:buAutoNum type="arabicPeriod"/>
            </a:pPr>
            <a:r>
              <a:rPr lang="en-GB" smtClean="0"/>
              <a:t>Unemployment; poverty; lack of education; gender discrimination and domestic violence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C7BB8-D2DC-469A-AC65-2C69C5137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EF6FAD5-E4A8-49AA-972A-1B05FCE58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6B9BE8B-F687-4E1B-BEB9-6540C929D12D}"/>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787D1D37-61B4-4519-9D3A-238FC2D9D1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9FA7072-3EBA-4027-B967-AD0FD68F5D1D}"/>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43050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EFF78-25B0-4C73-AB42-E7D0303005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C5B26DD-B844-4E0B-934A-E9A2309ADF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8E08CFA-A41D-4D26-9FC4-13EF04DB8E85}"/>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1A156220-6019-4498-AD17-5A9F06752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98747FA-DEB4-4A5A-A6D4-9D24AFD8B3B5}"/>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58820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F4E639-8DBB-4BA3-81BC-4D2BF1443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AA9160D-9D05-495A-A6B8-C513100C96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9E52F48-D7DD-4BD9-886A-0D8FEB6155EA}"/>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B2D51307-091A-4787-B789-A84FC49E4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8835CC-2DF0-4D28-B03E-174C6E598BE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18836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B8722-E732-41C9-864E-094A9AF81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2FC53D7-0387-46A4-B5E3-2A3FE160A0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238B334-A895-4943-84CD-EBF5753F7F88}"/>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3B179B24-1BF2-4B56-828E-6C7698C8F9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9BBADE2-551D-4EBE-A952-BAE4263541A2}"/>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8403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FBC13-D1AF-4EC8-BF16-7AFC204C7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21D77BC-0950-449D-AB63-BAD9D18DE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8501B45-B054-493A-B16F-A7F8CA42D2D7}"/>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1C7AEF54-42CF-484C-BC4F-845E7A96B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A9F8B5-F8B0-4D6A-8C89-993DEC6DA33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409291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CFD27-06FF-4088-8020-65A7BE072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83F87B7-DA5D-4EF1-B920-42F0AA5F5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67B8342-FCB9-45EF-BAF9-8AD5C61590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FCDEFD4-79F1-4D59-B055-0AEED2E0C08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4CAA939C-6C58-41EA-8C51-FA0302103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54381DF-274D-4D21-BE4F-4AD0AEBD9263}"/>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61104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58D6B-E8CF-4952-83DB-4A596F4533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2DF7E04-8FFF-4936-82C8-9B56C846E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D1DEF90-C751-43BC-9ED1-57E3B66A2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578B8D5-D2E0-43CC-B80F-CAFBAFC70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226A25B-B9F9-4FE9-BABD-6C09AA3C01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B248E26-58A1-4424-AB3F-B5AF7A868FC4}"/>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8" name="Footer Placeholder 7">
            <a:extLst>
              <a:ext uri="{FF2B5EF4-FFF2-40B4-BE49-F238E27FC236}">
                <a16:creationId xmlns:a16="http://schemas.microsoft.com/office/drawing/2014/main" xmlns="" id="{7C3E9077-59FC-46D8-BB24-7740D97B7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C824B98-88FA-40A4-A489-5C720F9D5AC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7946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84631-9DDE-471A-8075-5FA7AF456A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7BBCCC0-92F9-461D-9A90-3F56808A2B9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4" name="Footer Placeholder 3">
            <a:extLst>
              <a:ext uri="{FF2B5EF4-FFF2-40B4-BE49-F238E27FC236}">
                <a16:creationId xmlns:a16="http://schemas.microsoft.com/office/drawing/2014/main" xmlns="" id="{D29D65CD-6DCF-4B98-A88E-6C0B7C0A54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037C267-8C1D-4D29-8BE8-93392854442B}"/>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6718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773762-0459-4B88-BC4F-DBAD23E85495}"/>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3" name="Footer Placeholder 2">
            <a:extLst>
              <a:ext uri="{FF2B5EF4-FFF2-40B4-BE49-F238E27FC236}">
                <a16:creationId xmlns:a16="http://schemas.microsoft.com/office/drawing/2014/main" xmlns="" id="{2ECAE38F-E455-4379-980E-EED73F2B81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49CC104-D358-4B79-AAE6-4600CC210FE8}"/>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0906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FA014-A350-4091-8FE5-A6299732D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0A0EADC-30B9-482A-8D0F-8962FBDDA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A89F25F-1E98-419B-8C67-FAE667508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0E5C47-1791-4339-A981-4F7B46084F3F}"/>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D7D44AB6-CC6C-44E2-A863-EAC47B49A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BFC2273-856B-48AE-9478-4EEA71D5203C}"/>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526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21B8E-64C6-45E8-8CE7-A78B0DD80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F7CD131-8393-4C4C-81EA-AD9E3A5C9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B6BF43A-9A48-4DAE-B452-0EF85F99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6A1F37-E50D-4201-947E-214F73E4169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6EC38D37-C7E1-48B2-AD3A-96240771D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36A70C-E683-4B73-B2B0-413A2D83122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42337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3CB32F-211C-4630-8584-448DC3AF8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4593321-9659-4A4C-8B4C-C957AC671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749629B-460C-4300-8803-3B904E540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84F294B0-C18E-4FF2-8786-62A71C413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D506A6B-767A-4894-A6FB-A065429E5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36910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507358-81DD-42E6-8A41-BE299FE9BCD7}"/>
              </a:ext>
            </a:extLst>
          </p:cNvPr>
          <p:cNvSpPr>
            <a:spLocks noGrp="1"/>
          </p:cNvSpPr>
          <p:nvPr>
            <p:ph type="ctrTitle"/>
          </p:nvPr>
        </p:nvSpPr>
        <p:spPr>
          <a:xfrm>
            <a:off x="1653309" y="512618"/>
            <a:ext cx="9134763" cy="4318145"/>
          </a:xfrm>
        </p:spPr>
        <p:txBody>
          <a:bodyPr>
            <a:normAutofit fontScale="90000"/>
          </a:bodyPr>
          <a:lstStyle/>
          <a:p>
            <a:pPr>
              <a:lnSpc>
                <a:spcPct val="100000"/>
              </a:lnSpc>
            </a:pP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sz="4400" b="1" dirty="0"/>
              <a:t>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a:t>
            </a:r>
            <a:r>
              <a:rPr lang="ka-GE" dirty="0"/>
              <a:t/>
            </a:r>
            <a:br>
              <a:rPr lang="ka-GE" dirty="0"/>
            </a:br>
            <a:endParaRPr lang="en-GB" dirty="0"/>
          </a:p>
        </p:txBody>
      </p:sp>
      <p:sp>
        <p:nvSpPr>
          <p:cNvPr id="3" name="Subtitle 2">
            <a:extLst>
              <a:ext uri="{FF2B5EF4-FFF2-40B4-BE49-F238E27FC236}">
                <a16:creationId xmlns:a16="http://schemas.microsoft.com/office/drawing/2014/main" xmlns="" id="{DACA4A22-0BC0-4459-904C-C57C09AC5D9C}"/>
              </a:ext>
            </a:extLst>
          </p:cNvPr>
          <p:cNvSpPr>
            <a:spLocks noGrp="1"/>
          </p:cNvSpPr>
          <p:nvPr>
            <p:ph type="subTitle" idx="1"/>
          </p:nvPr>
        </p:nvSpPr>
        <p:spPr>
          <a:xfrm>
            <a:off x="1856510" y="4701166"/>
            <a:ext cx="9144000" cy="1655762"/>
          </a:xfrm>
        </p:spPr>
        <p:txBody>
          <a:bodyPr>
            <a:normAutofit/>
          </a:bodyPr>
          <a:lstStyle/>
          <a:p>
            <a:r>
              <a:rPr lang="ka-GE" sz="2800" dirty="0"/>
              <a:t>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a:t>
            </a:r>
          </a:p>
          <a:p>
            <a:endParaRPr lang="en-GB" sz="2800" dirty="0"/>
          </a:p>
        </p:txBody>
      </p:sp>
    </p:spTree>
    <p:extLst>
      <p:ext uri="{BB962C8B-B14F-4D97-AF65-F5344CB8AC3E}">
        <p14:creationId xmlns:p14="http://schemas.microsoft.com/office/powerpoint/2010/main" xmlns="" val="181925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ka-GE" b="1" dirty="0" smtClean="0"/>
              <a:t/>
            </a:r>
            <a:br>
              <a:rPr lang="ka-GE" b="1" dirty="0" smtClean="0"/>
            </a:br>
            <a:r>
              <a:rPr lang="ka-GE" b="1" u="sng" dirty="0" smtClean="0"/>
              <a:t>ინტეგრირებული პოლიტიკა</a:t>
            </a:r>
            <a:endParaRPr lang="en-US" u="sng" dirty="0"/>
          </a:p>
        </p:txBody>
      </p:sp>
      <p:sp>
        <p:nvSpPr>
          <p:cNvPr id="29699" name="Content Placeholder 2"/>
          <p:cNvSpPr>
            <a:spLocks noGrp="1"/>
          </p:cNvSpPr>
          <p:nvPr>
            <p:ph idx="1"/>
          </p:nvPr>
        </p:nvSpPr>
        <p:spPr/>
        <p:txBody>
          <a:bodyPr/>
          <a:lstStyle/>
          <a:p>
            <a:r>
              <a:rPr lang="ka-GE" sz="3200" dirty="0" smtClean="0"/>
              <a:t>უზრუნველყონ ყველა ზემოთ ჩამოთვლილი ზომის ყოვლისმომცველი და კოორდინირებული პოლიტიკის ნაწილად ქცევა და ქალთა მიმართ ძალადობისა და ოჯახში ძალადობის წინააღმდეგ ჩამოაყალიბონ ერთიანი მიდგომა</a:t>
            </a: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8726"/>
          </a:xfrm>
        </p:spPr>
        <p:txBody>
          <a:bodyPr>
            <a:normAutofit/>
          </a:bodyPr>
          <a:lstStyle/>
          <a:p>
            <a:pPr>
              <a:defRPr/>
            </a:pPr>
            <a:r>
              <a:rPr lang="ka-GE" b="1" dirty="0" smtClean="0"/>
              <a:t>ვის მოიცავს კონვენცია?</a:t>
            </a:r>
            <a:endParaRPr lang="en-US" b="1" dirty="0"/>
          </a:p>
        </p:txBody>
      </p:sp>
      <p:sp>
        <p:nvSpPr>
          <p:cNvPr id="30723" name="Content Placeholder 2"/>
          <p:cNvSpPr>
            <a:spLocks noGrp="1"/>
          </p:cNvSpPr>
          <p:nvPr>
            <p:ph idx="1"/>
          </p:nvPr>
        </p:nvSpPr>
        <p:spPr>
          <a:xfrm>
            <a:off x="609600" y="1268414"/>
            <a:ext cx="10972800" cy="5208587"/>
          </a:xfrm>
        </p:spPr>
        <p:txBody>
          <a:bodyPr/>
          <a:lstStyle/>
          <a:p>
            <a:r>
              <a:rPr lang="ka-GE" dirty="0" smtClean="0"/>
              <a:t>კონვენცია შეეხება ნებისმიერი წარმომავლობის ქალებსა და გოგონებს, მიუხედავად მათი ასაკისა, რასობრივი კუთვნილებისა, სოციალური წარმომავლობისა, მიგრანტის სტატუსისა თუ სექსუალური ორიენტაციისა.</a:t>
            </a:r>
          </a:p>
          <a:p>
            <a:r>
              <a:rPr lang="ka-GE" dirty="0" smtClean="0"/>
              <a:t>კონვენცია აღიარებს, რომ არსებობს ქალთა და ბავშვთა განსაკუთრებული ჯგუფები, რომლებიც ძალადობისმსხვერპლად ქცევის უფრო მაღალი რისკის ქვეშ ინყოფებიან და სახელმწიფოებმა აუცილებლად უნდა გაითვალის  მათი განსაკუთრებული საჭიროებები.</a:t>
            </a:r>
          </a:p>
          <a:p>
            <a:r>
              <a:rPr lang="ka-GE" dirty="0" smtClean="0"/>
              <a:t>კონვენცია მიუსადაგონ ოჯახში ძალადობის ისეთ მსხვერპლებსაც, როგორებიც არია კაცები, ბავშვები და ხანდაზმულები.</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ka-GE" sz="4200" b="1" dirty="0" smtClean="0"/>
              <a:t>რომელ დანაშაულებს მოიცავს კონვენცია? </a:t>
            </a:r>
            <a:endParaRPr lang="en-US" sz="4200" b="1" dirty="0"/>
          </a:p>
        </p:txBody>
      </p:sp>
      <p:sp>
        <p:nvSpPr>
          <p:cNvPr id="31747" name="Content Placeholder 2"/>
          <p:cNvSpPr>
            <a:spLocks noGrp="1"/>
          </p:cNvSpPr>
          <p:nvPr>
            <p:ph idx="1"/>
          </p:nvPr>
        </p:nvSpPr>
        <p:spPr/>
        <p:txBody>
          <a:bodyPr>
            <a:normAutofit fontScale="92500" lnSpcReduction="20000"/>
          </a:bodyPr>
          <a:lstStyle/>
          <a:p>
            <a:pPr>
              <a:buFont typeface="Arial" charset="0"/>
              <a:buNone/>
            </a:pPr>
            <a:r>
              <a:rPr lang="ka-GE" dirty="0" smtClean="0"/>
              <a:t>კონვენცია მოითხოვს, რომ სისხლის სამართლებრივი დევნის ან სხვა სამართლებრივი სანქციის ამოქმედების საფუძველი გახდეს ისეთი ქმედებები, როგორიცაა: </a:t>
            </a:r>
          </a:p>
          <a:p>
            <a:r>
              <a:rPr lang="ka-GE" dirty="0" smtClean="0"/>
              <a:t> ოჯახში ძალადობა (ფიზიკური, სქესობრივი, ფსიქოლოგიური თუ ეკონომიკური ძალადობა) </a:t>
            </a:r>
          </a:p>
          <a:p>
            <a:r>
              <a:rPr lang="ka-GE" dirty="0" smtClean="0"/>
              <a:t> დევნა (აკვიატებული დევნა/გადაკიდება); </a:t>
            </a:r>
          </a:p>
          <a:p>
            <a:r>
              <a:rPr lang="ka-GE" dirty="0" smtClean="0"/>
              <a:t>სექსუალური ძალადობა, გაუპატიურების ჩათვლით; </a:t>
            </a:r>
          </a:p>
          <a:p>
            <a:r>
              <a:rPr lang="ka-GE" dirty="0" smtClean="0"/>
              <a:t> სექსუალური შევიწროება;</a:t>
            </a:r>
          </a:p>
          <a:p>
            <a:r>
              <a:rPr lang="ka-GE" dirty="0" smtClean="0"/>
              <a:t>იძულებითი ქორწინება; </a:t>
            </a:r>
          </a:p>
          <a:p>
            <a:r>
              <a:rPr lang="ka-GE" dirty="0" smtClean="0"/>
              <a:t> ქალის გენიტალიების დასახიჩრება;</a:t>
            </a:r>
          </a:p>
          <a:p>
            <a:r>
              <a:rPr lang="ka-GE" dirty="0" smtClean="0"/>
              <a:t>იძულებითი აბორტი და იძულებითი სტერილიზაცია.</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ka-GE" b="1" dirty="0" smtClean="0"/>
              <a:t>კონვენციის შესრულების მონიტორინგი</a:t>
            </a:r>
            <a:endParaRPr lang="en-US" b="1" dirty="0"/>
          </a:p>
        </p:txBody>
      </p:sp>
      <p:sp>
        <p:nvSpPr>
          <p:cNvPr id="33795" name="Content Placeholder 2"/>
          <p:cNvSpPr>
            <a:spLocks noGrp="1"/>
          </p:cNvSpPr>
          <p:nvPr>
            <p:ph idx="1"/>
          </p:nvPr>
        </p:nvSpPr>
        <p:spPr/>
        <p:txBody>
          <a:bodyPr/>
          <a:lstStyle/>
          <a:p>
            <a:pPr>
              <a:buNone/>
            </a:pPr>
            <a:r>
              <a:rPr lang="ka-GE" dirty="0" smtClean="0"/>
              <a:t>კონვენცია ქმნის მონიტორინგის მექანიზმს, რომელიც ორი ორგანოსგან შედგება:</a:t>
            </a:r>
          </a:p>
          <a:p>
            <a:pPr>
              <a:buFont typeface="Wingdings" pitchFamily="2" charset="2"/>
              <a:buChar char="Ø"/>
            </a:pPr>
            <a:r>
              <a:rPr lang="ka-GE" dirty="0" smtClean="0"/>
              <a:t>ექსპერტთა ჯგუფი ქალთა მიმართ ძალადობის და ოჯახში ძალადობის წინააღმდეგ (</a:t>
            </a:r>
            <a:r>
              <a:rPr lang="en-US" dirty="0" smtClean="0"/>
              <a:t>GREVIO)</a:t>
            </a:r>
            <a:r>
              <a:rPr lang="ka-GE" dirty="0" smtClean="0"/>
              <a:t>, დამოუკიდებელ ექსპერტთაგან შემდგარი ორგანო</a:t>
            </a:r>
          </a:p>
          <a:p>
            <a:pPr>
              <a:buFont typeface="Wingdings" pitchFamily="2" charset="2"/>
              <a:buChar char="Ø"/>
            </a:pPr>
            <a:r>
              <a:rPr lang="ka-GE" dirty="0" smtClean="0"/>
              <a:t>მხარეთა კომიტეტი, რომელიც კონვენციის ხელშემკვრელი მხარე სახელმწიფოების ოფიციალური წარმომადგენლებისგან დაკომპლექტებული პოლიტიკური ორგანოა.</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126220"/>
          </a:xfrm>
        </p:spPr>
        <p:txBody>
          <a:bodyPr>
            <a:normAutofit fontScale="90000"/>
          </a:bodyPr>
          <a:lstStyle/>
          <a:p>
            <a:pPr algn="ctr"/>
            <a:r>
              <a:rPr lang="ka-GE" b="1" dirty="0" smtClean="0">
                <a:solidFill>
                  <a:srgbClr val="002060"/>
                </a:solidFill>
                <a:latin typeface="AcadNusx" pitchFamily="2" charset="0"/>
              </a:rPr>
              <a:t>საქართველოს კანონმდებლობა</a:t>
            </a:r>
            <a:br>
              <a:rPr lang="ka-GE" b="1" dirty="0" smtClean="0">
                <a:solidFill>
                  <a:srgbClr val="002060"/>
                </a:solidFill>
                <a:latin typeface="AcadNusx" pitchFamily="2" charset="0"/>
              </a:rPr>
            </a:br>
            <a:r>
              <a:rPr lang="ka-GE" b="1" dirty="0" smtClean="0">
                <a:solidFill>
                  <a:srgbClr val="002060"/>
                </a:solidFill>
                <a:latin typeface="AcadNusx" pitchFamily="2" charset="0"/>
              </a:rPr>
              <a:t>ქალთა მიმართ ძალადობის ან/და ოჯახში ძალადობის აღკვეთის, ძალადობის მსხვერპლთა დაცვისა და დახმარების შესახებ </a:t>
            </a:r>
            <a:br>
              <a:rPr lang="ka-GE" b="1" dirty="0" smtClean="0">
                <a:solidFill>
                  <a:srgbClr val="002060"/>
                </a:solidFill>
                <a:latin typeface="AcadNusx" pitchFamily="2" charset="0"/>
              </a:rPr>
            </a:br>
            <a:endParaRPr lang="en-US" dirty="0"/>
          </a:p>
        </p:txBody>
      </p:sp>
      <p:sp>
        <p:nvSpPr>
          <p:cNvPr id="3" name="Content Placeholder 2"/>
          <p:cNvSpPr>
            <a:spLocks noGrp="1"/>
          </p:cNvSpPr>
          <p:nvPr>
            <p:ph idx="1"/>
          </p:nvPr>
        </p:nvSpPr>
        <p:spPr>
          <a:xfrm>
            <a:off x="838200" y="3713018"/>
            <a:ext cx="10515600" cy="2463944"/>
          </a:xfrm>
        </p:spPr>
        <p:txBody>
          <a:bodyPr/>
          <a:lstStyle/>
          <a:p>
            <a:pPr algn="ctr">
              <a:buFont typeface="Wingdings" pitchFamily="2" charset="2"/>
              <a:buChar char="Ø"/>
            </a:pPr>
            <a:r>
              <a:rPr lang="ka-GE" b="1" dirty="0" smtClean="0">
                <a:solidFill>
                  <a:srgbClr val="002060"/>
                </a:solidFill>
                <a:latin typeface="AcadNusx" pitchFamily="2" charset="0"/>
              </a:rPr>
              <a:t>განმარტებები</a:t>
            </a:r>
          </a:p>
          <a:p>
            <a:pPr algn="ctr">
              <a:buFont typeface="Wingdings" pitchFamily="2" charset="2"/>
              <a:buChar char="Ø"/>
            </a:pPr>
            <a:r>
              <a:rPr lang="ka-GE" b="1" dirty="0" smtClean="0">
                <a:solidFill>
                  <a:srgbClr val="002060"/>
                </a:solidFill>
                <a:latin typeface="AcadNusx" pitchFamily="2" charset="0"/>
              </a:rPr>
              <a:t>სუბიექტები</a:t>
            </a:r>
          </a:p>
          <a:p>
            <a:pPr algn="ctr">
              <a:buFont typeface="Wingdings" pitchFamily="2" charset="2"/>
              <a:buChar char="Ø"/>
            </a:pPr>
            <a:r>
              <a:rPr lang="ka-GE" b="1" dirty="0" smtClean="0">
                <a:solidFill>
                  <a:srgbClr val="002060"/>
                </a:solidFill>
                <a:latin typeface="AcadNusx" pitchFamily="2" charset="0"/>
              </a:rPr>
              <a:t>ძალადობის ფორმები</a:t>
            </a:r>
          </a:p>
          <a:p>
            <a:pPr algn="ctr">
              <a:buFont typeface="Wingdings" pitchFamily="2" charset="2"/>
              <a:buChar char="Ø"/>
            </a:pPr>
            <a:r>
              <a:rPr lang="ka-GE" b="1" dirty="0" smtClean="0">
                <a:solidFill>
                  <a:srgbClr val="002060"/>
                </a:solidFill>
                <a:latin typeface="AcadNusx" pitchFamily="2" charset="0"/>
              </a:rPr>
              <a:t>მსხვერპლის სტატუსი</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221673"/>
            <a:ext cx="10972800" cy="2881745"/>
          </a:xfrm>
        </p:spPr>
        <p:txBody>
          <a:bodyPr>
            <a:normAutofit fontScale="90000"/>
          </a:bodyPr>
          <a:lstStyle/>
          <a:p>
            <a:pPr algn="ctr">
              <a:defRPr/>
            </a:pPr>
            <a:r>
              <a:rPr lang="ka-GE" dirty="0" smtClean="0">
                <a:solidFill>
                  <a:srgbClr val="002060"/>
                </a:solidFill>
                <a:latin typeface="AcadNusx" pitchFamily="2" charset="0"/>
              </a:rPr>
              <a:t>ქალთა მიმართ ძალადობის ან/და ოჯახში ძალადობის აღკვეთის, ძალადობის მსხვერპლთა დაცვისა და დახმარების შესახებ </a:t>
            </a:r>
            <a:r>
              <a:rPr lang="ka-GE" dirty="0" smtClean="0">
                <a:solidFill>
                  <a:srgbClr val="002060"/>
                </a:solidFill>
              </a:rPr>
              <a:t>საქართველოს კანონის რეგულირების სფერო</a:t>
            </a:r>
            <a:endParaRPr lang="en-US" dirty="0">
              <a:solidFill>
                <a:srgbClr val="002060"/>
              </a:solidFill>
            </a:endParaRPr>
          </a:p>
        </p:txBody>
      </p:sp>
      <p:sp>
        <p:nvSpPr>
          <p:cNvPr id="7171" name="Content Placeholder 2"/>
          <p:cNvSpPr>
            <a:spLocks noGrp="1"/>
          </p:cNvSpPr>
          <p:nvPr>
            <p:ph idx="1"/>
          </p:nvPr>
        </p:nvSpPr>
        <p:spPr>
          <a:xfrm>
            <a:off x="239185" y="3435927"/>
            <a:ext cx="11713633" cy="3422072"/>
          </a:xfrm>
        </p:spPr>
        <p:txBody>
          <a:bodyPr>
            <a:normAutofit fontScale="85000" lnSpcReduction="20000"/>
          </a:bodyPr>
          <a:lstStyle/>
          <a:p>
            <a:r>
              <a:rPr lang="ka-GE" dirty="0" smtClean="0"/>
              <a:t>კანონი განსაზღვრავს საზოგადოებრივ თუ პირად ცხოვრებაში ქალთა მიმართ ძალადობისათვის ან/და ოჯახში ძალადობისათვის დამახასიათებელ ქმედებათა ერთობლიობას,  ძალადობის გამოვლენისა და აღკვეთის სამართლებრივ და ორგანიზაციულ საფუძვლებს, აგრეთვე მსხვერპლთა სოციალური და სამართლებრივი დაცვისა და დახმარების გარანტიებს. </a:t>
            </a:r>
            <a:endParaRPr lang="ka-GE" sz="1600" b="1" i="1" dirty="0" smtClean="0"/>
          </a:p>
          <a:p>
            <a:r>
              <a:rPr lang="ka-GE" dirty="0" smtClean="0"/>
              <a:t> ეს კანონი, ამ კანონით დადგენილ თავისებურებათა გათვალისწინებით, ვრცელდება ასევე იმ ურთიერთობებზე, რომლებითაც ირღვევა არასრულწლოვნის კონსტიტუციური უფლებები და თავისუფლებები უგულებელყოფით ან/და ფიზიკური, ფსიქოლოგიური, ეკონომიკური, სექსუალური ძალადობით ან იძულებით.</a:t>
            </a:r>
          </a:p>
          <a:p>
            <a:r>
              <a:rPr lang="ka-GE" dirty="0" smtClean="0"/>
              <a:t> ქალად მიიჩნევა აგრეთვე 18 წელს მიუღწეველი მდედრობითი სქესის არასრულწლოვანი. </a:t>
            </a:r>
          </a:p>
          <a:p>
            <a:endParaRPr lang="ka-GE" dirty="0" smtClean="0"/>
          </a:p>
          <a:p>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1"/>
            <a:ext cx="10972800" cy="735013"/>
          </a:xfrm>
        </p:spPr>
        <p:txBody>
          <a:bodyPr/>
          <a:lstStyle/>
          <a:p>
            <a:pPr algn="ctr">
              <a:defRPr/>
            </a:pPr>
            <a:r>
              <a:rPr lang="ka-GE" dirty="0" smtClean="0"/>
              <a:t>განმარტებები</a:t>
            </a:r>
            <a:endParaRPr lang="en-US" dirty="0"/>
          </a:p>
        </p:txBody>
      </p:sp>
      <p:sp>
        <p:nvSpPr>
          <p:cNvPr id="9219" name="Content Placeholder 2"/>
          <p:cNvSpPr>
            <a:spLocks noGrp="1"/>
          </p:cNvSpPr>
          <p:nvPr>
            <p:ph idx="1"/>
          </p:nvPr>
        </p:nvSpPr>
        <p:spPr>
          <a:xfrm>
            <a:off x="609600" y="1341438"/>
            <a:ext cx="10972800" cy="5327650"/>
          </a:xfrm>
        </p:spPr>
        <p:txBody>
          <a:bodyPr/>
          <a:lstStyle/>
          <a:p>
            <a:r>
              <a:rPr lang="ka-GE" b="1" u="sng" smtClean="0"/>
              <a:t>ოჯახში ძალადობა </a:t>
            </a:r>
            <a:r>
              <a:rPr lang="ka-GE" smtClean="0"/>
              <a:t>გულისხმობს ოჯახის ერთი წევრის მიერ მეორის კონსტიტუციური უფლებებისა და თავისუფლებების დარღვევას უგულებელყოფით ან/და ფიზიკური, ფსიქოლოგიური, ეკონომიკური, სექსუალური ძალადობით ან იძულებით.</a:t>
            </a:r>
          </a:p>
          <a:p>
            <a:r>
              <a:rPr lang="ka-GE" b="1" u="sng" smtClean="0"/>
              <a:t>ქალთა მიმართ ძალადობა გულისხმობს </a:t>
            </a:r>
            <a:r>
              <a:rPr lang="ka-GE" smtClean="0"/>
              <a:t>საზოგადოებრივ თუ პირად ცხოვრებაში </a:t>
            </a:r>
            <a:r>
              <a:rPr lang="ka-GE" u="sng" smtClean="0"/>
              <a:t>ქალების მიმართ გენდერული ნიშნით ჩადენილი</a:t>
            </a:r>
            <a:r>
              <a:rPr lang="ka-GE" smtClean="0"/>
              <a:t> ძალადობისათვის დამახასიათებელ ყველა ქმედებას, რომელთაც შედეგად მოჰყვება ან შეიძლება მოჰყვეს ქალებისთვის ფიზიკური, ფსიქოლოგიური ან სექსუალური ტანჯვის ან ეკონომიკური ზიანის მიყენება, მათ შორის, ასეთი ქმედებების ჩადენის მუქარა, ქალების იძულება ან მათთვის თავისუფლების თვითნებური აღკვეთა.</a:t>
            </a:r>
          </a:p>
          <a:p>
            <a:endParaRPr lang="en-US" smtClean="0"/>
          </a:p>
          <a:p>
            <a:endParaRPr lang="en-US" smtClean="0"/>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051" y="0"/>
            <a:ext cx="11055349" cy="1052513"/>
          </a:xfrm>
        </p:spPr>
        <p:txBody>
          <a:bodyPr>
            <a:noAutofit/>
          </a:bodyPr>
          <a:lstStyle/>
          <a:p>
            <a:pPr algn="ctr" eaLnBrk="1" fontAlgn="auto" hangingPunct="1">
              <a:spcBef>
                <a:spcPct val="50000"/>
              </a:spcBef>
              <a:spcAft>
                <a:spcPts val="0"/>
              </a:spcAft>
              <a:defRPr/>
            </a:pPr>
            <a:r>
              <a:rPr lang="ka-GE" b="1" dirty="0" smtClean="0">
                <a:solidFill>
                  <a:srgbClr val="002060"/>
                </a:solidFill>
              </a:rPr>
              <a:t>სუბიექტები</a:t>
            </a:r>
            <a:endParaRPr lang="en-US" b="1" dirty="0">
              <a:solidFill>
                <a:srgbClr val="002060"/>
              </a:solidFill>
              <a:latin typeface="Sylfaen" pitchFamily="18" charset="0"/>
            </a:endParaRPr>
          </a:p>
        </p:txBody>
      </p:sp>
      <p:sp>
        <p:nvSpPr>
          <p:cNvPr id="3" name="Content Placeholder 2"/>
          <p:cNvSpPr>
            <a:spLocks noGrp="1"/>
          </p:cNvSpPr>
          <p:nvPr>
            <p:ph idx="1"/>
          </p:nvPr>
        </p:nvSpPr>
        <p:spPr>
          <a:xfrm>
            <a:off x="334434" y="1196976"/>
            <a:ext cx="11523133" cy="5079133"/>
          </a:xfrm>
        </p:spPr>
        <p:txBody>
          <a:bodyPr>
            <a:normAutofit lnSpcReduction="10000"/>
          </a:bodyPr>
          <a:lstStyle/>
          <a:p>
            <a:pPr marL="0" indent="0" algn="just">
              <a:buNone/>
              <a:defRPr/>
            </a:pPr>
            <a:r>
              <a:rPr lang="ka-GE" b="1" u="sng" dirty="0">
                <a:solidFill>
                  <a:srgbClr val="002060"/>
                </a:solidFill>
              </a:rPr>
              <a:t>მსხვერპლი</a:t>
            </a:r>
            <a:r>
              <a:rPr lang="ka-GE" u="sng" dirty="0"/>
              <a:t> </a:t>
            </a:r>
            <a:r>
              <a:rPr lang="ka-GE" dirty="0"/>
              <a:t>– </a:t>
            </a:r>
            <a:r>
              <a:rPr lang="ka-GE" sz="2400" dirty="0" smtClean="0"/>
              <a:t>ქალი, აგრეთვე ოჯახის ნებისმიერი წევრი, რომელთა კონსტიტუციური უფლებები და თავისუფლებები დაირღვა უგულებელყოფით ან/და ფიზიკური, ფსიქოლოგიური, ეკონომიკური ან სექსუალური ძალადობით ან იძულებით და რომლებსაც მსხვერპლის სტატუსი განუსაზღვრა ამისთვის უფლებამოსილმა ორგანომ.</a:t>
            </a:r>
          </a:p>
          <a:p>
            <a:pPr marL="0" indent="0" algn="just">
              <a:buNone/>
              <a:defRPr/>
            </a:pPr>
            <a:r>
              <a:rPr lang="ka-GE" sz="2400" b="1" u="sng" dirty="0" smtClean="0"/>
              <a:t>სავარაუდო მსხვერპლი </a:t>
            </a:r>
            <a:r>
              <a:rPr lang="ka-GE" sz="2400" dirty="0" smtClean="0"/>
              <a:t>– პირი, რომელსაც მიაჩნია, რომ არის მსხვერპლი, და რომელიც მსხვერპლის სტატუსის განსაზღვრის მიზნით  შესაბამის სამსახურს/ორგანოს/მსხვერპლის იდენტიფიცირების ჯგუფს მიმართავს</a:t>
            </a:r>
          </a:p>
          <a:p>
            <a:pPr marL="0" indent="0" algn="just">
              <a:buNone/>
              <a:defRPr/>
            </a:pPr>
            <a:r>
              <a:rPr lang="ka-GE" sz="2400" b="1" u="sng" dirty="0" smtClean="0"/>
              <a:t>მოძალადე </a:t>
            </a:r>
            <a:r>
              <a:rPr lang="ka-GE" sz="2400" dirty="0" smtClean="0"/>
              <a:t>-ოჯახის წევრი, რომელიც არღვევს ოჯახის სხვა წევრის  კონსტიტუციურ უფლებებსა და თავისუფლებებს უგულებელყოფით ან/და ფიზიკური, ფსიქოლოგიური, სექსუალური ან ეკონომიკური ძალადობით ან იძულებით. მოძალადედ მიიჩნევა აგრეთვე ოჯახის წევრი ან ნებისმიერი სხვა პირი, რომელიც საზოგადოებრივ თუ პირად ცხოვრებაში ქალის მიმართ გენდერული ნიშნით ახორციელებს ფიზიკურ, ფსიქოლოგიურ, სექსუალურ ან ეკონომიკურ ძალადობას ან იძულებას.</a:t>
            </a:r>
          </a:p>
          <a:p>
            <a:pPr marL="0" indent="0" algn="just">
              <a:buFont typeface="Arial" charset="0"/>
              <a:buNone/>
              <a:defRPr/>
            </a:pPr>
            <a:endParaRPr lang="ka-GE" sz="2400" dirty="0" smtClean="0"/>
          </a:p>
          <a:p>
            <a:pPr marL="914400" indent="-914400">
              <a:buFont typeface="Arial" charset="0"/>
              <a:buNone/>
              <a:defRPr/>
            </a:pPr>
            <a:endParaRPr lang="ka-GE" dirty="0"/>
          </a:p>
          <a:p>
            <a:pPr>
              <a:buFont typeface="Arial" charset="0"/>
              <a:buChar char="•"/>
              <a:defRPr/>
            </a:pPr>
            <a:endParaRPr lang="en-US" dirty="0"/>
          </a:p>
          <a:p>
            <a:pPr marL="914400" indent="-914400" algn="just">
              <a:buFont typeface="Arial" charset="0"/>
              <a:buNone/>
              <a:defRPr/>
            </a:pPr>
            <a:endParaRPr lang="ka-GE" dirty="0"/>
          </a:p>
          <a:p>
            <a:pPr algn="just">
              <a:buFont typeface="Arial" charset="0"/>
              <a:buChar char="•"/>
              <a:defRPr/>
            </a:pPr>
            <a:endParaRPr lang="en-US" dirty="0" smtClean="0">
              <a:latin typeface="Sylfaen"/>
            </a:endParaRPr>
          </a:p>
          <a:p>
            <a:pPr>
              <a:buFont typeface="Arial" charset="0"/>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51" y="549275"/>
            <a:ext cx="10191749" cy="736600"/>
          </a:xfrm>
        </p:spPr>
        <p:txBody>
          <a:bodyPr>
            <a:noAutofit/>
          </a:bodyPr>
          <a:lstStyle/>
          <a:p>
            <a:pPr algn="ctr" eaLnBrk="1" fontAlgn="auto" hangingPunct="1">
              <a:spcBef>
                <a:spcPct val="50000"/>
              </a:spcBef>
              <a:spcAft>
                <a:spcPts val="0"/>
              </a:spcAft>
              <a:defRPr/>
            </a:pPr>
            <a:r>
              <a:rPr lang="ka-GE" b="1" dirty="0" smtClean="0">
                <a:solidFill>
                  <a:srgbClr val="002060"/>
                </a:solidFill>
              </a:rPr>
              <a:t>ოჯახის წევრი</a:t>
            </a:r>
            <a:endParaRPr lang="en-US" b="1" dirty="0">
              <a:solidFill>
                <a:srgbClr val="002060"/>
              </a:solidFill>
              <a:latin typeface="AcadNusx" pitchFamily="2" charset="0"/>
            </a:endParaRPr>
          </a:p>
        </p:txBody>
      </p:sp>
      <p:sp>
        <p:nvSpPr>
          <p:cNvPr id="11267" name="Content Placeholder 2"/>
          <p:cNvSpPr>
            <a:spLocks noGrp="1"/>
          </p:cNvSpPr>
          <p:nvPr>
            <p:ph idx="1"/>
          </p:nvPr>
        </p:nvSpPr>
        <p:spPr>
          <a:xfrm>
            <a:off x="527051" y="1557338"/>
            <a:ext cx="10972800" cy="5111750"/>
          </a:xfrm>
        </p:spPr>
        <p:txBody>
          <a:bodyPr/>
          <a:lstStyle/>
          <a:p>
            <a:pPr>
              <a:buNone/>
            </a:pPr>
            <a:r>
              <a:rPr lang="ka-GE" dirty="0" smtClean="0"/>
              <a:t>კანონის მიზნებისთვის, დედა, მამა, პაპა, ბებია, მეუღლე, შვილი (გერი), ნაშვილები, მინდობით აღსაზრდელი, მშვილებელი, მშვილებლის მეუღლე, მინდობით აღმზრდელი (დედობილი, მამობილი), შვილიშვილი, და, ძმა, მეუღლის მშობელი, სიძე, რძალი, ყოფილი მეუღლე, არარეგისტრირებულ ქორწინებაში მყოფი პირი და მისი ოჯახის წევრი, მეურვე, მზრუნველი, მხარდამჭერი, აგრეთვე პირები, რომლებიც მუდმივად ეწევიან ან ეწეოდნენ ერთიან საოჯახო მეურნეობას</a:t>
            </a:r>
            <a:endParaRPr lang="en-US" sz="2000" dirty="0" smtClean="0"/>
          </a:p>
          <a:p>
            <a:endParaRPr lang="ka-GE" sz="2000" dirty="0" smtClean="0"/>
          </a:p>
          <a:p>
            <a:endParaRPr lang="en-US" dirty="0" smtClean="0"/>
          </a:p>
          <a:p>
            <a:endParaRPr lang="ka-GE" dirty="0" smtClean="0"/>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390651" y="476251"/>
            <a:ext cx="10176933" cy="720725"/>
          </a:xfrm>
        </p:spPr>
        <p:txBody>
          <a:bodyPr/>
          <a:lstStyle/>
          <a:p>
            <a:pPr algn="ctr" eaLnBrk="1" fontAlgn="auto" hangingPunct="1">
              <a:spcAft>
                <a:spcPts val="0"/>
              </a:spcAft>
              <a:defRPr/>
            </a:pPr>
            <a:r>
              <a:rPr lang="ka-GE" b="1" dirty="0" smtClean="0">
                <a:solidFill>
                  <a:srgbClr val="002060"/>
                </a:solidFill>
                <a:latin typeface="Sylfaen" pitchFamily="18" charset="0"/>
              </a:rPr>
              <a:t>ძალადობის ფორმა:</a:t>
            </a:r>
            <a:endParaRPr lang="en-GB" b="1" dirty="0" smtClean="0">
              <a:solidFill>
                <a:srgbClr val="002060"/>
              </a:solidFill>
              <a:latin typeface="Sylfaen" pitchFamily="18" charset="0"/>
            </a:endParaRPr>
          </a:p>
        </p:txBody>
      </p:sp>
      <p:sp>
        <p:nvSpPr>
          <p:cNvPr id="1168387" name="Rectangle 3"/>
          <p:cNvSpPr>
            <a:spLocks noGrp="1" noChangeArrowheads="1"/>
          </p:cNvSpPr>
          <p:nvPr>
            <p:ph idx="1"/>
          </p:nvPr>
        </p:nvSpPr>
        <p:spPr>
          <a:xfrm>
            <a:off x="1007533" y="1773238"/>
            <a:ext cx="10363200" cy="4679950"/>
          </a:xfrm>
        </p:spPr>
        <p:txBody>
          <a:bodyPr/>
          <a:lstStyle/>
          <a:p>
            <a:pPr>
              <a:buNone/>
            </a:pPr>
            <a:r>
              <a:rPr lang="ka-GE" b="1" u="sng" dirty="0" smtClean="0">
                <a:solidFill>
                  <a:srgbClr val="002060"/>
                </a:solidFill>
              </a:rPr>
              <a:t>ფიზიკური ძალადობა</a:t>
            </a:r>
            <a:endParaRPr lang="ka-GE" sz="2800" dirty="0" smtClean="0"/>
          </a:p>
          <a:p>
            <a:pPr algn="just">
              <a:buNone/>
            </a:pPr>
            <a:r>
              <a:rPr lang="ka-GE" sz="2800" dirty="0" smtClean="0"/>
              <a:t>ცემა, წამება, ჯანმრთელობის დაზიანება, თავისუფლების უკანონო აღკვეთა ან სხვა ისეთი მოქმედება, რომელიც იწვევს ფიზიკურ ტკივილს ან ტანჯვას; ჯანმრთელობის მდგომარეობასთან დაკავშირებული მოთხოვნების დაუკმაყოფილებლობა, რაც იწვევს მსხვერპლის ჯანმრთელობის დაზიანებას ან სიკვდილს</a:t>
            </a:r>
            <a:endParaRPr lang="ka-GE" sz="1800" dirty="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8387">
                                            <p:txEl>
                                              <p:pRg st="0" end="0"/>
                                            </p:txEl>
                                          </p:spTgt>
                                        </p:tgtEl>
                                        <p:attrNameLst>
                                          <p:attrName>style.visibility</p:attrName>
                                        </p:attrNameLst>
                                      </p:cBhvr>
                                      <p:to>
                                        <p:strVal val="visible"/>
                                      </p:to>
                                    </p:set>
                                    <p:anim calcmode="lin" valueType="num">
                                      <p:cBhvr additive="base">
                                        <p:cTn id="7" dur="500" fill="hold"/>
                                        <p:tgtEl>
                                          <p:spTgt spid="1168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68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8387">
                                            <p:txEl>
                                              <p:pRg st="1" end="1"/>
                                            </p:txEl>
                                          </p:spTgt>
                                        </p:tgtEl>
                                        <p:attrNameLst>
                                          <p:attrName>style.visibility</p:attrName>
                                        </p:attrNameLst>
                                      </p:cBhvr>
                                      <p:to>
                                        <p:strVal val="visible"/>
                                      </p:to>
                                    </p:set>
                                    <p:anim calcmode="lin" valueType="num">
                                      <p:cBhvr additive="base">
                                        <p:cTn id="13" dur="500" fill="hold"/>
                                        <p:tgtEl>
                                          <p:spTgt spid="1168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683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3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76BA042-1D64-4861-A680-2EABECCB266F}"/>
              </a:ext>
            </a:extLst>
          </p:cNvPr>
          <p:cNvSpPr>
            <a:spLocks noGrp="1"/>
          </p:cNvSpPr>
          <p:nvPr>
            <p:ph type="title"/>
          </p:nvPr>
        </p:nvSpPr>
        <p:spPr/>
        <p:txBody>
          <a:bodyPr/>
          <a:lstStyle/>
          <a:p>
            <a:r>
              <a:rPr lang="ka-GE" dirty="0"/>
              <a:t>მოდული </a:t>
            </a:r>
            <a:r>
              <a:rPr lang="en-GB" dirty="0" smtClean="0"/>
              <a:t>I</a:t>
            </a:r>
            <a:r>
              <a:rPr lang="en-US" dirty="0" smtClean="0"/>
              <a:t>I</a:t>
            </a:r>
            <a:r>
              <a:rPr lang="en-GB" dirty="0" smtClean="0"/>
              <a:t> </a:t>
            </a:r>
            <a:endParaRPr lang="en-GB" dirty="0"/>
          </a:p>
        </p:txBody>
      </p:sp>
      <p:sp>
        <p:nvSpPr>
          <p:cNvPr id="5" name="Text Placeholder 4">
            <a:extLst>
              <a:ext uri="{FF2B5EF4-FFF2-40B4-BE49-F238E27FC236}">
                <a16:creationId xmlns:a16="http://schemas.microsoft.com/office/drawing/2014/main" xmlns="" id="{8FDE43D4-1ADB-43FD-9F99-15B2705CA9A8}"/>
              </a:ext>
            </a:extLst>
          </p:cNvPr>
          <p:cNvSpPr>
            <a:spLocks noGrp="1"/>
          </p:cNvSpPr>
          <p:nvPr>
            <p:ph type="body" idx="1"/>
          </p:nvPr>
        </p:nvSpPr>
        <p:spPr/>
        <p:txBody>
          <a:bodyPr/>
          <a:lstStyle/>
          <a:p>
            <a:r>
              <a:rPr lang="ka-GE" dirty="0"/>
              <a:t>თემა: გენდერული ნიშნით ძალადობა</a:t>
            </a:r>
            <a:endParaRPr lang="en-GB" dirty="0"/>
          </a:p>
        </p:txBody>
      </p:sp>
    </p:spTree>
    <p:extLst>
      <p:ext uri="{BB962C8B-B14F-4D97-AF65-F5344CB8AC3E}">
        <p14:creationId xmlns:p14="http://schemas.microsoft.com/office/powerpoint/2010/main" xmlns="" val="71519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390651" y="476251"/>
            <a:ext cx="10176933" cy="720725"/>
          </a:xfrm>
        </p:spPr>
        <p:txBody>
          <a:bodyPr>
            <a:normAutofit/>
          </a:bodyPr>
          <a:lstStyle/>
          <a:p>
            <a:pPr algn="ctr">
              <a:defRPr/>
            </a:pPr>
            <a:r>
              <a:rPr lang="ka-GE" b="1" dirty="0" smtClean="0">
                <a:solidFill>
                  <a:srgbClr val="002060"/>
                </a:solidFill>
                <a:latin typeface="Sylfaen" pitchFamily="18" charset="0"/>
              </a:rPr>
              <a:t>ძალადობის ფორმა:</a:t>
            </a:r>
            <a:endParaRPr lang="en-GB" b="1" dirty="0" smtClean="0">
              <a:solidFill>
                <a:srgbClr val="002060"/>
              </a:solidFill>
              <a:latin typeface="Sylfaen" pitchFamily="18" charset="0"/>
            </a:endParaRPr>
          </a:p>
        </p:txBody>
      </p:sp>
      <p:sp>
        <p:nvSpPr>
          <p:cNvPr id="1280003" name="Rectangle 3"/>
          <p:cNvSpPr>
            <a:spLocks noGrp="1" noChangeArrowheads="1"/>
          </p:cNvSpPr>
          <p:nvPr>
            <p:ph idx="1"/>
          </p:nvPr>
        </p:nvSpPr>
        <p:spPr>
          <a:xfrm>
            <a:off x="1007533" y="1773238"/>
            <a:ext cx="10363200" cy="4679950"/>
          </a:xfrm>
        </p:spPr>
        <p:txBody>
          <a:bodyPr/>
          <a:lstStyle/>
          <a:p>
            <a:pPr algn="just">
              <a:buClr>
                <a:schemeClr val="tx1"/>
              </a:buClr>
              <a:buNone/>
            </a:pPr>
            <a:r>
              <a:rPr lang="ka-GE" b="1" u="sng" dirty="0" smtClean="0">
                <a:solidFill>
                  <a:srgbClr val="002060"/>
                </a:solidFill>
              </a:rPr>
              <a:t>სექსუალური ძალადობა</a:t>
            </a:r>
          </a:p>
          <a:p>
            <a:pPr algn="just">
              <a:buClr>
                <a:schemeClr val="tx1"/>
              </a:buClr>
              <a:buNone/>
            </a:pPr>
            <a:r>
              <a:rPr lang="ka-GE" sz="2400" dirty="0" smtClean="0">
                <a:latin typeface="+mj-lt"/>
              </a:rPr>
              <a:t>სქესობრივი კავშირი ძალადობით, ძალადობის მუქარით ან მსხვერპლის უმწეობის გამოყენებით; სქესობრივი კავშირი ან სექსუალური ხასიათის სხვაგვარი მოქმედება ან გარყვნილი ქმედება არასრულწლოვნის მიმართ </a:t>
            </a:r>
            <a:endParaRPr lang="en-US" sz="2400" dirty="0" smtClean="0">
              <a:latin typeface="+mj-l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03">
                                            <p:txEl>
                                              <p:pRg st="0" end="0"/>
                                            </p:txEl>
                                          </p:spTgt>
                                        </p:tgtEl>
                                        <p:attrNameLst>
                                          <p:attrName>style.visibility</p:attrName>
                                        </p:attrNameLst>
                                      </p:cBhvr>
                                      <p:to>
                                        <p:strVal val="visible"/>
                                      </p:to>
                                    </p:set>
                                    <p:anim calcmode="lin" valueType="num">
                                      <p:cBhvr additive="base">
                                        <p:cTn id="7" dur="500" fill="hold"/>
                                        <p:tgtEl>
                                          <p:spTgt spid="12800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03">
                                            <p:txEl>
                                              <p:pRg st="1" end="1"/>
                                            </p:txEl>
                                          </p:spTgt>
                                        </p:tgtEl>
                                        <p:attrNameLst>
                                          <p:attrName>style.visibility</p:attrName>
                                        </p:attrNameLst>
                                      </p:cBhvr>
                                      <p:to>
                                        <p:strVal val="visible"/>
                                      </p:to>
                                    </p:set>
                                    <p:anim calcmode="lin" valueType="num">
                                      <p:cBhvr additive="base">
                                        <p:cTn id="13" dur="500" fill="hold"/>
                                        <p:tgtEl>
                                          <p:spTgt spid="12800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390651" y="476251"/>
            <a:ext cx="10176933" cy="720725"/>
          </a:xfrm>
        </p:spPr>
        <p:txBody>
          <a:bodyPr/>
          <a:lstStyle/>
          <a:p>
            <a:pPr algn="ctr">
              <a:defRPr/>
            </a:pPr>
            <a:r>
              <a:rPr lang="ka-GE" b="1" dirty="0" smtClean="0">
                <a:solidFill>
                  <a:srgbClr val="002060"/>
                </a:solidFill>
              </a:rPr>
              <a:t>ძალადობის ფორმა:</a:t>
            </a:r>
            <a:endParaRPr lang="en-GB" b="1" dirty="0" smtClean="0">
              <a:solidFill>
                <a:srgbClr val="002060"/>
              </a:solidFill>
              <a:latin typeface="Sylfaen" pitchFamily="18" charset="0"/>
            </a:endParaRPr>
          </a:p>
        </p:txBody>
      </p:sp>
      <p:sp>
        <p:nvSpPr>
          <p:cNvPr id="1284099" name="Rectangle 3"/>
          <p:cNvSpPr>
            <a:spLocks noGrp="1" noChangeArrowheads="1"/>
          </p:cNvSpPr>
          <p:nvPr>
            <p:ph idx="1"/>
          </p:nvPr>
        </p:nvSpPr>
        <p:spPr>
          <a:xfrm>
            <a:off x="1007533" y="1773238"/>
            <a:ext cx="10363200" cy="4679950"/>
          </a:xfrm>
        </p:spPr>
        <p:txBody>
          <a:bodyPr>
            <a:normAutofit/>
          </a:bodyPr>
          <a:lstStyle/>
          <a:p>
            <a:pPr algn="just">
              <a:buClr>
                <a:schemeClr val="tx1"/>
              </a:buClr>
              <a:buNone/>
            </a:pPr>
            <a:r>
              <a:rPr lang="ka-GE" b="1" u="sng" dirty="0" smtClean="0">
                <a:solidFill>
                  <a:srgbClr val="002060"/>
                </a:solidFill>
              </a:rPr>
              <a:t>ფსიქოლოგიური ძალადობა</a:t>
            </a:r>
            <a:endParaRPr lang="ka-GE" u="sng" dirty="0" smtClean="0">
              <a:latin typeface="AcadNusx" pitchFamily="2" charset="0"/>
            </a:endParaRPr>
          </a:p>
          <a:p>
            <a:pPr algn="just" eaLnBrk="1" hangingPunct="1">
              <a:buClr>
                <a:schemeClr val="tx1"/>
              </a:buClr>
              <a:buSzTx/>
              <a:buFontTx/>
              <a:buNone/>
            </a:pPr>
            <a:r>
              <a:rPr lang="ka-GE" dirty="0" smtClean="0">
                <a:latin typeface="AcadNusx" pitchFamily="2" charset="0"/>
              </a:rPr>
              <a:t>შეურაცხყოფა, შანტაჟი, დამცირება, მუქარა ან სხვა ისეთი მოქმედება, რომელიც იწვევს ადამიანის პატივისა და ღირსების შელახვას </a:t>
            </a:r>
          </a:p>
          <a:p>
            <a:pPr algn="ctr" eaLnBrk="1" hangingPunct="1">
              <a:buClr>
                <a:schemeClr val="tx1"/>
              </a:buClr>
              <a:buSzTx/>
              <a:buFontTx/>
              <a:buNone/>
            </a:pPr>
            <a:endParaRPr lang="ka-GE" dirty="0" smtClean="0">
              <a:latin typeface="AcadNusx" pitchFamily="2"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4099">
                                            <p:txEl>
                                              <p:pRg st="0" end="0"/>
                                            </p:txEl>
                                          </p:spTgt>
                                        </p:tgtEl>
                                        <p:attrNameLst>
                                          <p:attrName>style.visibility</p:attrName>
                                        </p:attrNameLst>
                                      </p:cBhvr>
                                      <p:to>
                                        <p:strVal val="visible"/>
                                      </p:to>
                                    </p:set>
                                    <p:anim calcmode="lin" valueType="num">
                                      <p:cBhvr additive="base">
                                        <p:cTn id="7" dur="500" fill="hold"/>
                                        <p:tgtEl>
                                          <p:spTgt spid="128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4099">
                                            <p:txEl>
                                              <p:pRg st="1" end="1"/>
                                            </p:txEl>
                                          </p:spTgt>
                                        </p:tgtEl>
                                        <p:attrNameLst>
                                          <p:attrName>style.visibility</p:attrName>
                                        </p:attrNameLst>
                                      </p:cBhvr>
                                      <p:to>
                                        <p:strVal val="visible"/>
                                      </p:to>
                                    </p:set>
                                    <p:anim calcmode="lin" valueType="num">
                                      <p:cBhvr additive="base">
                                        <p:cTn id="13" dur="500" fill="hold"/>
                                        <p:tgtEl>
                                          <p:spTgt spid="128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40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40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390651" y="476251"/>
            <a:ext cx="10176933" cy="720725"/>
          </a:xfrm>
        </p:spPr>
        <p:txBody>
          <a:bodyPr/>
          <a:lstStyle/>
          <a:p>
            <a:pPr algn="ctr">
              <a:defRPr/>
            </a:pPr>
            <a:r>
              <a:rPr lang="ka-GE" b="1" dirty="0" smtClean="0">
                <a:solidFill>
                  <a:srgbClr val="002060"/>
                </a:solidFill>
              </a:rPr>
              <a:t>ძალადობის ფორმა:</a:t>
            </a:r>
            <a:endParaRPr lang="en-GB" b="1" dirty="0" smtClean="0">
              <a:solidFill>
                <a:srgbClr val="002060"/>
              </a:solidFill>
              <a:latin typeface="Sylfaen" pitchFamily="18" charset="0"/>
            </a:endParaRPr>
          </a:p>
        </p:txBody>
      </p:sp>
      <p:sp>
        <p:nvSpPr>
          <p:cNvPr id="1288195" name="Rectangle 3"/>
          <p:cNvSpPr>
            <a:spLocks noGrp="1" noChangeArrowheads="1"/>
          </p:cNvSpPr>
          <p:nvPr>
            <p:ph idx="1"/>
          </p:nvPr>
        </p:nvSpPr>
        <p:spPr>
          <a:xfrm>
            <a:off x="912284" y="1268413"/>
            <a:ext cx="10363200" cy="4679950"/>
          </a:xfrm>
        </p:spPr>
        <p:txBody>
          <a:bodyPr rtlCol="0">
            <a:normAutofit/>
          </a:bodyPr>
          <a:lstStyle/>
          <a:p>
            <a:pPr marL="182880" indent="-182880" algn="just">
              <a:buClr>
                <a:schemeClr val="tx1"/>
              </a:buClr>
              <a:buNone/>
              <a:defRPr/>
            </a:pPr>
            <a:r>
              <a:rPr lang="ka-GE" b="1" u="sng" dirty="0" smtClean="0">
                <a:solidFill>
                  <a:srgbClr val="002060"/>
                </a:solidFill>
              </a:rPr>
              <a:t>ეკონომიკური ძალადობა</a:t>
            </a:r>
            <a:endParaRPr lang="en-GB" b="1" u="sng" dirty="0" smtClean="0">
              <a:solidFill>
                <a:srgbClr val="002060"/>
              </a:solidFill>
              <a:latin typeface="Sylfaen" pitchFamily="18" charset="0"/>
            </a:endParaRPr>
          </a:p>
          <a:p>
            <a:pPr marL="182880" indent="-182880" algn="just" eaLnBrk="1" fontAlgn="auto" hangingPunct="1">
              <a:lnSpc>
                <a:spcPct val="90000"/>
              </a:lnSpc>
              <a:spcAft>
                <a:spcPts val="0"/>
              </a:spcAft>
              <a:buClr>
                <a:schemeClr val="tx1"/>
              </a:buClr>
              <a:buSzTx/>
              <a:buFontTx/>
              <a:buNone/>
              <a:defRPr/>
            </a:pPr>
            <a:r>
              <a:rPr lang="ka-GE" dirty="0" smtClean="0">
                <a:latin typeface="AcadNusx" pitchFamily="2" charset="0"/>
              </a:rPr>
              <a:t>ქმედება, რომელიც იწვევს საკვებით, საცხოვრებელი და ნორმალური განვითარების სხვა პირობებით უზრუნველყოფის, საკუთრებისა და შრომის უფლებების განხორციელების, აგრეთვე თანასაკუთრებაში არსებული ქონებით სარგებლობისა და კუთვნილი წილის განკარგვის უფლების შეზღუდვას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8195">
                                            <p:txEl>
                                              <p:pRg st="0" end="0"/>
                                            </p:txEl>
                                          </p:spTgt>
                                        </p:tgtEl>
                                        <p:attrNameLst>
                                          <p:attrName>style.visibility</p:attrName>
                                        </p:attrNameLst>
                                      </p:cBhvr>
                                      <p:to>
                                        <p:strVal val="visible"/>
                                      </p:to>
                                    </p:set>
                                    <p:anim calcmode="lin" valueType="num">
                                      <p:cBhvr additive="base">
                                        <p:cTn id="7" dur="500" fill="hold"/>
                                        <p:tgtEl>
                                          <p:spTgt spid="128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8195">
                                            <p:txEl>
                                              <p:pRg st="1" end="1"/>
                                            </p:txEl>
                                          </p:spTgt>
                                        </p:tgtEl>
                                        <p:attrNameLst>
                                          <p:attrName>style.visibility</p:attrName>
                                        </p:attrNameLst>
                                      </p:cBhvr>
                                      <p:to>
                                        <p:strVal val="visible"/>
                                      </p:to>
                                    </p:set>
                                    <p:anim calcmode="lin" valueType="num">
                                      <p:cBhvr additive="base">
                                        <p:cTn id="13" dur="500" fill="hold"/>
                                        <p:tgtEl>
                                          <p:spTgt spid="128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81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81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390651" y="476251"/>
            <a:ext cx="10176933" cy="720725"/>
          </a:xfrm>
        </p:spPr>
        <p:txBody>
          <a:bodyPr/>
          <a:lstStyle/>
          <a:p>
            <a:pPr algn="ctr" eaLnBrk="1" fontAlgn="auto" hangingPunct="1">
              <a:spcAft>
                <a:spcPts val="0"/>
              </a:spcAft>
              <a:defRPr/>
            </a:pPr>
            <a:r>
              <a:rPr lang="ka-GE" b="1" dirty="0" smtClean="0">
                <a:solidFill>
                  <a:srgbClr val="002060"/>
                </a:solidFill>
              </a:rPr>
              <a:t>ძალადობის ფორმა</a:t>
            </a:r>
            <a:endParaRPr lang="en-GB" b="1" dirty="0" smtClean="0">
              <a:solidFill>
                <a:srgbClr val="002060"/>
              </a:solidFill>
              <a:latin typeface="Sylfaen" pitchFamily="18" charset="0"/>
            </a:endParaRPr>
          </a:p>
        </p:txBody>
      </p:sp>
      <p:sp>
        <p:nvSpPr>
          <p:cNvPr id="1292291" name="Rectangle 3"/>
          <p:cNvSpPr>
            <a:spLocks noGrp="1" noChangeArrowheads="1"/>
          </p:cNvSpPr>
          <p:nvPr>
            <p:ph idx="1"/>
          </p:nvPr>
        </p:nvSpPr>
        <p:spPr>
          <a:xfrm>
            <a:off x="912284" y="1268413"/>
            <a:ext cx="10363200" cy="4679950"/>
          </a:xfrm>
        </p:spPr>
        <p:txBody>
          <a:bodyPr>
            <a:normAutofit/>
          </a:bodyPr>
          <a:lstStyle/>
          <a:p>
            <a:pPr algn="just" eaLnBrk="1" hangingPunct="1">
              <a:lnSpc>
                <a:spcPct val="90000"/>
              </a:lnSpc>
              <a:buClr>
                <a:schemeClr val="tx1"/>
              </a:buClr>
              <a:buSzTx/>
              <a:buFontTx/>
              <a:buNone/>
            </a:pPr>
            <a:r>
              <a:rPr lang="ka-GE" b="1" u="sng" dirty="0" smtClean="0">
                <a:solidFill>
                  <a:srgbClr val="002060"/>
                </a:solidFill>
                <a:latin typeface="+mj-lt"/>
              </a:rPr>
              <a:t>იძულება</a:t>
            </a:r>
            <a:endParaRPr lang="en-US" b="1" u="sng" dirty="0" smtClean="0">
              <a:solidFill>
                <a:srgbClr val="002060"/>
              </a:solidFill>
              <a:latin typeface="+mj-lt"/>
            </a:endParaRPr>
          </a:p>
          <a:p>
            <a:pPr algn="just" eaLnBrk="1" hangingPunct="1">
              <a:lnSpc>
                <a:spcPct val="90000"/>
              </a:lnSpc>
              <a:buClr>
                <a:schemeClr val="tx1"/>
              </a:buClr>
              <a:buSzTx/>
              <a:buFontTx/>
              <a:buNone/>
            </a:pPr>
            <a:r>
              <a:rPr lang="ka-GE" dirty="0" smtClean="0">
                <a:latin typeface="+mj-lt"/>
              </a:rPr>
              <a:t>ადამიანის ფიზიკური ან ფსიქოლოგიური იძულება, შეასრულოს ან არ შეასრულოს მოქმედება, რომლის განხორციელება ან რომლისგან თავის შეკავება მისი უფლებაა, ანდა საკუთარ თავზე განიცადოს თავისი ნება-სურვილის საწინააღმდეგო ზემოქმედება</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2291">
                                            <p:txEl>
                                              <p:pRg st="0" end="0"/>
                                            </p:txEl>
                                          </p:spTgt>
                                        </p:tgtEl>
                                        <p:attrNameLst>
                                          <p:attrName>style.visibility</p:attrName>
                                        </p:attrNameLst>
                                      </p:cBhvr>
                                      <p:to>
                                        <p:strVal val="visible"/>
                                      </p:to>
                                    </p:set>
                                    <p:anim calcmode="lin" valueType="num">
                                      <p:cBhvr additive="base">
                                        <p:cTn id="7" dur="500" fill="hold"/>
                                        <p:tgtEl>
                                          <p:spTgt spid="129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92291">
                                            <p:txEl>
                                              <p:pRg st="1" end="1"/>
                                            </p:txEl>
                                          </p:spTgt>
                                        </p:tgtEl>
                                        <p:attrNameLst>
                                          <p:attrName>style.visibility</p:attrName>
                                        </p:attrNameLst>
                                      </p:cBhvr>
                                      <p:to>
                                        <p:strVal val="visible"/>
                                      </p:to>
                                    </p:set>
                                    <p:anim calcmode="lin" valueType="num">
                                      <p:cBhvr additive="base">
                                        <p:cTn id="13" dur="500" fill="hold"/>
                                        <p:tgtEl>
                                          <p:spTgt spid="129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9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229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549276"/>
            <a:ext cx="10972800" cy="792163"/>
          </a:xfrm>
        </p:spPr>
        <p:txBody>
          <a:bodyPr>
            <a:noAutofit/>
          </a:bodyPr>
          <a:lstStyle/>
          <a:p>
            <a:pPr algn="ctr">
              <a:defRPr/>
            </a:pPr>
            <a:r>
              <a:rPr lang="ka-GE" b="1" dirty="0" smtClean="0">
                <a:solidFill>
                  <a:schemeClr val="tx1"/>
                </a:solidFill>
              </a:rPr>
              <a:t>ძალადობის ფორმა</a:t>
            </a:r>
            <a:endParaRPr lang="en-US" b="1" dirty="0">
              <a:solidFill>
                <a:schemeClr val="tx1"/>
              </a:solidFill>
            </a:endParaRPr>
          </a:p>
        </p:txBody>
      </p:sp>
      <p:sp>
        <p:nvSpPr>
          <p:cNvPr id="21507" name="Content Placeholder 2"/>
          <p:cNvSpPr>
            <a:spLocks noGrp="1"/>
          </p:cNvSpPr>
          <p:nvPr>
            <p:ph idx="1"/>
          </p:nvPr>
        </p:nvSpPr>
        <p:spPr>
          <a:xfrm>
            <a:off x="334433" y="1628776"/>
            <a:ext cx="11618384" cy="4848225"/>
          </a:xfrm>
        </p:spPr>
        <p:txBody>
          <a:bodyPr/>
          <a:lstStyle/>
          <a:p>
            <a:pPr>
              <a:buNone/>
            </a:pPr>
            <a:r>
              <a:rPr lang="ka-GE" b="1" dirty="0" smtClean="0"/>
              <a:t>არასრულწლოვნის კანონიერი ინტერესების უგულებელყოფა</a:t>
            </a:r>
            <a:endParaRPr lang="ka-GE" dirty="0" smtClean="0"/>
          </a:p>
          <a:p>
            <a:r>
              <a:rPr lang="ka-GE" dirty="0" smtClean="0"/>
              <a:t>მშობლის (მშობლების), სხვა კანონიერი წარმომადგენლის ან/და სხვა პასუხისმგებელი პირის მიერ არასრულწლოვნის ფიზიკური და ფსიქოლოგიური საჭიროებების დაუკმაყოფილებლობა, საფრთხისაგან დაუცველობა, საბაზისო განათლების უფლების შეზღუდვა, დაბადების რეგისტრაციის, სამედიცინო და სხვა მომსახურებებით სარგებლობისათვის აუცილებელი მოქმედებების განუხორციელებლობა, თუკი მშობელს (მშობლებს), სხვა კანონიერ წარმომადგენელს ან/და სხვა პასუხისმგებელ პირს აქვს (აქვთ) სათანადო ინფორმაცია და შესაძლებლობა და ხელი მიუწვდება (მიუწვდებათ) შესაბამის მომსახურებაზე</a:t>
            </a:r>
            <a:endParaRPr lang="ka-GE" sz="1800" i="1" dirty="0" smtClean="0"/>
          </a:p>
          <a:p>
            <a:endParaRPr lang="en-US" dirty="0" smtClean="0"/>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527051" y="260350"/>
            <a:ext cx="10972800" cy="1368425"/>
          </a:xfrm>
        </p:spPr>
        <p:txBody>
          <a:bodyPr/>
          <a:lstStyle/>
          <a:p>
            <a:pPr algn="ctr" eaLnBrk="1" fontAlgn="auto" hangingPunct="1">
              <a:spcAft>
                <a:spcPts val="0"/>
              </a:spcAft>
              <a:defRPr/>
            </a:pPr>
            <a:r>
              <a:rPr lang="ka-GE" sz="2800" b="1" dirty="0" smtClean="0">
                <a:solidFill>
                  <a:srgbClr val="081D58"/>
                </a:solidFill>
                <a:latin typeface="AcadNusx" pitchFamily="2" charset="0"/>
              </a:rPr>
              <a:t> ძალადობის მსხვერპლის იდენტიფიკაციის რამდენიმე გზა არსებობს: </a:t>
            </a:r>
            <a:endParaRPr lang="en-US" sz="2800" b="1" dirty="0" smtClean="0">
              <a:solidFill>
                <a:srgbClr val="081D58"/>
              </a:solidFill>
              <a:latin typeface="AcadNusx" pitchFamily="2" charset="0"/>
            </a:endParaRPr>
          </a:p>
        </p:txBody>
      </p:sp>
      <p:sp>
        <p:nvSpPr>
          <p:cNvPr id="22531" name="Rectangle 3"/>
          <p:cNvSpPr>
            <a:spLocks noGrp="1" noChangeArrowheads="1"/>
          </p:cNvSpPr>
          <p:nvPr>
            <p:ph idx="1"/>
          </p:nvPr>
        </p:nvSpPr>
        <p:spPr>
          <a:xfrm>
            <a:off x="527051" y="1989138"/>
            <a:ext cx="10972800" cy="3311525"/>
          </a:xfrm>
        </p:spPr>
        <p:txBody>
          <a:bodyPr>
            <a:normAutofit lnSpcReduction="10000"/>
          </a:bodyPr>
          <a:lstStyle/>
          <a:p>
            <a:pPr eaLnBrk="1" hangingPunct="1">
              <a:lnSpc>
                <a:spcPct val="90000"/>
              </a:lnSpc>
            </a:pPr>
            <a:r>
              <a:rPr lang="ka-GE" dirty="0" smtClean="0">
                <a:latin typeface="AcadNusx" pitchFamily="2" charset="0"/>
              </a:rPr>
              <a:t>პოლიცია;</a:t>
            </a:r>
          </a:p>
          <a:p>
            <a:pPr eaLnBrk="1" hangingPunct="1">
              <a:lnSpc>
                <a:spcPct val="90000"/>
              </a:lnSpc>
            </a:pPr>
            <a:r>
              <a:rPr lang="ka-GE" dirty="0" smtClean="0">
                <a:latin typeface="AcadNusx" pitchFamily="2" charset="0"/>
              </a:rPr>
              <a:t>სასამართლო;</a:t>
            </a:r>
          </a:p>
          <a:p>
            <a:pPr eaLnBrk="1" hangingPunct="1">
              <a:lnSpc>
                <a:spcPct val="90000"/>
              </a:lnSpc>
            </a:pPr>
            <a:r>
              <a:rPr lang="ka-GE" dirty="0" smtClean="0">
                <a:latin typeface="AcadNusx" pitchFamily="2" charset="0"/>
              </a:rPr>
              <a:t>საგამოძიებო საქმის არსებობა;</a:t>
            </a:r>
          </a:p>
          <a:p>
            <a:r>
              <a:rPr lang="ka-GE" dirty="0" smtClean="0"/>
              <a:t>გენდერული თანასწორობის, ქალთა მიმართ ძალადობისა და ოჯახში ძალადობის საკითხებზე მომუშავე უწყებათაშორის კომისიასთან არსებული ქალთა მიმართ ძალადობის ან/და ოჯახში ძალადობის მსხვერპლის სტატუსის განმსაზღვრელი ჯგუფის (მსხვერპლის იდენტიფიცირების ჯგუფი)</a:t>
            </a:r>
            <a:endParaRPr lang="en-US" dirty="0" smtClean="0">
              <a:latin typeface="AcadNusx" pitchFamily="2"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ka-GE" b="1" dirty="0" smtClean="0"/>
              <a:t>დამცავი და შემაკავებელი ორდერები</a:t>
            </a:r>
          </a:p>
        </p:txBody>
      </p:sp>
      <p:sp>
        <p:nvSpPr>
          <p:cNvPr id="7171" name="Content Placeholder 2"/>
          <p:cNvSpPr>
            <a:spLocks noGrp="1"/>
          </p:cNvSpPr>
          <p:nvPr>
            <p:ph idx="1"/>
          </p:nvPr>
        </p:nvSpPr>
        <p:spPr/>
        <p:txBody>
          <a:bodyPr>
            <a:normAutofit fontScale="92500" lnSpcReduction="10000"/>
          </a:bodyPr>
          <a:lstStyle/>
          <a:p>
            <a:r>
              <a:rPr lang="ka-GE" dirty="0" smtClean="0"/>
              <a:t> </a:t>
            </a:r>
            <a:r>
              <a:rPr lang="ka-GE" b="1" u="sng" dirty="0" smtClean="0"/>
              <a:t>დამცავი ორდერი </a:t>
            </a:r>
            <a:r>
              <a:rPr lang="ka-GE" dirty="0" smtClean="0"/>
              <a:t>არის პირველი ინსტანციის სასამართლოს (მოსამართლის) მიერ ადმინისტრაციული სამართალწარმოების წესით გამოცემული აქტი, რომლითაც განისაზღვრება მსხვერპლის დაცვის დროებითი ღონისძიებები. დამცავი ორდერი </a:t>
            </a:r>
            <a:r>
              <a:rPr lang="ka-GE" u="sng" dirty="0" smtClean="0"/>
              <a:t>გამოიცემა 6 თვემდე ვადით</a:t>
            </a:r>
            <a:r>
              <a:rPr lang="ka-GE" dirty="0" smtClean="0"/>
              <a:t>. მისი მოქმედების  კონკრეტულ ვადას განსაზღვრავს სასამართლო.</a:t>
            </a:r>
          </a:p>
          <a:p>
            <a:pPr>
              <a:buNone/>
            </a:pPr>
            <a:endParaRPr lang="ka-GE" i="1" dirty="0" smtClean="0"/>
          </a:p>
          <a:p>
            <a:r>
              <a:rPr lang="ka-GE" b="1" u="sng" dirty="0" smtClean="0"/>
              <a:t>შემაკავებელი ორდ</a:t>
            </a:r>
            <a:r>
              <a:rPr lang="ka-GE" dirty="0" smtClean="0"/>
              <a:t>ერი არის პოლიციის უფლებამოსილი თანამშრომლის მიერ გამოცემული აქტი, რომლითაც განისაზღვრება ქალთა მიმართ ძალადობის ან/და ოჯახში ძალადობის შემთხვევაში მსხვერპლის დაცვის დროებითი ღონისძიებები.</a:t>
            </a:r>
            <a:r>
              <a:rPr lang="ka-GE" sz="1800" dirty="0" smtClean="0"/>
              <a:t> </a:t>
            </a:r>
            <a:r>
              <a:rPr lang="ka-GE" sz="2400" dirty="0" smtClean="0"/>
              <a:t>გამოიცემა 1 თვემდე ვადით.</a:t>
            </a:r>
          </a:p>
          <a:p>
            <a:endParaRPr lang="en-US"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ka-GE" dirty="0" smtClean="0"/>
              <a:t>მსხვერპლის იდენტიფიცირების ჯგუფი</a:t>
            </a:r>
            <a:endParaRPr lang="en-US" dirty="0"/>
          </a:p>
        </p:txBody>
      </p:sp>
      <p:sp>
        <p:nvSpPr>
          <p:cNvPr id="24578" name="Rectangle 3"/>
          <p:cNvSpPr>
            <a:spLocks noGrp="1" noChangeArrowheads="1"/>
          </p:cNvSpPr>
          <p:nvPr>
            <p:ph idx="1"/>
          </p:nvPr>
        </p:nvSpPr>
        <p:spPr>
          <a:xfrm>
            <a:off x="838200" y="1825624"/>
            <a:ext cx="10515600" cy="4803775"/>
          </a:xfrm>
        </p:spPr>
        <p:txBody>
          <a:bodyPr>
            <a:normAutofit fontScale="85000" lnSpcReduction="20000"/>
          </a:bodyPr>
          <a:lstStyle/>
          <a:p>
            <a:pPr>
              <a:buNone/>
            </a:pPr>
            <a:r>
              <a:rPr lang="af-ZA" sz="3600" dirty="0" smtClean="0">
                <a:latin typeface="AcadNusx" pitchFamily="2" charset="0"/>
              </a:rPr>
              <a:t>	 	</a:t>
            </a:r>
            <a:r>
              <a:rPr lang="ka-GE" sz="2800" dirty="0" smtClean="0">
                <a:latin typeface="AcadNusx" pitchFamily="2" charset="0"/>
              </a:rPr>
              <a:t>მსხვერპლის იდენტიფიცირების ჯგუფი პირისათვის მსხვერპლის სტატუსის განსაზღვრის თაობაზე გადაწყვეტილებას იღებს უფლებამოსილი ორგანიზაციებისაგან წარმოდგენილი ინფორმაციისა და </a:t>
            </a:r>
            <a:r>
              <a:rPr lang="ka-GE" sz="2800" b="1" dirty="0" smtClean="0">
                <a:latin typeface="AcadNusx" pitchFamily="2" charset="0"/>
              </a:rPr>
              <a:t>შევსებული სპეციალური საიდენტიფიკაციო </a:t>
            </a:r>
            <a:r>
              <a:rPr lang="ka-GE" sz="2800" dirty="0" smtClean="0">
                <a:latin typeface="AcadNusx" pitchFamily="2" charset="0"/>
              </a:rPr>
              <a:t>კითხვარების საფუძველზე. </a:t>
            </a:r>
            <a:r>
              <a:rPr lang="ka-GE" b="1" dirty="0" smtClean="0"/>
              <a:t>საიდენტიფიკაციო კითხვარის შევსებისა და წარდგენის უფლება აქვთ: </a:t>
            </a:r>
          </a:p>
          <a:p>
            <a:pPr>
              <a:buNone/>
            </a:pPr>
            <a:r>
              <a:rPr lang="ka-GE" dirty="0" smtClean="0"/>
              <a:t>ა) კომისიის მიერ შერჩეულ მსხვერპლის სტატუსის დასადგენად საჭირო პროცედურების მწარმოებელ არასამეწარმეო (არაკომერციულ) იურიდიულ პირებსა და საერთაშორისო ორგანიზაციებს; </a:t>
            </a:r>
          </a:p>
          <a:p>
            <a:pPr>
              <a:buNone/>
            </a:pPr>
            <a:r>
              <a:rPr lang="ka-GE" dirty="0" smtClean="0"/>
              <a:t>ბ) სსიპ − სოციალური მომსახურების სააგენტოს; </a:t>
            </a:r>
          </a:p>
          <a:p>
            <a:pPr>
              <a:buNone/>
            </a:pPr>
            <a:r>
              <a:rPr lang="ka-GE" dirty="0" smtClean="0"/>
              <a:t>გ) სავარაუდო მსხვერპლს; </a:t>
            </a:r>
          </a:p>
          <a:p>
            <a:pPr>
              <a:buNone/>
            </a:pPr>
            <a:r>
              <a:rPr lang="ka-GE" dirty="0" smtClean="0"/>
              <a:t>დ) სავარაუდო მსხვერპლის კანონიერ წარმომადგენელს.</a:t>
            </a:r>
            <a:endParaRPr lang="en-US" dirty="0" smtClean="0"/>
          </a:p>
          <a:p>
            <a:pPr>
              <a:buNone/>
            </a:pPr>
            <a:endParaRPr lang="en-US" dirty="0" smtClean="0"/>
          </a:p>
          <a:p>
            <a:pPr>
              <a:buNone/>
            </a:pPr>
            <a:r>
              <a:rPr lang="ka-GE" dirty="0" smtClean="0"/>
              <a:t> </a:t>
            </a:r>
          </a:p>
          <a:p>
            <a:pPr>
              <a:buNone/>
            </a:pPr>
            <a:endParaRPr lang="ka-GE" sz="2800" dirty="0" smtClean="0">
              <a:latin typeface="AcadNusx" pitchFamily="2" charset="0"/>
            </a:endParaRPr>
          </a:p>
          <a:p>
            <a:pPr eaLnBrk="1" hangingPunct="1">
              <a:buFont typeface="Wingdings" pitchFamily="2" charset="2"/>
              <a:buNone/>
            </a:pPr>
            <a:endParaRPr lang="ka-GE" sz="2800" dirty="0" smtClean="0">
              <a:latin typeface="AcadNusx" pitchFamily="2"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0713"/>
            <a:ext cx="10191751" cy="647700"/>
          </a:xfrm>
        </p:spPr>
        <p:txBody>
          <a:bodyPr>
            <a:noAutofit/>
          </a:bodyPr>
          <a:lstStyle/>
          <a:p>
            <a:pPr algn="ctr">
              <a:defRPr/>
            </a:pPr>
            <a:r>
              <a:rPr lang="ka-GE" sz="2800" b="1" dirty="0">
                <a:solidFill>
                  <a:srgbClr val="002060"/>
                </a:solidFill>
              </a:rPr>
              <a:t>დამცავი </a:t>
            </a:r>
            <a:r>
              <a:rPr lang="ka-GE" sz="2800" b="1" dirty="0" smtClean="0">
                <a:solidFill>
                  <a:srgbClr val="002060"/>
                </a:solidFill>
              </a:rPr>
              <a:t>ან </a:t>
            </a:r>
            <a:r>
              <a:rPr lang="ka-GE" sz="2800" b="1" dirty="0">
                <a:solidFill>
                  <a:srgbClr val="002060"/>
                </a:solidFill>
              </a:rPr>
              <a:t>შემაკავებელი </a:t>
            </a:r>
            <a:r>
              <a:rPr lang="ka-GE" sz="2800" b="1" dirty="0" smtClean="0">
                <a:solidFill>
                  <a:srgbClr val="002060"/>
                </a:solidFill>
              </a:rPr>
              <a:t>ორდერის დარღვევა</a:t>
            </a:r>
            <a:endParaRPr lang="ka-GE" sz="2800" b="1" dirty="0">
              <a:solidFill>
                <a:srgbClr val="002060"/>
              </a:solidFill>
            </a:endParaRPr>
          </a:p>
        </p:txBody>
      </p:sp>
      <p:sp>
        <p:nvSpPr>
          <p:cNvPr id="3" name="Content Placeholder 2"/>
          <p:cNvSpPr>
            <a:spLocks noGrp="1"/>
          </p:cNvSpPr>
          <p:nvPr>
            <p:ph idx="1"/>
          </p:nvPr>
        </p:nvSpPr>
        <p:spPr>
          <a:xfrm>
            <a:off x="334433" y="1412876"/>
            <a:ext cx="11618384" cy="5445125"/>
          </a:xfrm>
        </p:spPr>
        <p:txBody>
          <a:bodyPr/>
          <a:lstStyle/>
          <a:p>
            <a:pPr>
              <a:buFont typeface="Arial" charset="0"/>
              <a:buChar char="•"/>
              <a:defRPr/>
            </a:pPr>
            <a:r>
              <a:rPr lang="ka-GE" sz="2000" b="1" dirty="0" smtClean="0"/>
              <a:t>საქართველოს ადმინისტრაციულ სამართალდარღვევათა კოდექსი</a:t>
            </a:r>
          </a:p>
          <a:p>
            <a:pPr marL="0" indent="0">
              <a:buFont typeface="Arial" charset="0"/>
              <a:buNone/>
              <a:defRPr/>
            </a:pPr>
            <a:r>
              <a:rPr lang="ka-GE" sz="2000" dirty="0" smtClean="0"/>
              <a:t> </a:t>
            </a:r>
            <a:r>
              <a:rPr lang="ka-GE" sz="1600" b="1" dirty="0" smtClean="0"/>
              <a:t>მუხლი </a:t>
            </a:r>
            <a:r>
              <a:rPr lang="ka-GE" sz="1600" b="1" dirty="0"/>
              <a:t>175</a:t>
            </a:r>
            <a:r>
              <a:rPr lang="ka-GE" sz="1600" b="1" baseline="30000" dirty="0"/>
              <a:t>2</a:t>
            </a:r>
            <a:r>
              <a:rPr lang="ka-GE" sz="1600" b="1" dirty="0"/>
              <a:t>. დამცავი და შემაკავებელი ორდერებით </a:t>
            </a:r>
            <a:r>
              <a:rPr lang="ka-GE" sz="1600" b="1" dirty="0" smtClean="0"/>
              <a:t>         </a:t>
            </a:r>
            <a:r>
              <a:rPr lang="ka-GE" sz="1600" b="1" dirty="0"/>
              <a:t>გათვალისწინებული მოთხოვნებისა და </a:t>
            </a:r>
            <a:r>
              <a:rPr lang="ka-GE" sz="1600" b="1" dirty="0" smtClean="0"/>
              <a:t> ვალდებულებების შეუსრულებლობა  </a:t>
            </a:r>
            <a:endParaRPr lang="en-US" sz="1600" b="1" dirty="0" smtClean="0"/>
          </a:p>
          <a:p>
            <a:pPr marL="0" indent="0">
              <a:buFont typeface="Arial" charset="0"/>
              <a:buNone/>
              <a:defRPr/>
            </a:pPr>
            <a:r>
              <a:rPr lang="ka-GE" sz="1800" u="sng" dirty="0" smtClean="0"/>
              <a:t>შემაკავებელი ორდერის  </a:t>
            </a:r>
            <a:r>
              <a:rPr lang="ka-GE" sz="1800" dirty="0" smtClean="0"/>
              <a:t>შემთხვევაში გამოიწვევს ადმინისტრაციულ პატიმრობას 7 დღემდე ვადით ან გამასწორებელ სამუშაოებს ერთ თვემდე ვადით.</a:t>
            </a:r>
          </a:p>
          <a:p>
            <a:pPr marL="0" indent="0">
              <a:buFont typeface="Arial" pitchFamily="34" charset="0"/>
              <a:buNone/>
              <a:defRPr/>
            </a:pPr>
            <a:r>
              <a:rPr lang="ka-GE" sz="1800" u="sng" dirty="0" smtClean="0"/>
              <a:t>დამცავი ორდერის შემთხვევაში </a:t>
            </a:r>
            <a:r>
              <a:rPr lang="ka-GE" sz="1800" dirty="0" smtClean="0"/>
              <a:t>- ადმინისტრაციულ პატიმრობას 15 დღემდე ვადით ან გამასწორებელ სამუშაოებს 3 თვემდე ვადით.</a:t>
            </a:r>
          </a:p>
          <a:p>
            <a:pPr marL="0" indent="0">
              <a:buFont typeface="Arial" charset="0"/>
              <a:buNone/>
              <a:defRPr/>
            </a:pPr>
            <a:r>
              <a:rPr lang="ka-GE" sz="1800" dirty="0" smtClean="0"/>
              <a:t>ასევე, ორივე შემთხვევაში პირს ჩამოერთმევა იარაღის ტარების უფლება 3 წლამდე ვადით.</a:t>
            </a:r>
          </a:p>
          <a:p>
            <a:pPr>
              <a:buFont typeface="Arial" pitchFamily="34" charset="0"/>
              <a:buNone/>
              <a:defRPr/>
            </a:pPr>
            <a:r>
              <a:rPr lang="ka-GE" sz="2000" b="1" dirty="0" smtClean="0"/>
              <a:t>საქართველოს სისხლის სამართლის კოდექსი </a:t>
            </a:r>
          </a:p>
          <a:p>
            <a:pPr>
              <a:buFont typeface="Arial" charset="0"/>
              <a:buChar char="•"/>
              <a:defRPr/>
            </a:pPr>
            <a:r>
              <a:rPr lang="ka-GE" sz="1600" b="1" dirty="0"/>
              <a:t>მუხლი 381</a:t>
            </a:r>
            <a:r>
              <a:rPr lang="ka-GE" sz="1600" b="1" baseline="30000" dirty="0"/>
              <a:t>1</a:t>
            </a:r>
            <a:r>
              <a:rPr lang="ka-GE" sz="1600" b="1" dirty="0"/>
              <a:t>. დამცავი ან შემაკავებელი ორდერით </a:t>
            </a:r>
            <a:r>
              <a:rPr lang="ka-GE" sz="1600" dirty="0" smtClean="0"/>
              <a:t>         </a:t>
            </a:r>
            <a:r>
              <a:rPr lang="ka-GE" sz="1600" b="1" dirty="0" smtClean="0"/>
              <a:t>გათვალისწინებული </a:t>
            </a:r>
            <a:r>
              <a:rPr lang="ka-GE" sz="1600" b="1" dirty="0"/>
              <a:t>მოთხოვნების ან/და </a:t>
            </a:r>
            <a:r>
              <a:rPr lang="ka-GE" sz="1600" b="1" dirty="0" smtClean="0"/>
              <a:t> ვალდებულებების </a:t>
            </a:r>
            <a:r>
              <a:rPr lang="ka-GE" sz="1600" b="1" dirty="0"/>
              <a:t>შეუსრულებლობა</a:t>
            </a:r>
            <a:r>
              <a:rPr lang="ka-GE" sz="1600" dirty="0"/>
              <a:t> </a:t>
            </a:r>
          </a:p>
          <a:p>
            <a:pPr>
              <a:defRPr/>
            </a:pPr>
            <a:r>
              <a:rPr lang="ka-GE" sz="1800" dirty="0" smtClean="0"/>
              <a:t>175</a:t>
            </a:r>
            <a:r>
              <a:rPr lang="ka-GE" sz="1800" baseline="30000" dirty="0" smtClean="0"/>
              <a:t>2</a:t>
            </a:r>
            <a:r>
              <a:rPr lang="ka-GE" sz="1800" dirty="0" smtClean="0"/>
              <a:t> მუხლის პირველი ან მე-2 ნაწილის შესაბამისად ასეთი ქმედებისათვის ადმინისტრაციულსახდელშეფარდებული პირის მიერ, –</a:t>
            </a:r>
            <a:r>
              <a:rPr lang="ka-GE" sz="1800" baseline="30000" dirty="0" smtClean="0"/>
              <a:t> </a:t>
            </a:r>
            <a:endParaRPr lang="ka-GE" sz="1800" dirty="0" smtClean="0"/>
          </a:p>
          <a:p>
            <a:pPr>
              <a:buFont typeface="Arial" pitchFamily="34" charset="0"/>
              <a:buNone/>
              <a:defRPr/>
            </a:pPr>
            <a:r>
              <a:rPr lang="ka-GE" sz="1800" dirty="0" smtClean="0"/>
              <a:t>ისჯება ჯარიმით ან საზოგადოებისათვის სასარგებლო შრომით ვადით ას ოთხმოციდან ორას ორმოც საათამდე ან თავისუფლების აღკვეთით ვადით ერთ წლამდე. იარაღთან დაკავშირებული უფლებების შეზღუდვით ან უამისოდ</a:t>
            </a:r>
          </a:p>
          <a:p>
            <a:pPr marL="282575" indent="-282575">
              <a:buFont typeface="Arial" charset="0"/>
              <a:buNone/>
              <a:defRPr/>
            </a:pPr>
            <a:endParaRPr lang="ka-G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E37E089-F23F-4AA0-9BEF-70698BC6EA60}"/>
              </a:ext>
            </a:extLst>
          </p:cNvPr>
          <p:cNvSpPr>
            <a:spLocks noGrp="1"/>
          </p:cNvSpPr>
          <p:nvPr>
            <p:ph type="title"/>
          </p:nvPr>
        </p:nvSpPr>
        <p:spPr/>
        <p:txBody>
          <a:bodyPr/>
          <a:lstStyle/>
          <a:p>
            <a:r>
              <a:rPr lang="ka-GE" dirty="0"/>
              <a:t>მოდულის მიზანი:</a:t>
            </a:r>
            <a:endParaRPr lang="en-GB" dirty="0"/>
          </a:p>
        </p:txBody>
      </p:sp>
      <p:sp>
        <p:nvSpPr>
          <p:cNvPr id="5" name="Content Placeholder 4">
            <a:extLst>
              <a:ext uri="{FF2B5EF4-FFF2-40B4-BE49-F238E27FC236}">
                <a16:creationId xmlns:a16="http://schemas.microsoft.com/office/drawing/2014/main" xmlns="" id="{AC7263ED-BCD1-46B1-BD64-13964399A8E3}"/>
              </a:ext>
            </a:extLst>
          </p:cNvPr>
          <p:cNvSpPr>
            <a:spLocks noGrp="1"/>
          </p:cNvSpPr>
          <p:nvPr>
            <p:ph idx="1"/>
          </p:nvPr>
        </p:nvSpPr>
        <p:spPr/>
        <p:txBody>
          <a:bodyPr>
            <a:normAutofit/>
          </a:bodyPr>
          <a:lstStyle/>
          <a:p>
            <a:r>
              <a:rPr lang="ka-GE" dirty="0" smtClean="0"/>
              <a:t> მოდულის მიზანია ჯანდაცვის სფეროს წარმომადგენლებისთვის იმ საკანონდებლო რეგულაციებზე ინფორმაციის მიწოდება , რაც ქვეყანაში ქალთა მიმართ ძალადობის და ოჯახში ძალადობის შემთხვევებზე რეაგირების კუთხით არსებობს. </a:t>
            </a:r>
          </a:p>
          <a:p>
            <a:r>
              <a:rPr lang="ka-GE" dirty="0" smtClean="0"/>
              <a:t>ასევე,ინფორმაციის მიწოდება “ქალთა მიმართ ძალადობისა და ოჯახში ძალადობის პრევენციისა და აღკვეთის შესახებ”  ევროპის საბჭოს კონვენციასთან დაკავშირებით (სტამბოლის კონვენცია)</a:t>
            </a:r>
            <a:endParaRPr lang="en-US" dirty="0" smtClean="0"/>
          </a:p>
          <a:p>
            <a:endParaRPr lang="en-US" dirty="0" smtClean="0"/>
          </a:p>
          <a:p>
            <a:pPr>
              <a:buNone/>
            </a:pPr>
            <a:endParaRPr lang="ka-GE" dirty="0" smtClean="0"/>
          </a:p>
          <a:p>
            <a:endParaRPr lang="ka-GE" dirty="0" smtClean="0"/>
          </a:p>
        </p:txBody>
      </p:sp>
    </p:spTree>
    <p:extLst>
      <p:ext uri="{BB962C8B-B14F-4D97-AF65-F5344CB8AC3E}">
        <p14:creationId xmlns:p14="http://schemas.microsoft.com/office/powerpoint/2010/main" xmlns="" val="231604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ka-GE" sz="4000" b="1" dirty="0" smtClean="0"/>
              <a:t>ევროპის საბჭოს კონვენცია “ ქალთა მიმართ ძალადობისა და ოჯახში ძალადობის ბრევენციისა და აღკვეთის შესახებ” (სტამბოლის კონვენცია)</a:t>
            </a:r>
            <a:endParaRPr lang="en-US" sz="4000" b="1" dirty="0"/>
          </a:p>
        </p:txBody>
      </p:sp>
      <p:sp>
        <p:nvSpPr>
          <p:cNvPr id="20483" name="Content Placeholder 2"/>
          <p:cNvSpPr>
            <a:spLocks noGrp="1"/>
          </p:cNvSpPr>
          <p:nvPr>
            <p:ph idx="1"/>
          </p:nvPr>
        </p:nvSpPr>
        <p:spPr>
          <a:xfrm>
            <a:off x="609600" y="2272144"/>
            <a:ext cx="10972800" cy="4396943"/>
          </a:xfrm>
        </p:spPr>
        <p:txBody>
          <a:bodyPr>
            <a:normAutofit/>
          </a:bodyPr>
          <a:lstStyle/>
          <a:p>
            <a:r>
              <a:rPr lang="ka-GE" dirty="0" smtClean="0"/>
              <a:t>კონვენცია მიღებულ იქნა სტამბოლში, 2011 წლის 11 მაისს. </a:t>
            </a:r>
          </a:p>
          <a:p>
            <a:r>
              <a:rPr lang="ka-GE" dirty="0" smtClean="0"/>
              <a:t>რატიფიცირებულია საქართველოს პარლამენტის 2017 წლის 5 აპრილის #543-</a:t>
            </a:r>
            <a:r>
              <a:rPr lang="en-US" dirty="0" smtClean="0"/>
              <a:t>II</a:t>
            </a:r>
            <a:r>
              <a:rPr lang="ka-GE" dirty="0" smtClean="0"/>
              <a:t>ს დადგენილებით, ძალაშია 2017 წლის პირველი სექტემბრიდან</a:t>
            </a:r>
            <a:r>
              <a:rPr lang="en-US" dirty="0" smtClean="0"/>
              <a:t> </a:t>
            </a:r>
          </a:p>
          <a:p>
            <a:pPr>
              <a:buFont typeface="Arial" charset="0"/>
              <a:buNone/>
            </a:pPr>
            <a:r>
              <a:rPr lang="en-US" dirty="0" err="1" smtClean="0"/>
              <a:t>კონვენციის</a:t>
            </a:r>
            <a:r>
              <a:rPr lang="en-US" dirty="0" smtClean="0"/>
              <a:t> 78-ე </a:t>
            </a:r>
            <a:r>
              <a:rPr lang="en-US" dirty="0" err="1" smtClean="0"/>
              <a:t>მუხლის</a:t>
            </a:r>
            <a:r>
              <a:rPr lang="en-US" dirty="0" smtClean="0"/>
              <a:t> მე-2 </a:t>
            </a:r>
            <a:r>
              <a:rPr lang="en-US" dirty="0" err="1" smtClean="0"/>
              <a:t>პუნქტის</a:t>
            </a:r>
            <a:r>
              <a:rPr lang="en-US" dirty="0" smtClean="0"/>
              <a:t> </a:t>
            </a:r>
            <a:r>
              <a:rPr lang="en-US" dirty="0" err="1" smtClean="0"/>
              <a:t>თანახმად</a:t>
            </a:r>
            <a:r>
              <a:rPr lang="en-US" dirty="0" smtClean="0"/>
              <a:t>, </a:t>
            </a:r>
            <a:r>
              <a:rPr lang="en-US" dirty="0" err="1" smtClean="0"/>
              <a:t>საქართველო</a:t>
            </a:r>
            <a:r>
              <a:rPr lang="en-US" dirty="0" smtClean="0"/>
              <a:t> </a:t>
            </a:r>
            <a:r>
              <a:rPr lang="en-US" dirty="0" err="1" smtClean="0"/>
              <a:t>იტოვებს</a:t>
            </a:r>
            <a:r>
              <a:rPr lang="en-US" dirty="0" smtClean="0"/>
              <a:t> </a:t>
            </a:r>
            <a:r>
              <a:rPr lang="en-US" dirty="0" err="1" smtClean="0"/>
              <a:t>უფლებას</a:t>
            </a:r>
            <a:r>
              <a:rPr lang="en-US" dirty="0" smtClean="0"/>
              <a:t>, </a:t>
            </a:r>
            <a:r>
              <a:rPr lang="en-US" dirty="0" err="1" smtClean="0"/>
              <a:t>არ</a:t>
            </a:r>
            <a:r>
              <a:rPr lang="en-US" dirty="0" smtClean="0"/>
              <a:t> </a:t>
            </a:r>
            <a:r>
              <a:rPr lang="en-US" dirty="0" err="1" smtClean="0"/>
              <a:t>გამოიყენოს</a:t>
            </a:r>
            <a:r>
              <a:rPr lang="en-US" dirty="0" smtClean="0"/>
              <a:t> </a:t>
            </a:r>
            <a:r>
              <a:rPr lang="en-US" dirty="0" err="1" smtClean="0"/>
              <a:t>კონვენციის</a:t>
            </a:r>
            <a:r>
              <a:rPr lang="en-US" dirty="0" smtClean="0"/>
              <a:t> 30-ე </a:t>
            </a:r>
            <a:r>
              <a:rPr lang="en-US" dirty="0" err="1" smtClean="0"/>
              <a:t>მუხლის</a:t>
            </a:r>
            <a:r>
              <a:rPr lang="en-US" dirty="0" smtClean="0"/>
              <a:t> მე-2 </a:t>
            </a:r>
            <a:r>
              <a:rPr lang="en-US" dirty="0" err="1" smtClean="0"/>
              <a:t>პუნქტის</a:t>
            </a:r>
            <a:r>
              <a:rPr lang="en-US" dirty="0" smtClean="0"/>
              <a:t> </a:t>
            </a:r>
            <a:r>
              <a:rPr lang="en-US" u="sng" dirty="0" smtClean="0"/>
              <a:t>(</a:t>
            </a:r>
            <a:r>
              <a:rPr lang="ka-GE" u="sng" dirty="0" smtClean="0"/>
              <a:t>კომპენსაცია) </a:t>
            </a:r>
            <a:r>
              <a:rPr lang="en-US" dirty="0" err="1" smtClean="0"/>
              <a:t>დებულებები</a:t>
            </a:r>
            <a:r>
              <a:rPr lang="en-US" dirty="0" smtClean="0"/>
              <a:t>. </a:t>
            </a:r>
            <a:endParaRPr lang="en-US" sz="2000" dirty="0" smtClean="0"/>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defRPr/>
            </a:pPr>
            <a:r>
              <a:rPr lang="ka-GE" sz="4000" dirty="0" smtClean="0"/>
              <a:t>კონვენციის მიზანი</a:t>
            </a:r>
            <a:endParaRPr lang="en-US" sz="4000" dirty="0"/>
          </a:p>
        </p:txBody>
      </p:sp>
      <p:sp>
        <p:nvSpPr>
          <p:cNvPr id="21507" name="Content Placeholder 3"/>
          <p:cNvSpPr>
            <a:spLocks noGrp="1"/>
          </p:cNvSpPr>
          <p:nvPr>
            <p:ph idx="1"/>
          </p:nvPr>
        </p:nvSpPr>
        <p:spPr>
          <a:xfrm>
            <a:off x="609600" y="1600200"/>
            <a:ext cx="10972800" cy="5257800"/>
          </a:xfrm>
        </p:spPr>
        <p:txBody>
          <a:bodyPr>
            <a:normAutofit/>
          </a:bodyPr>
          <a:lstStyle/>
          <a:p>
            <a:r>
              <a:rPr lang="ka-GE" sz="2400" dirty="0" smtClean="0"/>
              <a:t>ყველაზე მრავლისმომცველი საერთაშორისო კონვენციაა, რომელიც ებრძვის ადამიანის უფლებების ამ სერიოზულ დარღვევას. ეს კონვენცია მიზნად ისახავს ნულოვანი ტოლერანტობის მიღწევას ამგვარი ძალადობის მიმართ.</a:t>
            </a:r>
          </a:p>
          <a:p>
            <a:r>
              <a:rPr lang="ka-GE" sz="2400" dirty="0" smtClean="0"/>
              <a:t>კონვენციის ქვაკუთხედია ისეთი საკითხები, როგორიცაა:</a:t>
            </a:r>
          </a:p>
          <a:p>
            <a:pPr>
              <a:buFont typeface="Wingdings" pitchFamily="2" charset="2"/>
              <a:buChar char="Ø"/>
            </a:pPr>
            <a:r>
              <a:rPr lang="ka-GE" sz="2400" dirty="0" smtClean="0"/>
              <a:t> ძალადობის პრევენცია, </a:t>
            </a:r>
          </a:p>
          <a:p>
            <a:pPr>
              <a:buFont typeface="Wingdings" pitchFamily="2" charset="2"/>
              <a:buChar char="Ø"/>
            </a:pPr>
            <a:r>
              <a:rPr lang="ka-GE" sz="2400" dirty="0" smtClean="0"/>
              <a:t>მსხვერპლთა დაცვა და </a:t>
            </a:r>
          </a:p>
          <a:p>
            <a:pPr>
              <a:buFont typeface="Wingdings" pitchFamily="2" charset="2"/>
              <a:buChar char="Ø"/>
            </a:pPr>
            <a:r>
              <a:rPr lang="ka-GE" sz="2400" dirty="0" smtClean="0"/>
              <a:t>მოძალადეებზე სისხლის სამართლებრივი პასუხისმგებლობის დაკისრება. </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131166"/>
          </a:xfrm>
        </p:spPr>
        <p:txBody>
          <a:bodyPr>
            <a:noAutofit/>
          </a:bodyPr>
          <a:lstStyle/>
          <a:p>
            <a:pPr algn="ctr">
              <a:defRPr/>
            </a:pPr>
            <a:r>
              <a:rPr lang="ka-GE" sz="4000" b="1" dirty="0" smtClean="0"/>
              <a:t>კონვენციის განსაკუთრებული მახასიათებლები</a:t>
            </a:r>
            <a:endParaRPr lang="en-US" sz="4000" b="1" dirty="0"/>
          </a:p>
        </p:txBody>
      </p:sp>
      <p:sp>
        <p:nvSpPr>
          <p:cNvPr id="24579" name="Content Placeholder 4"/>
          <p:cNvSpPr>
            <a:spLocks noGrp="1"/>
          </p:cNvSpPr>
          <p:nvPr>
            <p:ph idx="1"/>
          </p:nvPr>
        </p:nvSpPr>
        <p:spPr>
          <a:xfrm>
            <a:off x="838200" y="1662545"/>
            <a:ext cx="10515600" cy="4876800"/>
          </a:xfrm>
        </p:spPr>
        <p:txBody>
          <a:bodyPr>
            <a:normAutofit fontScale="92500" lnSpcReduction="10000"/>
          </a:bodyPr>
          <a:lstStyle/>
          <a:p>
            <a:r>
              <a:rPr lang="ka-GE" sz="2600" dirty="0" smtClean="0"/>
              <a:t>კონვენცია ქალთა მიმართ ძალადობას აღიარებს ადამიანის უფლებების დარღვევად და დისკრიმინაციის ფორმად.</a:t>
            </a:r>
          </a:p>
          <a:p>
            <a:r>
              <a:rPr lang="ka-GE" sz="2600" dirty="0" smtClean="0"/>
              <a:t>ეს არის პირველი საერთაშორისო კონვენცია, რომელშიც მოცემულია გენდერის განსაზღვრება.</a:t>
            </a:r>
          </a:p>
          <a:p>
            <a:r>
              <a:rPr lang="ka-GE" sz="2600" dirty="0" smtClean="0"/>
              <a:t>კონვენცია სისხლის სამართლებრივ პასუხისმგებლობას ადგენს მთელი რიგი ისეთი მნიშვნელოვანი დანაშაულებისთვის, როგორიცაა:</a:t>
            </a:r>
          </a:p>
          <a:p>
            <a:pPr marL="539750" indent="0">
              <a:buFont typeface="Wingdings" pitchFamily="2" charset="2"/>
              <a:buChar char="Ø"/>
            </a:pPr>
            <a:r>
              <a:rPr lang="ka-GE" sz="2600" dirty="0" smtClean="0"/>
              <a:t> ქალის გარეთა სასქესო ორგანოების დასახიჩრება,</a:t>
            </a:r>
          </a:p>
          <a:p>
            <a:pPr marL="539750" indent="0">
              <a:buFont typeface="Wingdings" pitchFamily="2" charset="2"/>
              <a:buChar char="Ø"/>
            </a:pPr>
            <a:r>
              <a:rPr lang="ka-GE" sz="2600" dirty="0" smtClean="0"/>
              <a:t>იძულებითი ქორწინება, </a:t>
            </a:r>
          </a:p>
          <a:p>
            <a:pPr marL="539750" indent="0">
              <a:buFont typeface="Wingdings" pitchFamily="2" charset="2"/>
              <a:buChar char="Ø"/>
            </a:pPr>
            <a:r>
              <a:rPr lang="ka-GE" sz="2600" dirty="0" smtClean="0"/>
              <a:t>დევნა (გადაკიდება/ აკვიატებული დევნა), </a:t>
            </a:r>
          </a:p>
          <a:p>
            <a:pPr marL="539750" indent="0">
              <a:buFont typeface="Wingdings" pitchFamily="2" charset="2"/>
              <a:buChar char="Ø"/>
            </a:pPr>
            <a:r>
              <a:rPr lang="ka-GE" sz="2600" dirty="0" smtClean="0"/>
              <a:t>იძულებითი აბორტი და იძულებითი სტერილიზაცია. </a:t>
            </a:r>
          </a:p>
          <a:p>
            <a:r>
              <a:rPr lang="ka-GE" sz="2600" dirty="0" smtClean="0"/>
              <a:t>კონვენცია სახელმწიფოებს მოუწოდებს კოორდინირებული მოქმდებეისკენ , რომელშიც ჩართული იქნებიან როგორც სახელმწიფო უწყებები, ასევე არასამთავრობო ორგანიზაციები.</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ka-GE" b="1" u="sng" dirty="0" smtClean="0"/>
              <a:t>პრევენცია</a:t>
            </a:r>
            <a:endParaRPr lang="en-US" b="1" u="sng" dirty="0"/>
          </a:p>
        </p:txBody>
      </p:sp>
      <p:sp>
        <p:nvSpPr>
          <p:cNvPr id="26627" name="Content Placeholder 4"/>
          <p:cNvSpPr>
            <a:spLocks noGrp="1"/>
          </p:cNvSpPr>
          <p:nvPr>
            <p:ph idx="1"/>
          </p:nvPr>
        </p:nvSpPr>
        <p:spPr/>
        <p:txBody>
          <a:bodyPr>
            <a:normAutofit/>
          </a:bodyPr>
          <a:lstStyle/>
          <a:p>
            <a:r>
              <a:rPr lang="ka-GE" sz="2400" dirty="0" smtClean="0"/>
              <a:t>შეცვალონ ის დამოკიდებულებები, გენდერული როლები და სტერეოტიპები, რომლებიც მისაღებს ხდის ქალთა მიმართ ძალადობას. </a:t>
            </a:r>
          </a:p>
          <a:p>
            <a:r>
              <a:rPr lang="ka-GE" sz="2400" dirty="0" smtClean="0"/>
              <a:t>მოამზადონ პროფესიონალები, რომლებიც იმუშავებენ მსხვერპლებთან; </a:t>
            </a:r>
          </a:p>
          <a:p>
            <a:r>
              <a:rPr lang="ka-GE" sz="2400" dirty="0" smtClean="0"/>
              <a:t> აამაღლონ საზოგადოების ცნობიერება ძალადობის სხვადასხვა ფორმებისა და ძალადობით გამოწვეული ტრავმების შესახებ; </a:t>
            </a:r>
          </a:p>
          <a:p>
            <a:r>
              <a:rPr lang="ka-GE" sz="2400" dirty="0" smtClean="0"/>
              <a:t>შეიტანონ ქალთა და მამაკაცთა თანასწორობის შესახებ სწავლება სასწავლო პროგრამაში, განათლების ყველა დონეზე; </a:t>
            </a:r>
          </a:p>
          <a:p>
            <a:r>
              <a:rPr lang="ka-GE" sz="2400" dirty="0" smtClean="0"/>
              <a:t> საზოგადოებასთან წვდომის მიზნით, დაიწყონ თანამშრომლობა არასამთავრობო ორგანიზაციებთან, მედიასა და კერძო სექტორთან.</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4434" y="533400"/>
            <a:ext cx="11247967" cy="990600"/>
          </a:xfrm>
        </p:spPr>
        <p:txBody>
          <a:bodyPr>
            <a:noAutofit/>
          </a:bodyPr>
          <a:lstStyle/>
          <a:p>
            <a:pPr>
              <a:defRPr/>
            </a:pPr>
            <a:r>
              <a:rPr lang="ka-GE" b="1" u="sng" dirty="0" smtClean="0"/>
              <a:t>დაცვა</a:t>
            </a:r>
            <a:endParaRPr lang="en-US" b="1" u="sng" dirty="0"/>
          </a:p>
        </p:txBody>
      </p:sp>
      <p:sp>
        <p:nvSpPr>
          <p:cNvPr id="27651" name="Content Placeholder 4"/>
          <p:cNvSpPr>
            <a:spLocks noGrp="1"/>
          </p:cNvSpPr>
          <p:nvPr>
            <p:ph idx="1"/>
          </p:nvPr>
        </p:nvSpPr>
        <p:spPr/>
        <p:txBody>
          <a:bodyPr/>
          <a:lstStyle/>
          <a:p>
            <a:r>
              <a:rPr lang="ka-GE" dirty="0" smtClean="0">
                <a:latin typeface="+mj-lt"/>
              </a:rPr>
              <a:t> უპირველესად, უზრუნველყონ მსხვერპლთა საჭიროებებისა და უსაფრთხოების სრულად მხედველობაში მიღება კონვენციით გათვალისწინებული ყველა ღონისძიების გატარებისას; </a:t>
            </a:r>
          </a:p>
          <a:p>
            <a:r>
              <a:rPr lang="ka-GE" dirty="0" smtClean="0">
                <a:latin typeface="+mj-lt"/>
              </a:rPr>
              <a:t> შექმნან სპეციალიზებული დახმარების სამსახურები, რომლებიც სამედიცინო დახმარებას, აგრეთვე ფსიქოლოგიურ და იურიდიულ კონსულტაციებს გაუწევენ მსხვერპლებსა და მათ შვილებს; </a:t>
            </a:r>
          </a:p>
          <a:p>
            <a:r>
              <a:rPr lang="ka-GE" dirty="0" smtClean="0">
                <a:latin typeface="+mj-lt"/>
              </a:rPr>
              <a:t> შექმნან საკმარისი ოდენობის თავშესაფრები და გახსნან 24 საათიანი უფასო სატელეფონო დახმარების ხაზები.</a:t>
            </a:r>
            <a:endParaRPr lang="en-US"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53" y="365125"/>
            <a:ext cx="11329261" cy="1325563"/>
          </a:xfrm>
        </p:spPr>
        <p:txBody>
          <a:bodyPr>
            <a:normAutofit/>
          </a:bodyPr>
          <a:lstStyle/>
          <a:p>
            <a:pPr>
              <a:defRPr/>
            </a:pPr>
            <a:r>
              <a:rPr lang="ka-GE" sz="4200" b="1" u="sng" dirty="0" smtClean="0"/>
              <a:t>სისხლის სამართლებრივი პასუხისმგებლობა</a:t>
            </a:r>
            <a:endParaRPr lang="en-US" sz="4200" b="1" u="sng" dirty="0"/>
          </a:p>
        </p:txBody>
      </p:sp>
      <p:sp>
        <p:nvSpPr>
          <p:cNvPr id="28675" name="Content Placeholder 2"/>
          <p:cNvSpPr>
            <a:spLocks noGrp="1"/>
          </p:cNvSpPr>
          <p:nvPr>
            <p:ph idx="1"/>
          </p:nvPr>
        </p:nvSpPr>
        <p:spPr/>
        <p:txBody>
          <a:bodyPr>
            <a:normAutofit lnSpcReduction="10000"/>
          </a:bodyPr>
          <a:lstStyle/>
          <a:p>
            <a:r>
              <a:rPr lang="ka-GE" dirty="0" smtClean="0"/>
              <a:t>მოახდინონ ქალთა მიმართ ძალადობის კრიმინალიზაცია და უზრუნველყონ მსგავსი ქმედების ჩამდენთა სათანადო დასჯა; </a:t>
            </a:r>
          </a:p>
          <a:p>
            <a:r>
              <a:rPr lang="ka-GE" dirty="0" smtClean="0"/>
              <a:t>გამორიცხონ ძალადობის ნებისმიერი ფორმის გამართლება კულტურით, ტრადიციებით, რელიგიით ან ეგრეთ წოდებული “ღირსებით”; </a:t>
            </a:r>
          </a:p>
          <a:p>
            <a:r>
              <a:rPr lang="ka-GE" dirty="0" smtClean="0"/>
              <a:t> უზრუნველყონ, რომ გამოძიებისა და სასამართლო პროცესის განმავლობაში მსხვერპლებს ხელი მიუწვდებოდეთ სპეციალურ დამცავ ღონისძიებებზე; </a:t>
            </a:r>
          </a:p>
          <a:p>
            <a:r>
              <a:rPr lang="ka-GE" dirty="0" smtClean="0"/>
              <a:t> უზრუნველყონ, რომ სამართალდამცავმა უწყებებმა მყისიერად უპასუხონ დახმარების თხოვნით შემოსულ ზარებს და ადეკვატურად მართონ საშიში სიტუაციები</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3037</Words>
  <Application>Microsoft Office PowerPoint</Application>
  <PresentationFormat>Custom</PresentationFormat>
  <Paragraphs>260</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 </vt:lpstr>
      <vt:lpstr>მოდული II </vt:lpstr>
      <vt:lpstr>მოდულის მიზანი:</vt:lpstr>
      <vt:lpstr>ევროპის საბჭოს კონვენცია “ ქალთა მიმართ ძალადობისა და ოჯახში ძალადობის ბრევენციისა და აღკვეთის შესახებ” (სტამბოლის კონვენცია)</vt:lpstr>
      <vt:lpstr>კონვენციის მიზანი</vt:lpstr>
      <vt:lpstr>კონვენციის განსაკუთრებული მახასიათებლები</vt:lpstr>
      <vt:lpstr>პრევენცია</vt:lpstr>
      <vt:lpstr>დაცვა</vt:lpstr>
      <vt:lpstr>სისხლის სამართლებრივი პასუხისმგებლობა</vt:lpstr>
      <vt:lpstr> ინტეგრირებული პოლიტიკა</vt:lpstr>
      <vt:lpstr>ვის მოიცავს კონვენცია?</vt:lpstr>
      <vt:lpstr>რომელ დანაშაულებს მოიცავს კონვენცია? </vt:lpstr>
      <vt:lpstr>კონვენციის შესრულების მონიტორინგი</vt:lpstr>
      <vt:lpstr>საქართველოს კანონმდებლობა ქალთა მიმართ ძალადობის ან/და ოჯახში ძალადობის აღკვეთის, ძალადობის მსხვერპლთა დაცვისა და დახმარების შესახებ  </vt:lpstr>
      <vt:lpstr>ქალთა მიმართ ძალადობის ან/და ოჯახში ძალადობის აღკვეთის, ძალადობის მსხვერპლთა დაცვისა და დახმარების შესახებ საქართველოს კანონის რეგულირების სფერო</vt:lpstr>
      <vt:lpstr>განმარტებები</vt:lpstr>
      <vt:lpstr>სუბიექტები</vt:lpstr>
      <vt:lpstr>ოჯახის წევრი</vt:lpstr>
      <vt:lpstr>ძალადობის ფორმა:</vt:lpstr>
      <vt:lpstr>ძალადობის ფორმა:</vt:lpstr>
      <vt:lpstr>ძალადობის ფორმა:</vt:lpstr>
      <vt:lpstr>ძალადობის ფორმა:</vt:lpstr>
      <vt:lpstr>ძალადობის ფორმა</vt:lpstr>
      <vt:lpstr>ძალადობის ფორმა</vt:lpstr>
      <vt:lpstr> ძალადობის მსხვერპლის იდენტიფიკაციის რამდენიმე გზა არსებობს: </vt:lpstr>
      <vt:lpstr>დამცავი და შემაკავებელი ორდერები</vt:lpstr>
      <vt:lpstr>მსხვერპლის იდენტიფიცირების ჯგუფი</vt:lpstr>
      <vt:lpstr>დამცავი ან შემაკავებელი ორდერის დარღვევა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ქალის მიმართ ფიზიკური, ფსიქოლოგიური  და სექსუალური ძალადობის გამოვლენის, მკურნალობის პრინციპებისა და რეფერალის საკითხებზე</dc:title>
  <dc:creator>Tamar Bortsvadze</dc:creator>
  <cp:lastModifiedBy>Windows User</cp:lastModifiedBy>
  <cp:revision>9</cp:revision>
  <dcterms:created xsi:type="dcterms:W3CDTF">2018-05-22T10:53:14Z</dcterms:created>
  <dcterms:modified xsi:type="dcterms:W3CDTF">2019-04-13T11:08:37Z</dcterms:modified>
</cp:coreProperties>
</file>