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59" r:id="rId4"/>
    <p:sldId id="257" r:id="rId5"/>
    <p:sldId id="260" r:id="rId6"/>
    <p:sldId id="261" r:id="rId7"/>
    <p:sldId id="262" r:id="rId8"/>
    <p:sldId id="263" r:id="rId9"/>
    <p:sldId id="264" r:id="rId10"/>
    <p:sldId id="265" r:id="rId11"/>
    <p:sldId id="266" r:id="rId12"/>
    <p:sldId id="268" r:id="rId13"/>
    <p:sldId id="269" r:id="rId14"/>
    <p:sldId id="271" r:id="rId15"/>
    <p:sldId id="270" r:id="rId16"/>
    <p:sldId id="278" r:id="rId17"/>
    <p:sldId id="279" r:id="rId18"/>
    <p:sldId id="280" r:id="rId19"/>
    <p:sldId id="267" r:id="rId20"/>
    <p:sldId id="272" r:id="rId21"/>
    <p:sldId id="273" r:id="rId22"/>
    <p:sldId id="277" r:id="rId23"/>
    <p:sldId id="281"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2514" y="-12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 Bortsvadze" userId="aa6d9a8c35b39c91" providerId="LiveId" clId="{E7F43DE2-4337-4158-ADE3-CF3D347E82B3}"/>
    <pc:docChg chg="custSel addSld modSld sldOrd">
      <pc:chgData name="Tamar Bortsvadze" userId="aa6d9a8c35b39c91" providerId="LiveId" clId="{E7F43DE2-4337-4158-ADE3-CF3D347E82B3}" dt="2018-05-22T15:54:09.896" v="488" actId="20577"/>
      <pc:docMkLst>
        <pc:docMk/>
      </pc:docMkLst>
      <pc:sldChg chg="modSp">
        <pc:chgData name="Tamar Bortsvadze" userId="aa6d9a8c35b39c91" providerId="LiveId" clId="{E7F43DE2-4337-4158-ADE3-CF3D347E82B3}" dt="2018-05-22T11:07:26.832" v="361" actId="20577"/>
        <pc:sldMkLst>
          <pc:docMk/>
          <pc:sldMk cId="1819250694" sldId="256"/>
        </pc:sldMkLst>
        <pc:spChg chg="mod">
          <ac:chgData name="Tamar Bortsvadze" userId="aa6d9a8c35b39c91" providerId="LiveId" clId="{E7F43DE2-4337-4158-ADE3-CF3D347E82B3}" dt="2018-05-22T11:05:33.949" v="335" actId="113"/>
          <ac:spMkLst>
            <pc:docMk/>
            <pc:sldMk cId="1819250694" sldId="256"/>
            <ac:spMk id="2" creationId="{43507358-81DD-42E6-8A41-BE299FE9BCD7}"/>
          </ac:spMkLst>
        </pc:spChg>
        <pc:spChg chg="mod">
          <ac:chgData name="Tamar Bortsvadze" userId="aa6d9a8c35b39c91" providerId="LiveId" clId="{E7F43DE2-4337-4158-ADE3-CF3D347E82B3}" dt="2018-05-22T11:07:26.832" v="361" actId="20577"/>
          <ac:spMkLst>
            <pc:docMk/>
            <pc:sldMk cId="1819250694" sldId="256"/>
            <ac:spMk id="3" creationId="{DACA4A22-0BC0-4459-904C-C57C09AC5D9C}"/>
          </ac:spMkLst>
        </pc:spChg>
      </pc:sldChg>
      <pc:sldChg chg="modSp">
        <pc:chgData name="Tamar Bortsvadze" userId="aa6d9a8c35b39c91" providerId="LiveId" clId="{E7F43DE2-4337-4158-ADE3-CF3D347E82B3}" dt="2018-05-22T15:54:09.896" v="488" actId="20577"/>
        <pc:sldMkLst>
          <pc:docMk/>
          <pc:sldMk cId="2402508609" sldId="257"/>
        </pc:sldMkLst>
        <pc:spChg chg="mod">
          <ac:chgData name="Tamar Bortsvadze" userId="aa6d9a8c35b39c91" providerId="LiveId" clId="{E7F43DE2-4337-4158-ADE3-CF3D347E82B3}" dt="2018-05-22T10:55:41.794" v="132" actId="20577"/>
          <ac:spMkLst>
            <pc:docMk/>
            <pc:sldMk cId="2402508609" sldId="257"/>
            <ac:spMk id="2" creationId="{75252A29-2BDF-4BD8-8FBC-34D7F0F79270}"/>
          </ac:spMkLst>
        </pc:spChg>
        <pc:spChg chg="mod">
          <ac:chgData name="Tamar Bortsvadze" userId="aa6d9a8c35b39c91" providerId="LiveId" clId="{E7F43DE2-4337-4158-ADE3-CF3D347E82B3}" dt="2018-05-22T15:54:09.896" v="488" actId="20577"/>
          <ac:spMkLst>
            <pc:docMk/>
            <pc:sldMk cId="2402508609" sldId="257"/>
            <ac:spMk id="3" creationId="{CFD51E6E-9A49-489B-89D0-517A869C51FC}"/>
          </ac:spMkLst>
        </pc:spChg>
      </pc:sldChg>
      <pc:sldChg chg="addSp delSp modSp ord">
        <pc:chgData name="Tamar Bortsvadze" userId="aa6d9a8c35b39c91" providerId="LiveId" clId="{E7F43DE2-4337-4158-ADE3-CF3D347E82B3}" dt="2018-05-22T10:59:42.321" v="226" actId="20577"/>
        <pc:sldMkLst>
          <pc:docMk/>
          <pc:sldMk cId="715197327" sldId="258"/>
        </pc:sldMkLst>
        <pc:spChg chg="del">
          <ac:chgData name="Tamar Bortsvadze" userId="aa6d9a8c35b39c91" providerId="LiveId" clId="{E7F43DE2-4337-4158-ADE3-CF3D347E82B3}" dt="2018-05-22T10:59:06.253" v="176" actId="20577"/>
          <ac:spMkLst>
            <pc:docMk/>
            <pc:sldMk cId="715197327" sldId="258"/>
            <ac:spMk id="2" creationId="{4EA5D6FC-B310-4468-82E4-442425A1C0EC}"/>
          </ac:spMkLst>
        </pc:spChg>
        <pc:spChg chg="del">
          <ac:chgData name="Tamar Bortsvadze" userId="aa6d9a8c35b39c91" providerId="LiveId" clId="{E7F43DE2-4337-4158-ADE3-CF3D347E82B3}" dt="2018-05-22T10:59:06.253" v="176" actId="20577"/>
          <ac:spMkLst>
            <pc:docMk/>
            <pc:sldMk cId="715197327" sldId="258"/>
            <ac:spMk id="3" creationId="{846A25BC-E6B9-43B9-B1B9-6B6FC69F6E2C}"/>
          </ac:spMkLst>
        </pc:spChg>
        <pc:spChg chg="add mod">
          <ac:chgData name="Tamar Bortsvadze" userId="aa6d9a8c35b39c91" providerId="LiveId" clId="{E7F43DE2-4337-4158-ADE3-CF3D347E82B3}" dt="2018-05-22T10:59:18.531" v="187" actId="20577"/>
          <ac:spMkLst>
            <pc:docMk/>
            <pc:sldMk cId="715197327" sldId="258"/>
            <ac:spMk id="4" creationId="{E76BA042-1D64-4861-A680-2EABECCB266F}"/>
          </ac:spMkLst>
        </pc:spChg>
        <pc:spChg chg="add mod">
          <ac:chgData name="Tamar Bortsvadze" userId="aa6d9a8c35b39c91" providerId="LiveId" clId="{E7F43DE2-4337-4158-ADE3-CF3D347E82B3}" dt="2018-05-22T10:59:42.321" v="226" actId="20577"/>
          <ac:spMkLst>
            <pc:docMk/>
            <pc:sldMk cId="715197327" sldId="258"/>
            <ac:spMk id="5" creationId="{8FDE43D4-1ADB-43FD-9F99-15B2705CA9A8}"/>
          </ac:spMkLst>
        </pc:spChg>
      </pc:sldChg>
      <pc:sldChg chg="addSp delSp modSp add">
        <pc:chgData name="Tamar Bortsvadze" userId="aa6d9a8c35b39c91" providerId="LiveId" clId="{E7F43DE2-4337-4158-ADE3-CF3D347E82B3}" dt="2018-05-22T11:00:11.036" v="261" actId="20577"/>
        <pc:sldMkLst>
          <pc:docMk/>
          <pc:sldMk cId="2316042453" sldId="259"/>
        </pc:sldMkLst>
        <pc:spChg chg="del">
          <ac:chgData name="Tamar Bortsvadze" userId="aa6d9a8c35b39c91" providerId="LiveId" clId="{E7F43DE2-4337-4158-ADE3-CF3D347E82B3}" dt="2018-05-22T10:59:57.659" v="228" actId="20577"/>
          <ac:spMkLst>
            <pc:docMk/>
            <pc:sldMk cId="2316042453" sldId="259"/>
            <ac:spMk id="2" creationId="{8B581938-65F5-461B-97A6-D98C158CE288}"/>
          </ac:spMkLst>
        </pc:spChg>
        <pc:spChg chg="del">
          <ac:chgData name="Tamar Bortsvadze" userId="aa6d9a8c35b39c91" providerId="LiveId" clId="{E7F43DE2-4337-4158-ADE3-CF3D347E82B3}" dt="2018-05-22T10:59:57.659" v="228" actId="20577"/>
          <ac:spMkLst>
            <pc:docMk/>
            <pc:sldMk cId="2316042453" sldId="259"/>
            <ac:spMk id="3" creationId="{169A5622-3DC4-44CA-9F35-A3D67DBE3B59}"/>
          </ac:spMkLst>
        </pc:spChg>
        <pc:spChg chg="add mod">
          <ac:chgData name="Tamar Bortsvadze" userId="aa6d9a8c35b39c91" providerId="LiveId" clId="{E7F43DE2-4337-4158-ADE3-CF3D347E82B3}" dt="2018-05-22T11:00:03.210" v="245" actId="20577"/>
          <ac:spMkLst>
            <pc:docMk/>
            <pc:sldMk cId="2316042453" sldId="259"/>
            <ac:spMk id="4" creationId="{1E37E089-F23F-4AA0-9BEF-70698BC6EA60}"/>
          </ac:spMkLst>
        </pc:spChg>
        <pc:spChg chg="add mod">
          <ac:chgData name="Tamar Bortsvadze" userId="aa6d9a8c35b39c91" providerId="LiveId" clId="{E7F43DE2-4337-4158-ADE3-CF3D347E82B3}" dt="2018-05-22T11:00:11.036" v="261" actId="20577"/>
          <ac:spMkLst>
            <pc:docMk/>
            <pc:sldMk cId="2316042453" sldId="259"/>
            <ac:spMk id="5" creationId="{AC7263ED-BCD1-46B1-BD64-13964399A8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EEA5B-557E-4F58-8DAF-D48C7F68F464}" type="datetimeFigureOut">
              <a:rPr lang="en-US" smtClean="0"/>
              <a:pPr/>
              <a:t>4/13/2019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84AE8-F480-4960-BE49-9DB9537820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84AE8-F480-4960-BE49-9DB9537820A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C7BB8-D2DC-469A-AC65-2C69C5137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EF6FAD5-E4A8-49AA-972A-1B05FCE58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6B9BE8B-F687-4E1B-BEB9-6540C929D12D}"/>
              </a:ext>
            </a:extLst>
          </p:cNvPr>
          <p:cNvSpPr>
            <a:spLocks noGrp="1"/>
          </p:cNvSpPr>
          <p:nvPr>
            <p:ph type="dt" sz="half" idx="10"/>
          </p:nvPr>
        </p:nvSpPr>
        <p:spPr/>
        <p:txBody>
          <a:bodyPr/>
          <a:lstStyle/>
          <a:p>
            <a:fld id="{3637E831-1A76-4FEF-A1C5-73CF3B02F684}" type="datetime1">
              <a:rPr lang="en-GB" smtClean="0"/>
              <a:pPr/>
              <a:t>13/04/2019</a:t>
            </a:fld>
            <a:endParaRPr lang="en-GB"/>
          </a:p>
        </p:txBody>
      </p:sp>
      <p:sp>
        <p:nvSpPr>
          <p:cNvPr id="5" name="Footer Placeholder 4">
            <a:extLst>
              <a:ext uri="{FF2B5EF4-FFF2-40B4-BE49-F238E27FC236}">
                <a16:creationId xmlns:a16="http://schemas.microsoft.com/office/drawing/2014/main" xmlns="" id="{787D1D37-61B4-4519-9D3A-238FC2D9D1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9FA7072-3EBA-4027-B967-AD0FD68F5D1D}"/>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43050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EFF78-25B0-4C73-AB42-E7D0303005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C5B26DD-B844-4E0B-934A-E9A2309ADF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8E08CFA-A41D-4D26-9FC4-13EF04DB8E85}"/>
              </a:ext>
            </a:extLst>
          </p:cNvPr>
          <p:cNvSpPr>
            <a:spLocks noGrp="1"/>
          </p:cNvSpPr>
          <p:nvPr>
            <p:ph type="dt" sz="half" idx="10"/>
          </p:nvPr>
        </p:nvSpPr>
        <p:spPr/>
        <p:txBody>
          <a:bodyPr/>
          <a:lstStyle/>
          <a:p>
            <a:fld id="{EE952D1F-40FE-4D64-BA50-67792A162F32}" type="datetime1">
              <a:rPr lang="en-GB" smtClean="0"/>
              <a:pPr/>
              <a:t>13/04/2019</a:t>
            </a:fld>
            <a:endParaRPr lang="en-GB"/>
          </a:p>
        </p:txBody>
      </p:sp>
      <p:sp>
        <p:nvSpPr>
          <p:cNvPr id="5" name="Footer Placeholder 4">
            <a:extLst>
              <a:ext uri="{FF2B5EF4-FFF2-40B4-BE49-F238E27FC236}">
                <a16:creationId xmlns:a16="http://schemas.microsoft.com/office/drawing/2014/main" xmlns="" id="{1A156220-6019-4498-AD17-5A9F06752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98747FA-DEB4-4A5A-A6D4-9D24AFD8B3B5}"/>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58820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F4E639-8DBB-4BA3-81BC-4D2BF1443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AA9160D-9D05-495A-A6B8-C513100C96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9E52F48-D7DD-4BD9-886A-0D8FEB6155EA}"/>
              </a:ext>
            </a:extLst>
          </p:cNvPr>
          <p:cNvSpPr>
            <a:spLocks noGrp="1"/>
          </p:cNvSpPr>
          <p:nvPr>
            <p:ph type="dt" sz="half" idx="10"/>
          </p:nvPr>
        </p:nvSpPr>
        <p:spPr/>
        <p:txBody>
          <a:bodyPr/>
          <a:lstStyle/>
          <a:p>
            <a:fld id="{B6F2616E-2C7C-4924-B6F0-F93439F5AFDE}" type="datetime1">
              <a:rPr lang="en-GB" smtClean="0"/>
              <a:pPr/>
              <a:t>13/04/2019</a:t>
            </a:fld>
            <a:endParaRPr lang="en-GB"/>
          </a:p>
        </p:txBody>
      </p:sp>
      <p:sp>
        <p:nvSpPr>
          <p:cNvPr id="5" name="Footer Placeholder 4">
            <a:extLst>
              <a:ext uri="{FF2B5EF4-FFF2-40B4-BE49-F238E27FC236}">
                <a16:creationId xmlns:a16="http://schemas.microsoft.com/office/drawing/2014/main" xmlns="" id="{B2D51307-091A-4787-B789-A84FC49E4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8835CC-2DF0-4D28-B03E-174C6E598BE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18836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B8722-E732-41C9-864E-094A9AF81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2FC53D7-0387-46A4-B5E3-2A3FE160A0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238B334-A895-4943-84CD-EBF5753F7F88}"/>
              </a:ext>
            </a:extLst>
          </p:cNvPr>
          <p:cNvSpPr>
            <a:spLocks noGrp="1"/>
          </p:cNvSpPr>
          <p:nvPr>
            <p:ph type="dt" sz="half" idx="10"/>
          </p:nvPr>
        </p:nvSpPr>
        <p:spPr/>
        <p:txBody>
          <a:bodyPr/>
          <a:lstStyle/>
          <a:p>
            <a:fld id="{80A304F3-5127-4496-90ED-771C3B4A06A7}" type="datetime1">
              <a:rPr lang="en-GB" smtClean="0"/>
              <a:pPr/>
              <a:t>13/04/2019</a:t>
            </a:fld>
            <a:endParaRPr lang="en-GB"/>
          </a:p>
        </p:txBody>
      </p:sp>
      <p:sp>
        <p:nvSpPr>
          <p:cNvPr id="5" name="Footer Placeholder 4">
            <a:extLst>
              <a:ext uri="{FF2B5EF4-FFF2-40B4-BE49-F238E27FC236}">
                <a16:creationId xmlns:a16="http://schemas.microsoft.com/office/drawing/2014/main" xmlns="" id="{3B179B24-1BF2-4B56-828E-6C7698C8F9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9BBADE2-551D-4EBE-A952-BAE4263541A2}"/>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8403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FBC13-D1AF-4EC8-BF16-7AFC204C7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21D77BC-0950-449D-AB63-BAD9D18DE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8501B45-B054-493A-B16F-A7F8CA42D2D7}"/>
              </a:ext>
            </a:extLst>
          </p:cNvPr>
          <p:cNvSpPr>
            <a:spLocks noGrp="1"/>
          </p:cNvSpPr>
          <p:nvPr>
            <p:ph type="dt" sz="half" idx="10"/>
          </p:nvPr>
        </p:nvSpPr>
        <p:spPr/>
        <p:txBody>
          <a:bodyPr/>
          <a:lstStyle/>
          <a:p>
            <a:fld id="{4948D4AF-2235-40BB-8F16-068B04D0B357}" type="datetime1">
              <a:rPr lang="en-GB" smtClean="0"/>
              <a:pPr/>
              <a:t>13/04/2019</a:t>
            </a:fld>
            <a:endParaRPr lang="en-GB"/>
          </a:p>
        </p:txBody>
      </p:sp>
      <p:sp>
        <p:nvSpPr>
          <p:cNvPr id="5" name="Footer Placeholder 4">
            <a:extLst>
              <a:ext uri="{FF2B5EF4-FFF2-40B4-BE49-F238E27FC236}">
                <a16:creationId xmlns:a16="http://schemas.microsoft.com/office/drawing/2014/main" xmlns="" id="{1C7AEF54-42CF-484C-BC4F-845E7A96B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A9F8B5-F8B0-4D6A-8C89-993DEC6DA33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409291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CFD27-06FF-4088-8020-65A7BE072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83F87B7-DA5D-4EF1-B920-42F0AA5F5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67B8342-FCB9-45EF-BAF9-8AD5C61590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FCDEFD4-79F1-4D59-B055-0AEED2E0C082}"/>
              </a:ext>
            </a:extLst>
          </p:cNvPr>
          <p:cNvSpPr>
            <a:spLocks noGrp="1"/>
          </p:cNvSpPr>
          <p:nvPr>
            <p:ph type="dt" sz="half" idx="10"/>
          </p:nvPr>
        </p:nvSpPr>
        <p:spPr/>
        <p:txBody>
          <a:bodyPr/>
          <a:lstStyle/>
          <a:p>
            <a:fld id="{BB4A65F4-88F5-4FD4-8FF1-123E49209663}" type="datetime1">
              <a:rPr lang="en-GB" smtClean="0"/>
              <a:pPr/>
              <a:t>13/04/2019</a:t>
            </a:fld>
            <a:endParaRPr lang="en-GB"/>
          </a:p>
        </p:txBody>
      </p:sp>
      <p:sp>
        <p:nvSpPr>
          <p:cNvPr id="6" name="Footer Placeholder 5">
            <a:extLst>
              <a:ext uri="{FF2B5EF4-FFF2-40B4-BE49-F238E27FC236}">
                <a16:creationId xmlns:a16="http://schemas.microsoft.com/office/drawing/2014/main" xmlns="" id="{4CAA939C-6C58-41EA-8C51-FA0302103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54381DF-274D-4D21-BE4F-4AD0AEBD9263}"/>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61104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58D6B-E8CF-4952-83DB-4A596F4533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2DF7E04-8FFF-4936-82C8-9B56C846E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D1DEF90-C751-43BC-9ED1-57E3B66A2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578B8D5-D2E0-43CC-B80F-CAFBAFC70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226A25B-B9F9-4FE9-BABD-6C09AA3C01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B248E26-58A1-4424-AB3F-B5AF7A868FC4}"/>
              </a:ext>
            </a:extLst>
          </p:cNvPr>
          <p:cNvSpPr>
            <a:spLocks noGrp="1"/>
          </p:cNvSpPr>
          <p:nvPr>
            <p:ph type="dt" sz="half" idx="10"/>
          </p:nvPr>
        </p:nvSpPr>
        <p:spPr/>
        <p:txBody>
          <a:bodyPr/>
          <a:lstStyle/>
          <a:p>
            <a:fld id="{12C81A81-1B54-4432-88AD-6A377F07C447}" type="datetime1">
              <a:rPr lang="en-GB" smtClean="0"/>
              <a:pPr/>
              <a:t>13/04/2019</a:t>
            </a:fld>
            <a:endParaRPr lang="en-GB"/>
          </a:p>
        </p:txBody>
      </p:sp>
      <p:sp>
        <p:nvSpPr>
          <p:cNvPr id="8" name="Footer Placeholder 7">
            <a:extLst>
              <a:ext uri="{FF2B5EF4-FFF2-40B4-BE49-F238E27FC236}">
                <a16:creationId xmlns:a16="http://schemas.microsoft.com/office/drawing/2014/main" xmlns="" id="{7C3E9077-59FC-46D8-BB24-7740D97B7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C824B98-88FA-40A4-A489-5C720F9D5AC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7946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84631-9DDE-471A-8075-5FA7AF456A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7BBCCC0-92F9-461D-9A90-3F56808A2B92}"/>
              </a:ext>
            </a:extLst>
          </p:cNvPr>
          <p:cNvSpPr>
            <a:spLocks noGrp="1"/>
          </p:cNvSpPr>
          <p:nvPr>
            <p:ph type="dt" sz="half" idx="10"/>
          </p:nvPr>
        </p:nvSpPr>
        <p:spPr/>
        <p:txBody>
          <a:bodyPr/>
          <a:lstStyle/>
          <a:p>
            <a:fld id="{65E23B7B-C2CC-4AF3-A9C2-DB3129BD74DF}" type="datetime1">
              <a:rPr lang="en-GB" smtClean="0"/>
              <a:pPr/>
              <a:t>13/04/2019</a:t>
            </a:fld>
            <a:endParaRPr lang="en-GB"/>
          </a:p>
        </p:txBody>
      </p:sp>
      <p:sp>
        <p:nvSpPr>
          <p:cNvPr id="4" name="Footer Placeholder 3">
            <a:extLst>
              <a:ext uri="{FF2B5EF4-FFF2-40B4-BE49-F238E27FC236}">
                <a16:creationId xmlns:a16="http://schemas.microsoft.com/office/drawing/2014/main" xmlns="" id="{D29D65CD-6DCF-4B98-A88E-6C0B7C0A54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037C267-8C1D-4D29-8BE8-93392854442B}"/>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6718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773762-0459-4B88-BC4F-DBAD23E85495}"/>
              </a:ext>
            </a:extLst>
          </p:cNvPr>
          <p:cNvSpPr>
            <a:spLocks noGrp="1"/>
          </p:cNvSpPr>
          <p:nvPr>
            <p:ph type="dt" sz="half" idx="10"/>
          </p:nvPr>
        </p:nvSpPr>
        <p:spPr/>
        <p:txBody>
          <a:bodyPr/>
          <a:lstStyle/>
          <a:p>
            <a:fld id="{408D53E9-9590-4ACF-AAF0-B07C49F02B57}" type="datetime1">
              <a:rPr lang="en-GB" smtClean="0"/>
              <a:pPr/>
              <a:t>13/04/2019</a:t>
            </a:fld>
            <a:endParaRPr lang="en-GB"/>
          </a:p>
        </p:txBody>
      </p:sp>
      <p:sp>
        <p:nvSpPr>
          <p:cNvPr id="3" name="Footer Placeholder 2">
            <a:extLst>
              <a:ext uri="{FF2B5EF4-FFF2-40B4-BE49-F238E27FC236}">
                <a16:creationId xmlns:a16="http://schemas.microsoft.com/office/drawing/2014/main" xmlns="" id="{2ECAE38F-E455-4379-980E-EED73F2B81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49CC104-D358-4B79-AAE6-4600CC210FE8}"/>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0906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FA014-A350-4091-8FE5-A6299732D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0A0EADC-30B9-482A-8D0F-8962FBDDA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A89F25F-1E98-419B-8C67-FAE667508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0E5C47-1791-4339-A981-4F7B46084F3F}"/>
              </a:ext>
            </a:extLst>
          </p:cNvPr>
          <p:cNvSpPr>
            <a:spLocks noGrp="1"/>
          </p:cNvSpPr>
          <p:nvPr>
            <p:ph type="dt" sz="half" idx="10"/>
          </p:nvPr>
        </p:nvSpPr>
        <p:spPr/>
        <p:txBody>
          <a:bodyPr/>
          <a:lstStyle/>
          <a:p>
            <a:fld id="{BEAD7322-5EA4-4B83-922C-DFE21708FC25}" type="datetime1">
              <a:rPr lang="en-GB" smtClean="0"/>
              <a:pPr/>
              <a:t>13/04/2019</a:t>
            </a:fld>
            <a:endParaRPr lang="en-GB"/>
          </a:p>
        </p:txBody>
      </p:sp>
      <p:sp>
        <p:nvSpPr>
          <p:cNvPr id="6" name="Footer Placeholder 5">
            <a:extLst>
              <a:ext uri="{FF2B5EF4-FFF2-40B4-BE49-F238E27FC236}">
                <a16:creationId xmlns:a16="http://schemas.microsoft.com/office/drawing/2014/main" xmlns="" id="{D7D44AB6-CC6C-44E2-A863-EAC47B49A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BFC2273-856B-48AE-9478-4EEA71D5203C}"/>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526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21B8E-64C6-45E8-8CE7-A78B0DD80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F7CD131-8393-4C4C-81EA-AD9E3A5C9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B6BF43A-9A48-4DAE-B452-0EF85F99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6A1F37-E50D-4201-947E-214F73E41692}"/>
              </a:ext>
            </a:extLst>
          </p:cNvPr>
          <p:cNvSpPr>
            <a:spLocks noGrp="1"/>
          </p:cNvSpPr>
          <p:nvPr>
            <p:ph type="dt" sz="half" idx="10"/>
          </p:nvPr>
        </p:nvSpPr>
        <p:spPr/>
        <p:txBody>
          <a:bodyPr/>
          <a:lstStyle/>
          <a:p>
            <a:fld id="{0C24E2EC-3BAD-4C56-8749-E8AD82D76368}" type="datetime1">
              <a:rPr lang="en-GB" smtClean="0"/>
              <a:pPr/>
              <a:t>13/04/2019</a:t>
            </a:fld>
            <a:endParaRPr lang="en-GB"/>
          </a:p>
        </p:txBody>
      </p:sp>
      <p:sp>
        <p:nvSpPr>
          <p:cNvPr id="6" name="Footer Placeholder 5">
            <a:extLst>
              <a:ext uri="{FF2B5EF4-FFF2-40B4-BE49-F238E27FC236}">
                <a16:creationId xmlns:a16="http://schemas.microsoft.com/office/drawing/2014/main" xmlns="" id="{6EC38D37-C7E1-48B2-AD3A-96240771D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36A70C-E683-4B73-B2B0-413A2D83122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42337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3CB32F-211C-4630-8584-448DC3AF8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4593321-9659-4A4C-8B4C-C957AC671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749629B-460C-4300-8803-3B904E540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558B3-CCD6-44F0-A7C5-9AE768687E34}" type="datetime1">
              <a:rPr lang="en-GB" smtClean="0"/>
              <a:pPr/>
              <a:t>13/04/2019</a:t>
            </a:fld>
            <a:endParaRPr lang="en-GB"/>
          </a:p>
        </p:txBody>
      </p:sp>
      <p:sp>
        <p:nvSpPr>
          <p:cNvPr id="5" name="Footer Placeholder 4">
            <a:extLst>
              <a:ext uri="{FF2B5EF4-FFF2-40B4-BE49-F238E27FC236}">
                <a16:creationId xmlns:a16="http://schemas.microsoft.com/office/drawing/2014/main" xmlns="" id="{84F294B0-C18E-4FF2-8786-62A71C413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D506A6B-767A-4894-A6FB-A065429E5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36910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507358-81DD-42E6-8A41-BE299FE9BCD7}"/>
              </a:ext>
            </a:extLst>
          </p:cNvPr>
          <p:cNvSpPr>
            <a:spLocks noGrp="1"/>
          </p:cNvSpPr>
          <p:nvPr>
            <p:ph type="ctrTitle"/>
          </p:nvPr>
        </p:nvSpPr>
        <p:spPr>
          <a:xfrm>
            <a:off x="1653309" y="1108365"/>
            <a:ext cx="9134763" cy="3722398"/>
          </a:xfrm>
        </p:spPr>
        <p:txBody>
          <a:bodyPr>
            <a:normAutofit fontScale="90000"/>
          </a:bodyPr>
          <a:lstStyle/>
          <a:p>
            <a:pPr>
              <a:lnSpc>
                <a:spcPct val="100000"/>
              </a:lnSpc>
            </a:pP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sz="4400" b="1" dirty="0"/>
              <a:t>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a:t>
            </a:r>
            <a:r>
              <a:rPr lang="ka-GE" dirty="0"/>
              <a:t/>
            </a:r>
            <a:br>
              <a:rPr lang="ka-GE" dirty="0"/>
            </a:br>
            <a:endParaRPr lang="en-GB" dirty="0"/>
          </a:p>
        </p:txBody>
      </p:sp>
      <p:sp>
        <p:nvSpPr>
          <p:cNvPr id="3" name="Subtitle 2">
            <a:extLst>
              <a:ext uri="{FF2B5EF4-FFF2-40B4-BE49-F238E27FC236}">
                <a16:creationId xmlns:a16="http://schemas.microsoft.com/office/drawing/2014/main" xmlns="" id="{DACA4A22-0BC0-4459-904C-C57C09AC5D9C}"/>
              </a:ext>
            </a:extLst>
          </p:cNvPr>
          <p:cNvSpPr>
            <a:spLocks noGrp="1"/>
          </p:cNvSpPr>
          <p:nvPr>
            <p:ph type="subTitle" idx="1"/>
          </p:nvPr>
        </p:nvSpPr>
        <p:spPr>
          <a:xfrm>
            <a:off x="1856510" y="4701166"/>
            <a:ext cx="9144000" cy="1655762"/>
          </a:xfrm>
        </p:spPr>
        <p:txBody>
          <a:bodyPr>
            <a:normAutofit/>
          </a:bodyPr>
          <a:lstStyle/>
          <a:p>
            <a:r>
              <a:rPr lang="ka-GE" sz="2800" dirty="0"/>
              <a:t>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a:t>
            </a:r>
          </a:p>
          <a:p>
            <a:endParaRPr lang="en-GB" sz="2800"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a:t>
            </a:fld>
            <a:endParaRPr lang="en-GB"/>
          </a:p>
        </p:txBody>
      </p:sp>
    </p:spTree>
    <p:extLst>
      <p:ext uri="{BB962C8B-B14F-4D97-AF65-F5344CB8AC3E}">
        <p14:creationId xmlns:p14="http://schemas.microsoft.com/office/powerpoint/2010/main" xmlns="" val="181925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უსაფრთხოების შეფასება</a:t>
            </a:r>
            <a:endParaRPr lang="en-US" dirty="0"/>
          </a:p>
        </p:txBody>
      </p:sp>
      <p:sp>
        <p:nvSpPr>
          <p:cNvPr id="3" name="Content Placeholder 2"/>
          <p:cNvSpPr>
            <a:spLocks noGrp="1"/>
          </p:cNvSpPr>
          <p:nvPr>
            <p:ph idx="1"/>
          </p:nvPr>
        </p:nvSpPr>
        <p:spPr/>
        <p:txBody>
          <a:bodyPr>
            <a:normAutofit fontScale="92500"/>
          </a:bodyPr>
          <a:lstStyle/>
          <a:p>
            <a:r>
              <a:rPr lang="ka-GE" dirty="0" smtClean="0"/>
              <a:t>ხართ თუ არა მშვიდ და კონფიდენციალურ გარემოში?</a:t>
            </a:r>
          </a:p>
          <a:p>
            <a:r>
              <a:rPr lang="ka-GE" dirty="0" smtClean="0"/>
              <a:t>ქალი მარტოა კონსულტაციაზე მოსული (თან არ ახლავს ქმარი ან ოჯახის წევრი, იგულისხმება ბავშვიც 2 წელზე მეტი ასაკის)?</a:t>
            </a:r>
          </a:p>
          <a:p>
            <a:r>
              <a:rPr lang="ka-GE" dirty="0" smtClean="0"/>
              <a:t>თუ ქალი არ ლაპარაკობს ქართულად:</a:t>
            </a:r>
          </a:p>
          <a:p>
            <a:pPr>
              <a:buFont typeface="Wingdings" pitchFamily="2" charset="2"/>
              <a:buChar char="§"/>
            </a:pPr>
            <a:r>
              <a:rPr lang="ka-GE" dirty="0" smtClean="0"/>
              <a:t>შესაძლებელია თუ არა კვალიფიციური თარჯიმანის მომსახურება?</a:t>
            </a:r>
          </a:p>
          <a:p>
            <a:pPr>
              <a:buFont typeface="Wingdings" pitchFamily="2" charset="2"/>
              <a:buChar char="§"/>
            </a:pPr>
            <a:r>
              <a:rPr lang="ka-GE" dirty="0" smtClean="0"/>
              <a:t>გრძნობს თუ არა ქალი თავს კომფორტულად თარჯიმანის თანდასწრებით?</a:t>
            </a:r>
          </a:p>
          <a:p>
            <a:pPr>
              <a:buNone/>
            </a:pPr>
            <a:r>
              <a:rPr lang="ka-GE" dirty="0" smtClean="0"/>
              <a:t>    </a:t>
            </a:r>
            <a:r>
              <a:rPr lang="ka-GE" b="1" dirty="0" smtClean="0"/>
              <a:t>თუ თქვენ ერთ შეკითხვას მაინც უპასუხეთ </a:t>
            </a:r>
            <a:r>
              <a:rPr lang="ka-GE" b="1" u="sng" dirty="0" smtClean="0"/>
              <a:t>არა</a:t>
            </a:r>
            <a:r>
              <a:rPr lang="ka-GE" b="1" dirty="0" smtClean="0"/>
              <a:t>,  ძალადობაზე შეკითხვის დასმა უსაფრთხო არ არის</a:t>
            </a:r>
            <a:endParaRPr lang="en-US" b="1"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თარიჯიმანთან მუშაობის მოთხოვნები</a:t>
            </a:r>
            <a:endParaRPr lang="en-US" dirty="0"/>
          </a:p>
        </p:txBody>
      </p:sp>
      <p:sp>
        <p:nvSpPr>
          <p:cNvPr id="3" name="Content Placeholder 2"/>
          <p:cNvSpPr>
            <a:spLocks noGrp="1"/>
          </p:cNvSpPr>
          <p:nvPr>
            <p:ph idx="1"/>
          </p:nvPr>
        </p:nvSpPr>
        <p:spPr/>
        <p:txBody>
          <a:bodyPr/>
          <a:lstStyle/>
          <a:p>
            <a:r>
              <a:rPr lang="ka-GE" dirty="0" smtClean="0"/>
              <a:t>მოერიდეთ ოჯახის წევრის გამოყენებას თარჯიმნად</a:t>
            </a:r>
          </a:p>
          <a:p>
            <a:r>
              <a:rPr lang="ka-GE" dirty="0" smtClean="0"/>
              <a:t>დარწმუნდით, რომ  ძალადობაგანცდილი ქალი უსაფრთხოდ გრძნობს თარჯიმანთან თავს</a:t>
            </a:r>
          </a:p>
          <a:p>
            <a:r>
              <a:rPr lang="ka-GE" dirty="0" smtClean="0"/>
              <a:t>დარწმუნდით, რომ თარჯიმანი ტრენირებულია ძალადობის საკითხებზე</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dirty="0" smtClean="0"/>
              <a:t>კლინიკური შემთხვევა</a:t>
            </a:r>
            <a:endParaRPr lang="en-US" dirty="0"/>
          </a:p>
        </p:txBody>
      </p:sp>
      <p:sp>
        <p:nvSpPr>
          <p:cNvPr id="3" name="Content Placeholder 2"/>
          <p:cNvSpPr>
            <a:spLocks noGrp="1"/>
          </p:cNvSpPr>
          <p:nvPr>
            <p:ph idx="1"/>
          </p:nvPr>
        </p:nvSpPr>
        <p:spPr/>
        <p:txBody>
          <a:bodyPr/>
          <a:lstStyle/>
          <a:p>
            <a:pPr>
              <a:buNone/>
            </a:pPr>
            <a:r>
              <a:rPr lang="ka-GE" dirty="0" smtClean="0"/>
              <a:t>   კონსულტაციაზე მოგმართათ 25 წლის ელზამ მეუღლესთან ერთად. ელზა არის 23 კვირის ორსული და ეს მისი პირველი ანტენატალური ვიზიტია. ქალს ორი შვილი ჰყავს, 3 და 5 წლის, თქვენი ძველი პაციენტია და იცით, რომ ჯერ არ გეგმავდა მესამე ბავშვის გაჩენას. როდესაც თქვენ იკითხეთ, აქამდე თუ მიმართეს ორსულობის მეთვალყურეობისათვის რომელიმე სამედიცინო დაწესებულებას, მეუღლემ გიპასუხათ, რომ არ მიუმართავთ, ყველაფერი წესრიგშია, ისევე, როგორც წინა ორსულობების დროს და ამის საჭიროება არ იყო.</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კლინიკური შემთხვევა</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ka-GE" dirty="0" smtClean="0"/>
              <a:t>არის თუ არა საეჭვო გენდერული ნიშნით ძალადობა? თუ თვლით რომ არის, რა მიმანიშნებლებია?</a:t>
            </a:r>
          </a:p>
          <a:p>
            <a:pPr marL="514350" indent="-514350">
              <a:buFont typeface="+mj-lt"/>
              <a:buAutoNum type="arabicPeriod"/>
            </a:pPr>
            <a:r>
              <a:rPr lang="ka-GE" dirty="0" smtClean="0"/>
              <a:t>არის თუ არა უსაფრთხო შეკითხვის დასმა გენდერულ ძალადობაზე?</a:t>
            </a:r>
          </a:p>
          <a:p>
            <a:pPr marL="514350" indent="-514350">
              <a:buFont typeface="+mj-lt"/>
              <a:buAutoNum type="arabicPeriod"/>
            </a:pPr>
            <a:r>
              <a:rPr lang="ka-GE" dirty="0" smtClean="0"/>
              <a:t>როგორ შეიძლება ექიმი მოიქცეს ამ შემთხვევაში?</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კლინიკური შემთხვევა - პასუხები</a:t>
            </a:r>
            <a:endParaRPr lang="en-US" dirty="0"/>
          </a:p>
        </p:txBody>
      </p:sp>
      <p:sp>
        <p:nvSpPr>
          <p:cNvPr id="3" name="Content Placeholder 2"/>
          <p:cNvSpPr>
            <a:spLocks noGrp="1"/>
          </p:cNvSpPr>
          <p:nvPr>
            <p:ph idx="1"/>
          </p:nvPr>
        </p:nvSpPr>
        <p:spPr/>
        <p:txBody>
          <a:bodyPr>
            <a:normAutofit fontScale="62500" lnSpcReduction="20000"/>
          </a:bodyPr>
          <a:lstStyle/>
          <a:p>
            <a:r>
              <a:rPr lang="ka-GE" dirty="0" smtClean="0"/>
              <a:t>პასუხის ვერსიები დიახ - არა</a:t>
            </a:r>
          </a:p>
          <a:p>
            <a:pPr>
              <a:buNone/>
            </a:pPr>
            <a:r>
              <a:rPr lang="ka-GE" dirty="0" smtClean="0"/>
              <a:t>   სწორი პასუხია დიახ - გენდერული ნიშნით ძალადობა საეჭვოა, რაზეც მიგვანიშნებს: ანტენატალური მეთვალყურეობის დაგვიანებული დაწყება, მეუღლის დასწრება კონსულაციაზე და მისი ზედმეტი ჩართულობა, ინფორმაცია, რომ თქვენი პაციენტი ჯერ არ გეგმავდა მესამე ბავშვის გაჩენას</a:t>
            </a:r>
          </a:p>
          <a:p>
            <a:r>
              <a:rPr lang="ka-GE" dirty="0" smtClean="0"/>
              <a:t>პასუხის ვერსიები დიახ - არა</a:t>
            </a:r>
          </a:p>
          <a:p>
            <a:r>
              <a:rPr lang="ka-GE" dirty="0" smtClean="0"/>
              <a:t>სწორი პასუხია არა -  შეკითხვის დასმა უსაფრთხო არ არის, რადგან კონსულტაციას ესწრება მეუღლე</a:t>
            </a:r>
          </a:p>
          <a:p>
            <a:r>
              <a:rPr lang="ka-GE" dirty="0" smtClean="0"/>
              <a:t>პასუხის ვერსიები: 1.  ექიმი უნდა დაელოდოს შემდგომ ვიზიტს იმ იმედით, რომ ელზა მარტო მოვა კონსულტაციაზე  2. ექიმმა უნდა სცადოს, რომ ელზასთან დარჩეს მარტო ან დაიბაროს შემდეგ ვიზიტზე, </a:t>
            </a:r>
          </a:p>
          <a:p>
            <a:r>
              <a:rPr lang="ka-GE" dirty="0" smtClean="0"/>
              <a:t>სწორი პასუხია - ექიმმა უნდა სცადოს, რომ ელზასთან დარჩეს მარტო - რაიმე ნეიტრალური საბაბით მეუღლე გაუშვას საკონსულტაციო ოთახიდან და შემდეგ შეეკითხოს, ან დანიშნოს შემდეგი ვიზიტი და ელზას უთხრას, რომ გამოკვლევები იქნება ჩასატარებელი და აჯობებს, მარტო მოვიდეს, ან ბავშვებთან ერთად დაიბაროს ბავშვის განვითარების შესაფასებელ ვიზიტზე და მაშინ სცადოს პაციენტთან განმარტოება.</a:t>
            </a:r>
          </a:p>
        </p:txBody>
      </p:sp>
      <p:sp>
        <p:nvSpPr>
          <p:cNvPr id="4" name="Slide Number Placeholder 3"/>
          <p:cNvSpPr>
            <a:spLocks noGrp="1"/>
          </p:cNvSpPr>
          <p:nvPr>
            <p:ph type="sldNum" sz="quarter" idx="12"/>
          </p:nvPr>
        </p:nvSpPr>
        <p:spPr/>
        <p:txBody>
          <a:bodyPr/>
          <a:lstStyle/>
          <a:p>
            <a:fld id="{0743BDF6-1FC2-4AD7-959A-D8432CEEBC20}"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dirty="0" smtClean="0"/>
              <a:t>ზოგადი რჩევები წარმატებული კონსულტაციისათვის</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ka-GE" dirty="0" smtClean="0"/>
              <a:t>     შეარჩიეთ პრივატული გარემო</a:t>
            </a:r>
          </a:p>
          <a:p>
            <a:pPr>
              <a:buNone/>
            </a:pPr>
            <a:r>
              <a:rPr lang="ka-GE" dirty="0" smtClean="0"/>
              <a:t>     გამოიყენეთ თქვენი კომუნიკაციური უნარ-ჩვევები პაციენტის ნდობის მოსაპოვებლად</a:t>
            </a:r>
          </a:p>
          <a:p>
            <a:pPr>
              <a:buFont typeface="Wingdings" pitchFamily="2" charset="2"/>
              <a:buChar char="Ø"/>
            </a:pPr>
            <a:r>
              <a:rPr lang="ka-GE" dirty="0" smtClean="0"/>
              <a:t>ინფორმაციის შეგროვების უნარები:</a:t>
            </a:r>
          </a:p>
          <a:p>
            <a:r>
              <a:rPr lang="ka-GE" dirty="0" smtClean="0"/>
              <a:t>მოუსმინეთ, ნუ შეაწყვეტინებთ</a:t>
            </a:r>
          </a:p>
          <a:p>
            <a:r>
              <a:rPr lang="ka-GE" dirty="0" smtClean="0"/>
              <a:t>ღია შეკითხვები</a:t>
            </a:r>
          </a:p>
          <a:p>
            <a:r>
              <a:rPr lang="ka-GE" dirty="0" smtClean="0"/>
              <a:t>აქტიური მოსმენა</a:t>
            </a:r>
          </a:p>
          <a:p>
            <a:r>
              <a:rPr lang="ka-GE" dirty="0" smtClean="0"/>
              <a:t>ემოციაზე რეაგირება, ემპათია და მხარდაჭერა</a:t>
            </a:r>
          </a:p>
          <a:p>
            <a:r>
              <a:rPr lang="ka-GE" b="1" dirty="0" smtClean="0">
                <a:solidFill>
                  <a:srgbClr val="FF0000"/>
                </a:solidFill>
              </a:rPr>
              <a:t>არ დაადანაშაულო!</a:t>
            </a:r>
          </a:p>
          <a:p>
            <a:pPr>
              <a:buFont typeface="Wingdings" pitchFamily="2" charset="2"/>
              <a:buChar char="Ø"/>
            </a:pPr>
            <a:r>
              <a:rPr lang="ka-GE" dirty="0" smtClean="0"/>
              <a:t>ინფორმაციის მიწოდება სრულად და ისეთი სახით, რომ პაციენტმა შეძლოს გადაწყვეტილების მიღებაში მონაწილეობა</a:t>
            </a:r>
          </a:p>
          <a:p>
            <a:pPr>
              <a:buFont typeface="Wingdings" pitchFamily="2" charset="2"/>
              <a:buChar char="Ø"/>
            </a:pPr>
            <a:r>
              <a:rPr lang="ka-GE" dirty="0" smtClean="0"/>
              <a:t>პაციენტის ჩართულობა მკურანლობის გეგმაში</a:t>
            </a:r>
          </a:p>
          <a:p>
            <a:pPr>
              <a:buFont typeface="Wingdings" pitchFamily="2" charset="2"/>
              <a:buChar char="Ø"/>
            </a:pPr>
            <a:r>
              <a:rPr lang="ka-GE" dirty="0" smtClean="0"/>
              <a:t>შემდგომი კარგი თანამშრომლობა</a:t>
            </a:r>
          </a:p>
          <a:p>
            <a:pPr>
              <a:buNone/>
            </a:pPr>
            <a:endParaRPr lang="ka-GE" dirty="0" smtClean="0"/>
          </a:p>
          <a:p>
            <a:endParaRPr lang="ka-GE" dirty="0" smtClean="0"/>
          </a:p>
          <a:p>
            <a:endParaRPr lang="ka-GE" dirty="0" smtClean="0"/>
          </a:p>
          <a:p>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რჩევები ინტერივიუსათვის:</a:t>
            </a:r>
            <a:br>
              <a:rPr lang="ka-GE" dirty="0" smtClean="0"/>
            </a:br>
            <a:r>
              <a:rPr lang="ka-GE" dirty="0" smtClean="0"/>
              <a:t>პოზიტიური - ნეგატიური</a:t>
            </a:r>
            <a:endParaRPr lang="en-US" dirty="0"/>
          </a:p>
        </p:txBody>
      </p:sp>
      <p:sp>
        <p:nvSpPr>
          <p:cNvPr id="3" name="Content Placeholder 2"/>
          <p:cNvSpPr>
            <a:spLocks noGrp="1"/>
          </p:cNvSpPr>
          <p:nvPr>
            <p:ph idx="1"/>
          </p:nvPr>
        </p:nvSpPr>
        <p:spPr/>
        <p:txBody>
          <a:bodyPr/>
          <a:lstStyle/>
          <a:p>
            <a:pPr>
              <a:buNone/>
            </a:pPr>
            <a:r>
              <a:rPr lang="ka-GE" dirty="0" smtClean="0"/>
              <a:t> პოზიტიური</a:t>
            </a:r>
          </a:p>
          <a:p>
            <a:pPr>
              <a:buFont typeface="Wingdings" pitchFamily="2" charset="2"/>
              <a:buChar char="ü"/>
            </a:pPr>
            <a:r>
              <a:rPr lang="ka-GE" dirty="0" smtClean="0"/>
              <a:t>გამოავლინეთ მხარდაჭერა და არაგანმსჯელი მიდგომა</a:t>
            </a:r>
          </a:p>
          <a:p>
            <a:pPr>
              <a:buFont typeface="Wingdings" pitchFamily="2" charset="2"/>
              <a:buChar char="ü"/>
            </a:pPr>
            <a:r>
              <a:rPr lang="ka-GE" dirty="0" smtClean="0"/>
              <a:t>იყავით მომთმენი, მოისმინეთ გულდასმით და შეაფასეთ პაციენტის მონაყოლი</a:t>
            </a:r>
          </a:p>
          <a:p>
            <a:pPr>
              <a:buFont typeface="Wingdings" pitchFamily="2" charset="2"/>
              <a:buChar char="ü"/>
            </a:pPr>
            <a:r>
              <a:rPr lang="ka-GE" dirty="0" smtClean="0"/>
              <a:t>არ მოახდინოთ ზეწოლა ინფორმაციის მისაღებად</a:t>
            </a:r>
          </a:p>
          <a:p>
            <a:pPr>
              <a:buFont typeface="Wingdings" pitchFamily="2" charset="2"/>
              <a:buChar char="ü"/>
            </a:pPr>
            <a:r>
              <a:rPr lang="ka-GE" dirty="0" smtClean="0"/>
              <a:t>გამოიყენეთ აქტიური მოსმენის უნარები</a:t>
            </a:r>
          </a:p>
          <a:p>
            <a:pPr>
              <a:buNone/>
            </a:pP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რჩევები ინტერივიუსათვის:</a:t>
            </a:r>
            <a:br>
              <a:rPr lang="ka-GE" dirty="0" smtClean="0"/>
            </a:br>
            <a:r>
              <a:rPr lang="ka-GE" dirty="0" smtClean="0"/>
              <a:t>პოზიტიური - ნეგატიური</a:t>
            </a:r>
            <a:endParaRPr lang="en-US" dirty="0"/>
          </a:p>
        </p:txBody>
      </p:sp>
      <p:sp>
        <p:nvSpPr>
          <p:cNvPr id="3" name="Content Placeholder 2"/>
          <p:cNvSpPr>
            <a:spLocks noGrp="1"/>
          </p:cNvSpPr>
          <p:nvPr>
            <p:ph idx="1"/>
          </p:nvPr>
        </p:nvSpPr>
        <p:spPr/>
        <p:txBody>
          <a:bodyPr/>
          <a:lstStyle/>
          <a:p>
            <a:pPr>
              <a:buNone/>
            </a:pPr>
            <a:r>
              <a:rPr lang="ka-GE" dirty="0" smtClean="0"/>
              <a:t>    ნეგატიური</a:t>
            </a:r>
          </a:p>
          <a:p>
            <a:pPr>
              <a:buFont typeface="Wingdings" pitchFamily="2" charset="2"/>
              <a:buChar char="ü"/>
            </a:pPr>
            <a:r>
              <a:rPr lang="ka-GE" dirty="0" smtClean="0"/>
              <a:t>არ იკითხოთ პარტნიორის, ოჯახის წევრის ან მეგობრის თანდასწრებით</a:t>
            </a:r>
          </a:p>
          <a:p>
            <a:pPr>
              <a:buFont typeface="Wingdings" pitchFamily="2" charset="2"/>
              <a:buChar char="ü"/>
            </a:pPr>
            <a:r>
              <a:rPr lang="ka-GE" dirty="0" smtClean="0"/>
              <a:t>ნუ გამოხატავთ შოკირებას ან გაოცებას</a:t>
            </a:r>
          </a:p>
          <a:p>
            <a:pPr>
              <a:buFont typeface="Wingdings" pitchFamily="2" charset="2"/>
              <a:buChar char="ü"/>
            </a:pPr>
            <a:r>
              <a:rPr lang="ka-GE" dirty="0" smtClean="0"/>
              <a:t>მოერიდეთ პასიურ მოსმენას კომენტარების და ემოციის გარეშე</a:t>
            </a:r>
          </a:p>
          <a:p>
            <a:pPr>
              <a:buFont typeface="Wingdings" pitchFamily="2" charset="2"/>
              <a:buChar char="ü"/>
            </a:pPr>
            <a:r>
              <a:rPr lang="ka-GE" dirty="0" smtClean="0"/>
              <a:t>არ გამოიყენოთ “რატომ”, არ განსაჯოთ ქალი რელიგიური ან კულტურული შეხედულებების გამო</a:t>
            </a:r>
          </a:p>
          <a:p>
            <a:pPr>
              <a:buFont typeface="Wingdings" pitchFamily="2" charset="2"/>
              <a:buChar char="ü"/>
            </a:pPr>
            <a:r>
              <a:rPr lang="ka-GE" b="1" dirty="0" smtClean="0"/>
              <a:t>არ დაადანაშაულოთ!</a:t>
            </a:r>
          </a:p>
          <a:p>
            <a:pPr>
              <a:buNone/>
            </a:pP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dirty="0" smtClean="0"/>
              <a:t>ქვემოთ მოცემული შეკითხვებიდან და ფრაზებიდან მონიშნეთ, რომელია მისაღები ინტერვიუს დროს</a:t>
            </a:r>
            <a:endParaRPr lang="en-US" dirty="0"/>
          </a:p>
        </p:txBody>
      </p:sp>
      <p:sp>
        <p:nvSpPr>
          <p:cNvPr id="3" name="Content Placeholder 2"/>
          <p:cNvSpPr>
            <a:spLocks noGrp="1"/>
          </p:cNvSpPr>
          <p:nvPr>
            <p:ph idx="1"/>
          </p:nvPr>
        </p:nvSpPr>
        <p:spPr/>
        <p:txBody>
          <a:bodyPr>
            <a:normAutofit fontScale="55000" lnSpcReduction="20000"/>
          </a:bodyPr>
          <a:lstStyle/>
          <a:p>
            <a:pPr marL="566928" indent="-457200">
              <a:buFont typeface="Wingdings" pitchFamily="2" charset="2"/>
              <a:buChar char="ü"/>
            </a:pPr>
            <a:r>
              <a:rPr lang="ka-GE" b="1" dirty="0" smtClean="0"/>
              <a:t>თქვენ არ ხართ მარტო</a:t>
            </a:r>
          </a:p>
          <a:p>
            <a:pPr marL="566928" indent="-457200">
              <a:buFont typeface="Wingdings" pitchFamily="2" charset="2"/>
              <a:buChar char="ü"/>
            </a:pPr>
            <a:r>
              <a:rPr lang="ka-GE" b="1" dirty="0" smtClean="0"/>
              <a:t>ჩვენი გამოცდილებით, ბევრა ქალს აქვს ოჯახში უთანხმოების და კომფლიქტების გამო ჯანმრთელობის პრობლემა, ამიტომ თქვენც გკითხავთ</a:t>
            </a:r>
          </a:p>
          <a:p>
            <a:pPr marL="566928" indent="-457200">
              <a:buFont typeface="Wingdings" pitchFamily="2" charset="2"/>
              <a:buChar char="ü"/>
            </a:pPr>
            <a:r>
              <a:rPr lang="ka-GE" b="1" dirty="0" smtClean="0"/>
              <a:t>როგორ ფიქრობთ, ოჯახური ურთიერთობა ხომ არ შეიძლება იყოს თქვენი ჯანმრთელობის პრობლემის მიზეზი?</a:t>
            </a:r>
          </a:p>
          <a:p>
            <a:pPr marL="566928" indent="-457200">
              <a:buFont typeface="Wingdings" pitchFamily="2" charset="2"/>
              <a:buChar char="ü"/>
            </a:pPr>
            <a:r>
              <a:rPr lang="ka-GE" b="1" dirty="0" smtClean="0"/>
              <a:t>თქვენ იმსახურებთ უსაფრთხო გარემოს</a:t>
            </a:r>
          </a:p>
          <a:p>
            <a:pPr marL="566928" indent="-457200">
              <a:buFont typeface="Courier New" pitchFamily="49" charset="0"/>
              <a:buChar char="o"/>
            </a:pPr>
            <a:r>
              <a:rPr lang="ka-GE" b="1" dirty="0" smtClean="0"/>
              <a:t>რა იყო თქვენი არგუმენტი დავისას?</a:t>
            </a:r>
          </a:p>
          <a:p>
            <a:pPr marL="566928" indent="-457200">
              <a:buFont typeface="Wingdings" pitchFamily="2" charset="2"/>
              <a:buChar char="ü"/>
            </a:pPr>
            <a:r>
              <a:rPr lang="ka-GE" b="1" dirty="0" smtClean="0"/>
              <a:t>კარგია, რომ მითხარით, მე სიამოვნებით დაგეხმარებით</a:t>
            </a:r>
          </a:p>
          <a:p>
            <a:pPr marL="566928" indent="-457200">
              <a:buFont typeface="Courier New" pitchFamily="49" charset="0"/>
              <a:buChar char="o"/>
            </a:pPr>
            <a:r>
              <a:rPr lang="ka-GE" b="1" dirty="0" smtClean="0"/>
              <a:t>რატომ არ მითხარით უფრო ადრე</a:t>
            </a:r>
          </a:p>
          <a:p>
            <a:pPr marL="566928" indent="-457200">
              <a:buFont typeface="Courier New" pitchFamily="49" charset="0"/>
              <a:buChar char="o"/>
            </a:pPr>
            <a:r>
              <a:rPr lang="ka-GE" b="1" dirty="0" smtClean="0"/>
              <a:t>პირველად რომ დაგარტყათ, რატომ არ მიატოვეთ</a:t>
            </a:r>
          </a:p>
          <a:p>
            <a:pPr marL="566928" indent="-457200">
              <a:buFont typeface="Courier New" pitchFamily="49" charset="0"/>
              <a:buChar char="o"/>
            </a:pPr>
            <a:r>
              <a:rPr lang="ka-GE" b="1" dirty="0" smtClean="0"/>
              <a:t>რატომ არ მოითხოვეთ აქამდე ამკრძალავი ორდერი</a:t>
            </a:r>
          </a:p>
          <a:p>
            <a:pPr marL="566928" indent="-457200">
              <a:buFont typeface="Courier New" pitchFamily="49" charset="0"/>
              <a:buChar char="o"/>
            </a:pPr>
            <a:r>
              <a:rPr lang="ka-GE" b="1" dirty="0" smtClean="0"/>
              <a:t>რატომ არ დარეკეთ პოლიციაში</a:t>
            </a:r>
          </a:p>
          <a:p>
            <a:pPr marL="566928" indent="-457200">
              <a:buFont typeface="Courier New" pitchFamily="49" charset="0"/>
              <a:buChar char="o"/>
            </a:pPr>
            <a:r>
              <a:rPr lang="ka-GE" b="1" dirty="0" smtClean="0"/>
              <a:t>რას ელოდებოდით აქამდე</a:t>
            </a:r>
          </a:p>
          <a:p>
            <a:pPr marL="566928" indent="-457200">
              <a:buFont typeface="Wingdings" pitchFamily="2" charset="2"/>
              <a:buChar char="ü"/>
            </a:pPr>
            <a:r>
              <a:rPr lang="ka-GE" b="1" dirty="0" smtClean="0"/>
              <a:t>ვწუხვარ, რომ ეს შეგემთხვათ, არავინ არ იმსახურებს ძალადობას</a:t>
            </a:r>
          </a:p>
          <a:p>
            <a:pPr marL="566928" indent="-457200">
              <a:buFont typeface="Wingdings" pitchFamily="2" charset="2"/>
              <a:buChar char="ü"/>
            </a:pPr>
            <a:r>
              <a:rPr lang="ka-GE" b="1" dirty="0" smtClean="0"/>
              <a:t>ძალადობა თქვენი მიზეზით არ ხდება</a:t>
            </a:r>
          </a:p>
          <a:p>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რჩევები ძალადობის შესახებ შეკითხვის დასასმელად </a:t>
            </a:r>
            <a:endParaRPr lang="en-US" dirty="0"/>
          </a:p>
        </p:txBody>
      </p:sp>
      <p:sp>
        <p:nvSpPr>
          <p:cNvPr id="3" name="Content Placeholder 2"/>
          <p:cNvSpPr>
            <a:spLocks noGrp="1"/>
          </p:cNvSpPr>
          <p:nvPr>
            <p:ph idx="1"/>
          </p:nvPr>
        </p:nvSpPr>
        <p:spPr/>
        <p:txBody>
          <a:bodyPr>
            <a:normAutofit fontScale="92500" lnSpcReduction="10000"/>
          </a:bodyPr>
          <a:lstStyle/>
          <a:p>
            <a:pPr marL="624078" indent="-514350">
              <a:buNone/>
            </a:pPr>
            <a:r>
              <a:rPr lang="en-US" dirty="0" smtClean="0"/>
              <a:t>     </a:t>
            </a:r>
            <a:r>
              <a:rPr lang="ka-GE" dirty="0" smtClean="0"/>
              <a:t>დაიწყეთ ზოგადი ინფორმაციით</a:t>
            </a:r>
            <a:endParaRPr lang="en-US" dirty="0" smtClean="0"/>
          </a:p>
          <a:p>
            <a:pPr marL="624078" indent="-514350">
              <a:buFont typeface="Wingdings" pitchFamily="2" charset="2"/>
              <a:buChar char="Ø"/>
            </a:pPr>
            <a:r>
              <a:rPr lang="ka-GE" dirty="0" smtClean="0"/>
              <a:t>მოახდინეთ საკითხის “ნორმალიზაცია”-</a:t>
            </a:r>
          </a:p>
          <a:p>
            <a:pPr marL="624078" indent="-514350">
              <a:buFont typeface="Wingdings" pitchFamily="2" charset="2"/>
              <a:buChar char="Ø"/>
            </a:pPr>
            <a:r>
              <a:rPr lang="ka-GE" dirty="0" smtClean="0"/>
              <a:t>აუხსენით, რომ </a:t>
            </a:r>
            <a:r>
              <a:rPr lang="en-US" dirty="0" smtClean="0"/>
              <a:t>GBV </a:t>
            </a:r>
            <a:r>
              <a:rPr lang="ka-GE" dirty="0" smtClean="0"/>
              <a:t>ბევრ ქალს შეხებია და ეს ცუდ გავლენას ახდენს ჯანმრთელობაზე, ამიტომ თქვენ ყველას ეკითხებით</a:t>
            </a:r>
          </a:p>
          <a:p>
            <a:pPr marL="624078" indent="-514350">
              <a:buFont typeface="Wingdings" pitchFamily="2" charset="2"/>
              <a:buChar char="Ø"/>
            </a:pPr>
            <a:r>
              <a:rPr lang="ka-GE" dirty="0" smtClean="0"/>
              <a:t>მაგ: “ჩვენ ვიცით რომ ბევრ ქალს აქვს გამოცდილი ძალადობა ოჯახში და გავლენას ახდენს მათ ჯანმრთელობაზე, ამიტომ მაინტერესებს,  თქვენ ხომ არ გქონიათ სახლში ძალადობის შემთხვევა? </a:t>
            </a:r>
          </a:p>
          <a:p>
            <a:pPr marL="624078" indent="-514350">
              <a:buFont typeface="Wingdings" pitchFamily="2" charset="2"/>
              <a:buChar char="Ø"/>
            </a:pPr>
            <a:r>
              <a:rPr lang="ka-GE" dirty="0" smtClean="0"/>
              <a:t>აუხსენით, რომ მიღებული ინფორმაცია კონფიდენციალურია, გარდა გამონაკლისი შემთხვევებისა (სექსუალური ძალადობა და არასრულწლოვანზე ძალადობა)</a:t>
            </a:r>
          </a:p>
          <a:p>
            <a:pPr marL="514350" indent="-514350">
              <a:buNone/>
            </a:pPr>
            <a:endParaRPr lang="ka-GE" dirty="0" smtClean="0"/>
          </a:p>
        </p:txBody>
      </p:sp>
      <p:sp>
        <p:nvSpPr>
          <p:cNvPr id="4" name="Slide Number Placeholder 3"/>
          <p:cNvSpPr>
            <a:spLocks noGrp="1"/>
          </p:cNvSpPr>
          <p:nvPr>
            <p:ph type="sldNum" sz="quarter" idx="12"/>
          </p:nvPr>
        </p:nvSpPr>
        <p:spPr/>
        <p:txBody>
          <a:bodyPr/>
          <a:lstStyle/>
          <a:p>
            <a:fld id="{0743BDF6-1FC2-4AD7-959A-D8432CEEBC20}"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76BA042-1D64-4861-A680-2EABECCB266F}"/>
              </a:ext>
            </a:extLst>
          </p:cNvPr>
          <p:cNvSpPr>
            <a:spLocks noGrp="1"/>
          </p:cNvSpPr>
          <p:nvPr>
            <p:ph type="title"/>
          </p:nvPr>
        </p:nvSpPr>
        <p:spPr/>
        <p:txBody>
          <a:bodyPr/>
          <a:lstStyle/>
          <a:p>
            <a:r>
              <a:rPr lang="ka-GE" dirty="0"/>
              <a:t>მოდული </a:t>
            </a:r>
            <a:r>
              <a:rPr lang="en-GB" dirty="0" smtClean="0"/>
              <a:t>III </a:t>
            </a:r>
            <a:endParaRPr lang="en-GB" dirty="0"/>
          </a:p>
        </p:txBody>
      </p:sp>
      <p:sp>
        <p:nvSpPr>
          <p:cNvPr id="5" name="Text Placeholder 4">
            <a:extLst>
              <a:ext uri="{FF2B5EF4-FFF2-40B4-BE49-F238E27FC236}">
                <a16:creationId xmlns:a16="http://schemas.microsoft.com/office/drawing/2014/main" xmlns="" id="{8FDE43D4-1ADB-43FD-9F99-15B2705CA9A8}"/>
              </a:ext>
            </a:extLst>
          </p:cNvPr>
          <p:cNvSpPr>
            <a:spLocks noGrp="1"/>
          </p:cNvSpPr>
          <p:nvPr>
            <p:ph type="body" idx="1"/>
          </p:nvPr>
        </p:nvSpPr>
        <p:spPr/>
        <p:txBody>
          <a:bodyPr/>
          <a:lstStyle/>
          <a:p>
            <a:r>
              <a:rPr lang="ka-GE" dirty="0"/>
              <a:t>თემა: გენდერული ნიშნით </a:t>
            </a:r>
            <a:r>
              <a:rPr lang="ka-GE" dirty="0" smtClean="0"/>
              <a:t>ძალადობის იდენტიფიცირება და კონსულტირების მოდელი</a:t>
            </a:r>
            <a:endParaRPr lang="en-GB" dirty="0"/>
          </a:p>
        </p:txBody>
      </p:sp>
      <p:sp>
        <p:nvSpPr>
          <p:cNvPr id="6" name="Slide Number Placeholder 5"/>
          <p:cNvSpPr>
            <a:spLocks noGrp="1"/>
          </p:cNvSpPr>
          <p:nvPr>
            <p:ph type="sldNum" sz="quarter" idx="12"/>
          </p:nvPr>
        </p:nvSpPr>
        <p:spPr/>
        <p:txBody>
          <a:bodyPr/>
          <a:lstStyle/>
          <a:p>
            <a:fld id="{0743BDF6-1FC2-4AD7-959A-D8432CEEBC20}" type="slidenum">
              <a:rPr lang="en-GB" smtClean="0"/>
              <a:pPr/>
              <a:t>2</a:t>
            </a:fld>
            <a:endParaRPr lang="en-GB"/>
          </a:p>
        </p:txBody>
      </p:sp>
    </p:spTree>
    <p:extLst>
      <p:ext uri="{BB962C8B-B14F-4D97-AF65-F5344CB8AC3E}">
        <p14:creationId xmlns:p14="http://schemas.microsoft.com/office/powerpoint/2010/main" xmlns="" val="71519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რჩევები ძალადობის შესახებ შეკითხვის დასასმელად </a:t>
            </a:r>
            <a:endParaRPr lang="en-US" dirty="0"/>
          </a:p>
        </p:txBody>
      </p:sp>
      <p:sp>
        <p:nvSpPr>
          <p:cNvPr id="3" name="Content Placeholder 2"/>
          <p:cNvSpPr>
            <a:spLocks noGrp="1"/>
          </p:cNvSpPr>
          <p:nvPr>
            <p:ph idx="1"/>
          </p:nvPr>
        </p:nvSpPr>
        <p:spPr/>
        <p:txBody>
          <a:bodyPr/>
          <a:lstStyle/>
          <a:p>
            <a:pPr>
              <a:buNone/>
            </a:pPr>
            <a:r>
              <a:rPr lang="ka-GE" dirty="0" smtClean="0"/>
              <a:t>   თუ ბოლო კითხვაზე პასუხი იქნება დადებითი ან ქალი დაიწყებს ორჭოფობას, დასვით მეტად სპეციფიკური შეკითვა, მაგალითად:</a:t>
            </a:r>
          </a:p>
          <a:p>
            <a:r>
              <a:rPr lang="ka-GE" dirty="0" smtClean="0"/>
              <a:t>თქვენს პარტნიორს ან ყოფილ პარტნიორს როდესმე ხომ არ დაურტყამს ან სხვა ტიპის ფიზიკურ ძალა უხმარია თქვენზე ან თქვენს ახლობელზე?</a:t>
            </a:r>
          </a:p>
          <a:p>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რჩევები ძალადობის შესახებ ინფორმაციის მოსაგროვებლად</a:t>
            </a:r>
            <a:endParaRPr lang="en-US" dirty="0"/>
          </a:p>
        </p:txBody>
      </p:sp>
      <p:sp>
        <p:nvSpPr>
          <p:cNvPr id="3" name="Content Placeholder 2"/>
          <p:cNvSpPr>
            <a:spLocks noGrp="1"/>
          </p:cNvSpPr>
          <p:nvPr>
            <p:ph idx="1"/>
          </p:nvPr>
        </p:nvSpPr>
        <p:spPr/>
        <p:txBody>
          <a:bodyPr/>
          <a:lstStyle/>
          <a:p>
            <a:r>
              <a:rPr lang="ka-GE" dirty="0" smtClean="0"/>
              <a:t>დადებითი პასუხის შემთხვევაში სთხოვეთ ქალს, გიამბოთ თავისი ისტორია</a:t>
            </a:r>
          </a:p>
          <a:p>
            <a:r>
              <a:rPr lang="ka-GE" dirty="0" smtClean="0"/>
              <a:t>მოუსმინეთ თანგრძნობით, იყავით აქტიური მსმენელი, შეაფასეთ დეტალები</a:t>
            </a:r>
          </a:p>
          <a:p>
            <a:r>
              <a:rPr lang="ka-GE" dirty="0" smtClean="0"/>
              <a:t>დააცადეთ თავად მოყვეს თავისი ისტორია, მხოლოდ დამთავრების შემდეგ დასვით დასაზუსტებელი შეკითვები</a:t>
            </a:r>
          </a:p>
          <a:p>
            <a:pPr>
              <a:buNone/>
            </a:pP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რჩევები ძალადობის შესახებ ინფორმაციის მოსაგროვებლად</a:t>
            </a:r>
            <a:endParaRPr lang="en-US" dirty="0"/>
          </a:p>
        </p:txBody>
      </p:sp>
      <p:sp>
        <p:nvSpPr>
          <p:cNvPr id="3" name="Content Placeholder 2"/>
          <p:cNvSpPr>
            <a:spLocks noGrp="1"/>
          </p:cNvSpPr>
          <p:nvPr>
            <p:ph idx="1"/>
          </p:nvPr>
        </p:nvSpPr>
        <p:spPr/>
        <p:txBody>
          <a:bodyPr>
            <a:normAutofit lnSpcReduction="10000"/>
          </a:bodyPr>
          <a:lstStyle/>
          <a:p>
            <a:pPr>
              <a:buNone/>
            </a:pPr>
            <a:r>
              <a:rPr lang="ka-GE" dirty="0" smtClean="0"/>
              <a:t> თუ მონათხრობიდან ვერ მიიღეთ ინფორმაცია, იკითხეთ:</a:t>
            </a:r>
          </a:p>
          <a:p>
            <a:pPr>
              <a:buFont typeface="Wingdings" pitchFamily="2" charset="2"/>
              <a:buChar char="Ø"/>
            </a:pPr>
            <a:r>
              <a:rPr lang="ka-GE" dirty="0" smtClean="0"/>
              <a:t>ფლობს თუ არა მოძალადე იარაღს</a:t>
            </a:r>
          </a:p>
          <a:p>
            <a:pPr>
              <a:buFont typeface="Wingdings" pitchFamily="2" charset="2"/>
              <a:buChar char="Ø"/>
            </a:pPr>
            <a:r>
              <a:rPr lang="ka-GE" dirty="0" smtClean="0"/>
              <a:t>თუ ძალადობაგანცდილ ქალს ჰყავს მცირეწლოვანი ბავშვები, მათაც ხომ არ შეხებიათ ძალადობა</a:t>
            </a:r>
          </a:p>
          <a:p>
            <a:pPr>
              <a:buFont typeface="Wingdings" pitchFamily="2" charset="2"/>
              <a:buChar char="Ø"/>
            </a:pPr>
            <a:r>
              <a:rPr lang="ka-GE" dirty="0" smtClean="0"/>
              <a:t>ხომ არ ემუქრება სიკვდილით ან ხომ არ ემუქრება ბავშვებს</a:t>
            </a:r>
          </a:p>
          <a:p>
            <a:pPr>
              <a:buFont typeface="Wingdings" pitchFamily="2" charset="2"/>
              <a:buChar char="Ø"/>
            </a:pPr>
            <a:r>
              <a:rPr lang="ka-GE" dirty="0" smtClean="0"/>
              <a:t>გამწვავდა თუ არა ბოლო დროს ძალადობის ეპიზოდები</a:t>
            </a:r>
          </a:p>
          <a:p>
            <a:pPr>
              <a:buFont typeface="Wingdings" pitchFamily="2" charset="2"/>
              <a:buChar char="Ø"/>
            </a:pPr>
            <a:endParaRPr lang="ka-GE" dirty="0" smtClean="0"/>
          </a:p>
          <a:p>
            <a:pPr>
              <a:buFont typeface="Wingdings" pitchFamily="2" charset="2"/>
              <a:buChar char="Ø"/>
            </a:pPr>
            <a:endParaRPr lang="ka-GE" dirty="0" smtClean="0"/>
          </a:p>
          <a:p>
            <a:pPr>
              <a:buNone/>
            </a:pPr>
            <a:r>
              <a:rPr lang="ka-GE" dirty="0" smtClean="0"/>
              <a:t> </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რჩევები ძალდობაგანცდილი ქალისათვის</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ka-GE" dirty="0" smtClean="0"/>
              <a:t>მიაწოდეთ ძალადობაგანცდილ ქალს ინფორმაცია სოციალური სამსახურის, ცხელი ხაზისა და სხვა ხელმისაწვდომი რესურსების შესახებ, მიაწოდეთ გენდერული ნიშნით ძალადობის  ბროშურა</a:t>
            </a:r>
          </a:p>
          <a:p>
            <a:pPr>
              <a:buFont typeface="Wingdings" pitchFamily="2" charset="2"/>
              <a:buChar char="Ø"/>
            </a:pPr>
            <a:r>
              <a:rPr lang="ka-GE" dirty="0" smtClean="0"/>
              <a:t>აღუთქვით მხარდაჭერა, </a:t>
            </a:r>
          </a:p>
          <a:p>
            <a:pPr>
              <a:buFont typeface="Wingdings" pitchFamily="2" charset="2"/>
              <a:buChar char="Ø"/>
            </a:pPr>
            <a:r>
              <a:rPr lang="ka-GE" dirty="0" smtClean="0"/>
              <a:t>ურჩიეთ, დაარღვიოს იზოლაციის ციკლი და გაანდოს თავის პრობლემა ახლობელ ადამიანს</a:t>
            </a:r>
          </a:p>
          <a:p>
            <a:pPr>
              <a:buFont typeface="Wingdings" pitchFamily="2" charset="2"/>
              <a:buChar char="Ø"/>
            </a:pPr>
            <a:r>
              <a:rPr lang="ka-GE" dirty="0" smtClean="0"/>
              <a:t>დაეხმარეთ უსაფრთხოების გეგმის შემუშავებაში, რაც გულისხმობს უსაფრთხო ადგილის მოძებნას საჭიროების შემთხვევაში, სახლის დატოვების აუცილებლობისას საჭირო ნივთების კომპაქტურად მოგროვებას, ევაკუაციის გზის განსაზღვრას, საჭირო საკონტაქტო ნომრების დაფიქსირებას მობილურში და დამახსოვრებას, 112-ის აპლიკაციის ჩამოტვირთვას და ა.შ.</a:t>
            </a:r>
          </a:p>
          <a:p>
            <a:pPr>
              <a:buFont typeface="Wingdings" pitchFamily="2" charset="2"/>
              <a:buChar char="Ø"/>
            </a:pPr>
            <a:r>
              <a:rPr lang="ka-GE" dirty="0" smtClean="0"/>
              <a:t>დაგეგმეთ შემდგომი ვიზიტი, შეინარჩუნეთ კავშირი, მოიკითხეთ</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a-GE" dirty="0" smtClean="0"/>
              <a:t>პოსტერები, საკანცელარიო ნივთები წარწერებით, ბროშურები მისაღებში და ქალების ტუალეტებში</a:t>
            </a:r>
          </a:p>
          <a:p>
            <a:r>
              <a:rPr lang="ka-GE" dirty="0" smtClean="0"/>
              <a:t>სამედიცინო პერსონალისთვის კლინიკური ინდიკატორების შემახსენებელი მასალა,</a:t>
            </a:r>
          </a:p>
          <a:p>
            <a:r>
              <a:rPr lang="ka-GE" dirty="0" smtClean="0"/>
              <a:t>ლამინირებული ჰენდაუთები, ბარათები ან საკანცელარიო ნივთები</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Title 3"/>
          <p:cNvSpPr>
            <a:spLocks noGrp="1"/>
          </p:cNvSpPr>
          <p:nvPr>
            <p:ph type="title"/>
          </p:nvPr>
        </p:nvSpPr>
        <p:spPr/>
        <p:txBody>
          <a:bodyPr>
            <a:normAutofit/>
          </a:bodyPr>
          <a:lstStyle/>
          <a:p>
            <a:pPr algn="ctr"/>
            <a:r>
              <a:rPr lang="ka-GE" dirty="0" smtClean="0"/>
              <a:t>გენდერული ნიშნით ძალადობის გამჟღავნება - დამხმარე საშუალებები</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E37E089-F23F-4AA0-9BEF-70698BC6EA60}"/>
              </a:ext>
            </a:extLst>
          </p:cNvPr>
          <p:cNvSpPr>
            <a:spLocks noGrp="1"/>
          </p:cNvSpPr>
          <p:nvPr>
            <p:ph type="title"/>
          </p:nvPr>
        </p:nvSpPr>
        <p:spPr/>
        <p:txBody>
          <a:bodyPr/>
          <a:lstStyle/>
          <a:p>
            <a:r>
              <a:rPr lang="ka-GE" dirty="0"/>
              <a:t>მოდულის მიზანი:</a:t>
            </a:r>
            <a:endParaRPr lang="en-GB" dirty="0"/>
          </a:p>
        </p:txBody>
      </p:sp>
      <p:sp>
        <p:nvSpPr>
          <p:cNvPr id="5" name="Content Placeholder 4">
            <a:extLst>
              <a:ext uri="{FF2B5EF4-FFF2-40B4-BE49-F238E27FC236}">
                <a16:creationId xmlns:a16="http://schemas.microsoft.com/office/drawing/2014/main" xmlns="" id="{AC7263ED-BCD1-46B1-BD64-13964399A8E3}"/>
              </a:ext>
            </a:extLst>
          </p:cNvPr>
          <p:cNvSpPr>
            <a:spLocks noGrp="1"/>
          </p:cNvSpPr>
          <p:nvPr>
            <p:ph idx="1"/>
          </p:nvPr>
        </p:nvSpPr>
        <p:spPr/>
        <p:txBody>
          <a:bodyPr>
            <a:normAutofit/>
          </a:bodyPr>
          <a:lstStyle/>
          <a:p>
            <a:r>
              <a:rPr lang="ka-GE" dirty="0" smtClean="0"/>
              <a:t>კლინიკური პირობებისა და მიდგომების განხილვა, რაც დაეხმარება ექიმს გენდერული ნიშნით ძალადობის მსხვერპლი პაციენტის იდენტიფიცირებაში</a:t>
            </a:r>
          </a:p>
          <a:p>
            <a:r>
              <a:rPr lang="ka-GE" dirty="0" smtClean="0"/>
              <a:t>გენდერული ნიშნით ძალადობის მსხვერპლის კონსულტაციისას მინიმალური მოთხოვნების შეფასება, რის მიხედვითაც ექიმი განსაზღვრავს, რამდენად უსაფრთხოა კითხვის დასმა</a:t>
            </a:r>
          </a:p>
          <a:p>
            <a:r>
              <a:rPr lang="ka-GE" dirty="0" smtClean="0"/>
              <a:t>რჩევები მსხვერპლთან ურთიერთობისას - როგორ მოვახდინოთ კითხვების ფორმულირება გენდერული ნიშნით ძალადობის შესახებ</a:t>
            </a:r>
            <a:endParaRPr lang="en-US" dirty="0" smtClean="0"/>
          </a:p>
        </p:txBody>
      </p:sp>
      <p:sp>
        <p:nvSpPr>
          <p:cNvPr id="6" name="Slide Number Placeholder 5"/>
          <p:cNvSpPr>
            <a:spLocks noGrp="1"/>
          </p:cNvSpPr>
          <p:nvPr>
            <p:ph type="sldNum" sz="quarter" idx="12"/>
          </p:nvPr>
        </p:nvSpPr>
        <p:spPr/>
        <p:txBody>
          <a:bodyPr/>
          <a:lstStyle/>
          <a:p>
            <a:fld id="{0743BDF6-1FC2-4AD7-959A-D8432CEEBC20}" type="slidenum">
              <a:rPr lang="en-GB" smtClean="0"/>
              <a:pPr/>
              <a:t>3</a:t>
            </a:fld>
            <a:endParaRPr lang="en-GB"/>
          </a:p>
        </p:txBody>
      </p:sp>
    </p:spTree>
    <p:extLst>
      <p:ext uri="{BB962C8B-B14F-4D97-AF65-F5344CB8AC3E}">
        <p14:creationId xmlns:p14="http://schemas.microsoft.com/office/powerpoint/2010/main" xmlns="" val="231604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52A29-2BDF-4BD8-8FBC-34D7F0F79270}"/>
              </a:ext>
            </a:extLst>
          </p:cNvPr>
          <p:cNvSpPr>
            <a:spLocks noGrp="1"/>
          </p:cNvSpPr>
          <p:nvPr>
            <p:ph type="title"/>
          </p:nvPr>
        </p:nvSpPr>
        <p:spPr/>
        <p:txBody>
          <a:bodyPr/>
          <a:lstStyle/>
          <a:p>
            <a:pPr algn="ctr"/>
            <a:r>
              <a:rPr lang="ka-GE" dirty="0" smtClean="0"/>
              <a:t>საკვანძო საკითხები: რაზე ვისაუბრებთ</a:t>
            </a:r>
            <a:endParaRPr lang="en-GB" dirty="0"/>
          </a:p>
        </p:txBody>
      </p:sp>
      <p:sp>
        <p:nvSpPr>
          <p:cNvPr id="3" name="Content Placeholder 2">
            <a:extLst>
              <a:ext uri="{FF2B5EF4-FFF2-40B4-BE49-F238E27FC236}">
                <a16:creationId xmlns:a16="http://schemas.microsoft.com/office/drawing/2014/main" xmlns="" id="{CFD51E6E-9A49-489B-89D0-517A869C51FC}"/>
              </a:ext>
            </a:extLst>
          </p:cNvPr>
          <p:cNvSpPr>
            <a:spLocks noGrp="1"/>
          </p:cNvSpPr>
          <p:nvPr>
            <p:ph idx="1"/>
          </p:nvPr>
        </p:nvSpPr>
        <p:spPr/>
        <p:txBody>
          <a:bodyPr>
            <a:normAutofit/>
          </a:bodyPr>
          <a:lstStyle/>
          <a:p>
            <a:r>
              <a:rPr lang="ka-GE" dirty="0" smtClean="0"/>
              <a:t>გენდერული ნიშნით ძალადობის აქტიური გამოვლენა: რუტინული შეფასება თუ კლინიკური მოთხოვნით შეფასება</a:t>
            </a:r>
          </a:p>
          <a:p>
            <a:r>
              <a:rPr lang="ka-GE" dirty="0" smtClean="0"/>
              <a:t>გენდერული ნიშნით ძალადობის</a:t>
            </a:r>
            <a:r>
              <a:rPr lang="en-US" dirty="0" smtClean="0"/>
              <a:t> </a:t>
            </a:r>
            <a:r>
              <a:rPr lang="ka-GE" dirty="0" smtClean="0"/>
              <a:t>კლინიკური გამოვლინებები</a:t>
            </a:r>
          </a:p>
          <a:p>
            <a:r>
              <a:rPr lang="ka-GE" dirty="0" smtClean="0"/>
              <a:t>მინიმალური მოთხოვნა გენდერული ნიშნით ძალადობაზე შეკითხვის დასასმელად</a:t>
            </a:r>
          </a:p>
          <a:p>
            <a:r>
              <a:rPr lang="ka-GE" dirty="0" smtClean="0"/>
              <a:t>როგორ შევეკითხოთ გენდერული ნიშნით ძალადობაზე</a:t>
            </a:r>
          </a:p>
          <a:p>
            <a:r>
              <a:rPr lang="ka-GE" dirty="0" smtClean="0"/>
              <a:t>გენდერული ნიშნით ძალადობის გამოაშკარავებისათვის საჭირო რესურსები</a:t>
            </a:r>
            <a:endParaRPr lang="en-US" dirty="0" smtClean="0"/>
          </a:p>
        </p:txBody>
      </p:sp>
      <p:sp>
        <p:nvSpPr>
          <p:cNvPr id="4" name="Slide Number Placeholder 3"/>
          <p:cNvSpPr>
            <a:spLocks noGrp="1"/>
          </p:cNvSpPr>
          <p:nvPr>
            <p:ph type="sldNum" sz="quarter" idx="12"/>
          </p:nvPr>
        </p:nvSpPr>
        <p:spPr/>
        <p:txBody>
          <a:bodyPr/>
          <a:lstStyle/>
          <a:p>
            <a:fld id="{0743BDF6-1FC2-4AD7-959A-D8432CEEBC20}" type="slidenum">
              <a:rPr lang="en-GB" smtClean="0"/>
              <a:pPr/>
              <a:t>4</a:t>
            </a:fld>
            <a:endParaRPr lang="en-GB"/>
          </a:p>
        </p:txBody>
      </p:sp>
    </p:spTree>
    <p:extLst>
      <p:ext uri="{BB962C8B-B14F-4D97-AF65-F5344CB8AC3E}">
        <p14:creationId xmlns:p14="http://schemas.microsoft.com/office/powerpoint/2010/main" xmlns="" val="240250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ძირითადი გზავნილები</a:t>
            </a:r>
            <a:endParaRPr lang="en-US" dirty="0"/>
          </a:p>
        </p:txBody>
      </p:sp>
      <p:sp>
        <p:nvSpPr>
          <p:cNvPr id="3" name="Content Placeholder 2"/>
          <p:cNvSpPr>
            <a:spLocks noGrp="1"/>
          </p:cNvSpPr>
          <p:nvPr>
            <p:ph idx="1"/>
          </p:nvPr>
        </p:nvSpPr>
        <p:spPr/>
        <p:txBody>
          <a:bodyPr>
            <a:normAutofit lnSpcReduction="10000"/>
          </a:bodyPr>
          <a:lstStyle/>
          <a:p>
            <a:r>
              <a:rPr lang="ka-GE" dirty="0" smtClean="0"/>
              <a:t>ძალადობის მსხვერპლი ქალები იშვიათად იწყებენ საუბარს ძალადობის შესახებ თავად, თუმცა</a:t>
            </a:r>
            <a:r>
              <a:rPr lang="en-US" dirty="0" smtClean="0"/>
              <a:t>,</a:t>
            </a:r>
            <a:r>
              <a:rPr lang="ka-GE" dirty="0" smtClean="0"/>
              <a:t> სწორად დასმული შეკითხვის შემდეგ უფრო მეტია შანსი, რომ დაარღვიოს იზოლაციის ციკლი და მოითხოვოს/მიიღოს დახმარება</a:t>
            </a:r>
          </a:p>
          <a:p>
            <a:r>
              <a:rPr lang="ka-GE" dirty="0" smtClean="0"/>
              <a:t>გენდერული ნიშნით ძალადობის შესახებ კითხვის დასმამდე სამედიცინო პერსონალი დარწმუნებული უნდა იყოს, რომ შეკითხვის დასმა უსაფრთხოა</a:t>
            </a:r>
          </a:p>
          <a:p>
            <a:r>
              <a:rPr lang="ka-GE" dirty="0" smtClean="0"/>
              <a:t>სამედიცინო პერსონალმა უნდა იცოდეს, როგორ დასვას შეკითხვა გენდერული ნიშნით ძალადობაზე კორექტული ფორმით, რადგან არასწორად დასმულმა შეკითხვამ, შესაძლოა, ზიანი მოიტანოს</a:t>
            </a:r>
          </a:p>
        </p:txBody>
      </p:sp>
      <p:sp>
        <p:nvSpPr>
          <p:cNvPr id="4" name="Slide Number Placeholder 3"/>
          <p:cNvSpPr>
            <a:spLocks noGrp="1"/>
          </p:cNvSpPr>
          <p:nvPr>
            <p:ph type="sldNum" sz="quarter" idx="12"/>
          </p:nvPr>
        </p:nvSpPr>
        <p:spPr/>
        <p:txBody>
          <a:bodyPr/>
          <a:lstStyle/>
          <a:p>
            <a:fld id="{0743BDF6-1FC2-4AD7-959A-D8432CEEBC20}"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dirty="0" smtClean="0"/>
              <a:t>გენდერული ნიშნით ძალადობის აქტიური გამოვლენა: რუტინული შეფასება თუ კლინიკური მოთხოვნით შეფასება </a:t>
            </a:r>
            <a:endParaRPr lang="en-US" dirty="0"/>
          </a:p>
        </p:txBody>
      </p:sp>
      <p:sp>
        <p:nvSpPr>
          <p:cNvPr id="3" name="Content Placeholder 2"/>
          <p:cNvSpPr>
            <a:spLocks noGrp="1"/>
          </p:cNvSpPr>
          <p:nvPr>
            <p:ph idx="1"/>
          </p:nvPr>
        </p:nvSpPr>
        <p:spPr/>
        <p:txBody>
          <a:bodyPr/>
          <a:lstStyle/>
          <a:p>
            <a:pPr>
              <a:buNone/>
            </a:pPr>
            <a:endParaRPr lang="ka-GE" dirty="0" smtClean="0"/>
          </a:p>
          <a:p>
            <a:pPr>
              <a:buNone/>
            </a:pPr>
            <a:r>
              <a:rPr lang="ka-GE" dirty="0" smtClean="0"/>
              <a:t> ჯანდაცვის მსოფლიო ორგანიზაციის მიერ არ არის მოწოდებული უნივერსალური სკრინინგი</a:t>
            </a:r>
          </a:p>
          <a:p>
            <a:pPr>
              <a:buNone/>
            </a:pPr>
            <a:endParaRPr lang="ka-GE" dirty="0" smtClean="0"/>
          </a:p>
          <a:p>
            <a:pPr>
              <a:buNone/>
            </a:pPr>
            <a:r>
              <a:rPr lang="ka-GE" dirty="0" smtClean="0"/>
              <a:t>გენდერული ნიშნით ძალადობის შესახებ შეკითხვა უნდა დავუსვათ ყველა ქალს, რომელსაც აღენიშნება მიმანიშნებელი კლინიკური სიმპტომები და მდგომარეობები</a:t>
            </a:r>
          </a:p>
          <a:p>
            <a:pPr>
              <a:buFont typeface="Wingdings" pitchFamily="2" charset="2"/>
              <a:buChar char="Ø"/>
            </a:pPr>
            <a:endParaRPr lang="ka-GE" dirty="0" smtClean="0"/>
          </a:p>
          <a:p>
            <a:pPr>
              <a:buNone/>
            </a:pP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გენდერული ნიშნით ძალადობის კლინიკური მიმანიშნებლები</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err="1" smtClean="0">
                <a:latin typeface="Sylfaen" pitchFamily="18" charset="0"/>
              </a:rPr>
              <a:t>დეპრესია</a:t>
            </a:r>
            <a:r>
              <a:rPr lang="en-US" dirty="0" smtClean="0">
                <a:latin typeface="Sylfaen" pitchFamily="18" charset="0"/>
              </a:rPr>
              <a:t>, </a:t>
            </a:r>
            <a:r>
              <a:rPr lang="en-US" dirty="0" err="1" smtClean="0">
                <a:latin typeface="Sylfaen" pitchFamily="18" charset="0"/>
              </a:rPr>
              <a:t>შფოთვა</a:t>
            </a:r>
            <a:r>
              <a:rPr lang="en-US" dirty="0" smtClean="0">
                <a:latin typeface="Sylfaen" pitchFamily="18" charset="0"/>
              </a:rPr>
              <a:t>, </a:t>
            </a:r>
            <a:r>
              <a:rPr lang="en-US" dirty="0" err="1" smtClean="0">
                <a:latin typeface="Sylfaen" pitchFamily="18" charset="0"/>
              </a:rPr>
              <a:t>ძილის</a:t>
            </a:r>
            <a:r>
              <a:rPr lang="en-US" dirty="0" smtClean="0">
                <a:latin typeface="Sylfaen" pitchFamily="18" charset="0"/>
              </a:rPr>
              <a:t> </a:t>
            </a:r>
            <a:r>
              <a:rPr lang="en-US" dirty="0" err="1" smtClean="0">
                <a:latin typeface="Sylfaen" pitchFamily="18" charset="0"/>
              </a:rPr>
              <a:t>დარღვევები</a:t>
            </a:r>
            <a:r>
              <a:rPr lang="en-US" dirty="0" smtClean="0">
                <a:latin typeface="Sylfaen" pitchFamily="18" charset="0"/>
              </a:rPr>
              <a:t>, </a:t>
            </a:r>
            <a:r>
              <a:rPr lang="en-US" dirty="0" err="1" smtClean="0">
                <a:latin typeface="Sylfaen" pitchFamily="18" charset="0"/>
              </a:rPr>
              <a:t>პოსტ-ტრავმული</a:t>
            </a:r>
            <a:r>
              <a:rPr lang="en-US" dirty="0" smtClean="0">
                <a:latin typeface="Sylfaen" pitchFamily="18" charset="0"/>
              </a:rPr>
              <a:t> </a:t>
            </a:r>
            <a:r>
              <a:rPr lang="en-US" dirty="0" err="1" smtClean="0">
                <a:latin typeface="Sylfaen" pitchFamily="18" charset="0"/>
              </a:rPr>
              <a:t>სტრესული</a:t>
            </a:r>
            <a:r>
              <a:rPr lang="en-US" dirty="0" smtClean="0">
                <a:latin typeface="Sylfaen" pitchFamily="18" charset="0"/>
              </a:rPr>
              <a:t> </a:t>
            </a:r>
            <a:r>
              <a:rPr lang="en-US" dirty="0" err="1" smtClean="0">
                <a:latin typeface="Sylfaen" pitchFamily="18" charset="0"/>
              </a:rPr>
              <a:t>აშლილობა</a:t>
            </a:r>
            <a:endParaRPr lang="en-US" dirty="0" smtClean="0">
              <a:latin typeface="Sylfaen" pitchFamily="18" charset="0"/>
            </a:endParaRPr>
          </a:p>
          <a:p>
            <a:pPr lvl="0"/>
            <a:r>
              <a:rPr lang="en-US" dirty="0" err="1" smtClean="0">
                <a:latin typeface="Sylfaen" pitchFamily="18" charset="0"/>
              </a:rPr>
              <a:t>სუიციდი</a:t>
            </a:r>
            <a:r>
              <a:rPr lang="en-US" dirty="0" smtClean="0">
                <a:latin typeface="Sylfaen" pitchFamily="18" charset="0"/>
              </a:rPr>
              <a:t> </a:t>
            </a:r>
            <a:r>
              <a:rPr lang="en-US" dirty="0" err="1" smtClean="0">
                <a:latin typeface="Sylfaen" pitchFamily="18" charset="0"/>
              </a:rPr>
              <a:t>და</a:t>
            </a:r>
            <a:r>
              <a:rPr lang="en-US" dirty="0" smtClean="0">
                <a:latin typeface="Sylfaen" pitchFamily="18" charset="0"/>
              </a:rPr>
              <a:t> </a:t>
            </a:r>
            <a:r>
              <a:rPr lang="en-US" dirty="0" err="1" smtClean="0">
                <a:latin typeface="Sylfaen" pitchFamily="18" charset="0"/>
              </a:rPr>
              <a:t>თვითდაზიანებ</a:t>
            </a:r>
            <a:r>
              <a:rPr lang="ka-GE" dirty="0" smtClean="0">
                <a:latin typeface="Sylfaen" pitchFamily="18" charset="0"/>
              </a:rPr>
              <a:t>ა</a:t>
            </a:r>
            <a:endParaRPr lang="en-US" dirty="0" smtClean="0">
              <a:latin typeface="Sylfaen" pitchFamily="18" charset="0"/>
            </a:endParaRPr>
          </a:p>
          <a:p>
            <a:pPr lvl="0"/>
            <a:r>
              <a:rPr lang="en-US" dirty="0" err="1" smtClean="0">
                <a:latin typeface="Sylfaen" pitchFamily="18" charset="0"/>
              </a:rPr>
              <a:t>ალკოჰოლისა</a:t>
            </a:r>
            <a:r>
              <a:rPr lang="en-US" dirty="0" smtClean="0">
                <a:latin typeface="Sylfaen" pitchFamily="18" charset="0"/>
              </a:rPr>
              <a:t> </a:t>
            </a:r>
            <a:r>
              <a:rPr lang="en-US" dirty="0" err="1" smtClean="0">
                <a:latin typeface="Sylfaen" pitchFamily="18" charset="0"/>
              </a:rPr>
              <a:t>და</a:t>
            </a:r>
            <a:r>
              <a:rPr lang="en-US" dirty="0" smtClean="0">
                <a:latin typeface="Sylfaen" pitchFamily="18" charset="0"/>
              </a:rPr>
              <a:t> </a:t>
            </a:r>
            <a:r>
              <a:rPr lang="en-US" dirty="0" err="1" smtClean="0">
                <a:latin typeface="Sylfaen" pitchFamily="18" charset="0"/>
              </a:rPr>
              <a:t>ნარკოტიკების</a:t>
            </a:r>
            <a:r>
              <a:rPr lang="en-US" dirty="0" smtClean="0">
                <a:latin typeface="Sylfaen" pitchFamily="18" charset="0"/>
              </a:rPr>
              <a:t> </a:t>
            </a:r>
            <a:r>
              <a:rPr lang="en-US" dirty="0" err="1" smtClean="0">
                <a:latin typeface="Sylfaen" pitchFamily="18" charset="0"/>
              </a:rPr>
              <a:t>ბოროტად</a:t>
            </a:r>
            <a:r>
              <a:rPr lang="en-US" dirty="0" smtClean="0">
                <a:latin typeface="Sylfaen" pitchFamily="18" charset="0"/>
              </a:rPr>
              <a:t> </a:t>
            </a:r>
            <a:r>
              <a:rPr lang="en-US" dirty="0" err="1" smtClean="0">
                <a:latin typeface="Sylfaen" pitchFamily="18" charset="0"/>
              </a:rPr>
              <a:t>გამოყენება</a:t>
            </a:r>
            <a:endParaRPr lang="en-US" dirty="0" smtClean="0">
              <a:latin typeface="Sylfaen" pitchFamily="18" charset="0"/>
            </a:endParaRPr>
          </a:p>
          <a:p>
            <a:pPr lvl="0"/>
            <a:r>
              <a:rPr lang="en-US" dirty="0" smtClean="0">
                <a:latin typeface="Sylfaen" pitchFamily="18" charset="0"/>
              </a:rPr>
              <a:t> </a:t>
            </a:r>
            <a:r>
              <a:rPr lang="en-US" dirty="0" err="1" smtClean="0">
                <a:latin typeface="Sylfaen" pitchFamily="18" charset="0"/>
              </a:rPr>
              <a:t>ქრონიკული</a:t>
            </a:r>
            <a:r>
              <a:rPr lang="en-US" dirty="0" smtClean="0">
                <a:latin typeface="Sylfaen" pitchFamily="18" charset="0"/>
              </a:rPr>
              <a:t> </a:t>
            </a:r>
            <a:r>
              <a:rPr lang="en-US" dirty="0" err="1" smtClean="0">
                <a:latin typeface="Sylfaen" pitchFamily="18" charset="0"/>
              </a:rPr>
              <a:t>აუხსნელი</a:t>
            </a:r>
            <a:r>
              <a:rPr lang="en-US" dirty="0" smtClean="0">
                <a:latin typeface="Sylfaen" pitchFamily="18" charset="0"/>
              </a:rPr>
              <a:t> </a:t>
            </a:r>
            <a:r>
              <a:rPr lang="en-US" dirty="0" err="1" smtClean="0">
                <a:latin typeface="Sylfaen" pitchFamily="18" charset="0"/>
              </a:rPr>
              <a:t>გასტროინტესტინალური</a:t>
            </a:r>
            <a:r>
              <a:rPr lang="en-US" dirty="0" smtClean="0">
                <a:latin typeface="Sylfaen" pitchFamily="18" charset="0"/>
              </a:rPr>
              <a:t> </a:t>
            </a:r>
            <a:r>
              <a:rPr lang="en-US" dirty="0" err="1" smtClean="0">
                <a:latin typeface="Sylfaen" pitchFamily="18" charset="0"/>
              </a:rPr>
              <a:t>ტკივილები</a:t>
            </a:r>
            <a:endParaRPr lang="en-US" dirty="0" smtClean="0">
              <a:latin typeface="Sylfaen" pitchFamily="18" charset="0"/>
            </a:endParaRPr>
          </a:p>
          <a:p>
            <a:pPr lvl="0"/>
            <a:r>
              <a:rPr lang="en-US" dirty="0" err="1" smtClean="0">
                <a:latin typeface="Sylfaen" pitchFamily="18" charset="0"/>
              </a:rPr>
              <a:t>აუხსნელი</a:t>
            </a:r>
            <a:r>
              <a:rPr lang="en-US" dirty="0" smtClean="0">
                <a:latin typeface="Sylfaen" pitchFamily="18" charset="0"/>
              </a:rPr>
              <a:t> </a:t>
            </a:r>
            <a:r>
              <a:rPr lang="en-US" dirty="0" err="1" smtClean="0">
                <a:latin typeface="Sylfaen" pitchFamily="18" charset="0"/>
              </a:rPr>
              <a:t>სიმპტომები</a:t>
            </a:r>
            <a:r>
              <a:rPr lang="en-US" dirty="0" smtClean="0">
                <a:latin typeface="Sylfaen" pitchFamily="18" charset="0"/>
              </a:rPr>
              <a:t> </a:t>
            </a:r>
            <a:r>
              <a:rPr lang="en-US" dirty="0" err="1" smtClean="0">
                <a:latin typeface="Sylfaen" pitchFamily="18" charset="0"/>
              </a:rPr>
              <a:t>რეპროდუქციული</a:t>
            </a:r>
            <a:r>
              <a:rPr lang="en-US" dirty="0" smtClean="0">
                <a:latin typeface="Sylfaen" pitchFamily="18" charset="0"/>
              </a:rPr>
              <a:t> </a:t>
            </a:r>
            <a:r>
              <a:rPr lang="en-US" dirty="0" err="1" smtClean="0">
                <a:latin typeface="Sylfaen" pitchFamily="18" charset="0"/>
              </a:rPr>
              <a:t>სისტემის</a:t>
            </a:r>
            <a:r>
              <a:rPr lang="en-US" dirty="0" smtClean="0">
                <a:latin typeface="Sylfaen" pitchFamily="18" charset="0"/>
              </a:rPr>
              <a:t> </a:t>
            </a:r>
            <a:r>
              <a:rPr lang="en-US" dirty="0" err="1" smtClean="0">
                <a:latin typeface="Sylfaen" pitchFamily="18" charset="0"/>
              </a:rPr>
              <a:t>მხრივ</a:t>
            </a:r>
            <a:r>
              <a:rPr lang="en-US" dirty="0" smtClean="0">
                <a:latin typeface="Sylfaen" pitchFamily="18" charset="0"/>
              </a:rPr>
              <a:t>, </a:t>
            </a:r>
            <a:r>
              <a:rPr lang="en-US" dirty="0" err="1" smtClean="0">
                <a:latin typeface="Sylfaen" pitchFamily="18" charset="0"/>
              </a:rPr>
              <a:t>მათ</a:t>
            </a:r>
            <a:r>
              <a:rPr lang="en-US" dirty="0" smtClean="0">
                <a:latin typeface="Sylfaen" pitchFamily="18" charset="0"/>
              </a:rPr>
              <a:t> </a:t>
            </a:r>
            <a:r>
              <a:rPr lang="en-US" dirty="0" err="1" smtClean="0">
                <a:latin typeface="Sylfaen" pitchFamily="18" charset="0"/>
              </a:rPr>
              <a:t>შორის</a:t>
            </a:r>
            <a:r>
              <a:rPr lang="en-US" dirty="0" smtClean="0">
                <a:latin typeface="Sylfaen" pitchFamily="18" charset="0"/>
              </a:rPr>
              <a:t> </a:t>
            </a:r>
            <a:r>
              <a:rPr lang="en-US" dirty="0" err="1" smtClean="0">
                <a:latin typeface="Sylfaen" pitchFamily="18" charset="0"/>
              </a:rPr>
              <a:t>ტკივილები</a:t>
            </a:r>
            <a:r>
              <a:rPr lang="en-US" dirty="0" smtClean="0">
                <a:latin typeface="Sylfaen" pitchFamily="18" charset="0"/>
              </a:rPr>
              <a:t> </a:t>
            </a:r>
            <a:r>
              <a:rPr lang="en-US" dirty="0" err="1" smtClean="0">
                <a:latin typeface="Sylfaen" pitchFamily="18" charset="0"/>
              </a:rPr>
              <a:t>მცირე</a:t>
            </a:r>
            <a:r>
              <a:rPr lang="en-US" dirty="0" smtClean="0">
                <a:latin typeface="Sylfaen" pitchFamily="18" charset="0"/>
              </a:rPr>
              <a:t> </a:t>
            </a:r>
            <a:r>
              <a:rPr lang="en-US" dirty="0" err="1" smtClean="0">
                <a:latin typeface="Sylfaen" pitchFamily="18" charset="0"/>
              </a:rPr>
              <a:t>მენჯის</a:t>
            </a:r>
            <a:r>
              <a:rPr lang="en-US" dirty="0" smtClean="0">
                <a:latin typeface="Sylfaen" pitchFamily="18" charset="0"/>
              </a:rPr>
              <a:t> </a:t>
            </a:r>
            <a:r>
              <a:rPr lang="en-US" dirty="0" err="1" smtClean="0">
                <a:latin typeface="Sylfaen" pitchFamily="18" charset="0"/>
              </a:rPr>
              <a:t>ღრუში</a:t>
            </a:r>
            <a:r>
              <a:rPr lang="en-US" dirty="0" smtClean="0">
                <a:latin typeface="Sylfaen" pitchFamily="18" charset="0"/>
              </a:rPr>
              <a:t>, </a:t>
            </a:r>
            <a:r>
              <a:rPr lang="en-US" dirty="0" err="1" smtClean="0">
                <a:latin typeface="Sylfaen" pitchFamily="18" charset="0"/>
              </a:rPr>
              <a:t>სექსუალური</a:t>
            </a:r>
            <a:r>
              <a:rPr lang="en-US" dirty="0" smtClean="0">
                <a:latin typeface="Sylfaen" pitchFamily="18" charset="0"/>
              </a:rPr>
              <a:t> </a:t>
            </a:r>
            <a:r>
              <a:rPr lang="en-US" dirty="0" err="1" smtClean="0">
                <a:latin typeface="Sylfaen" pitchFamily="18" charset="0"/>
              </a:rPr>
              <a:t>დისფუნქცია</a:t>
            </a:r>
            <a:r>
              <a:rPr lang="en-US" dirty="0" smtClean="0">
                <a:latin typeface="Sylfaen" pitchFamily="18" charset="0"/>
              </a:rPr>
              <a:t>;</a:t>
            </a:r>
          </a:p>
          <a:p>
            <a:pPr lvl="0"/>
            <a:r>
              <a:rPr lang="ka-GE" dirty="0" smtClean="0">
                <a:solidFill>
                  <a:sysClr val="windowText" lastClr="000000"/>
                </a:solidFill>
              </a:rPr>
              <a:t>არასასურველი რეპროდუქტიული გამოსავალი, მათ შორის არასასურველი ორსულობა, ორსულობაზე  მეთვალყურეობის (პატრონაჟი) დაგვიანებული დაწყება, ნაყოფის ჯანმრთელობისათვის საზიანო ქცევა</a:t>
            </a:r>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გენდერული ნიშნით ძალადობის კლინიკური მიმანიშნებლები</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latin typeface="Sylfaen" pitchFamily="18" charset="0"/>
              </a:rPr>
              <a:t>აუხსნელი</a:t>
            </a:r>
            <a:r>
              <a:rPr lang="en-US" dirty="0" smtClean="0">
                <a:latin typeface="Sylfaen" pitchFamily="18" charset="0"/>
              </a:rPr>
              <a:t> </a:t>
            </a:r>
            <a:r>
              <a:rPr lang="en-US" dirty="0" err="1" smtClean="0">
                <a:latin typeface="Sylfaen" pitchFamily="18" charset="0"/>
              </a:rPr>
              <a:t>სიმპტომები</a:t>
            </a:r>
            <a:r>
              <a:rPr lang="en-US" dirty="0" smtClean="0">
                <a:latin typeface="Sylfaen" pitchFamily="18" charset="0"/>
              </a:rPr>
              <a:t> </a:t>
            </a:r>
            <a:r>
              <a:rPr lang="en-US" dirty="0" err="1" smtClean="0">
                <a:latin typeface="Sylfaen" pitchFamily="18" charset="0"/>
              </a:rPr>
              <a:t>შარდ-სასქესო</a:t>
            </a:r>
            <a:r>
              <a:rPr lang="en-US" dirty="0" smtClean="0">
                <a:latin typeface="Sylfaen" pitchFamily="18" charset="0"/>
              </a:rPr>
              <a:t> </a:t>
            </a:r>
            <a:r>
              <a:rPr lang="en-US" dirty="0" err="1" smtClean="0">
                <a:latin typeface="Sylfaen" pitchFamily="18" charset="0"/>
              </a:rPr>
              <a:t>სისტემის</a:t>
            </a:r>
            <a:r>
              <a:rPr lang="en-US" dirty="0" smtClean="0">
                <a:latin typeface="Sylfaen" pitchFamily="18" charset="0"/>
              </a:rPr>
              <a:t> </a:t>
            </a:r>
            <a:r>
              <a:rPr lang="en-US" dirty="0" err="1" smtClean="0">
                <a:latin typeface="Sylfaen" pitchFamily="18" charset="0"/>
              </a:rPr>
              <a:t>მხრივ</a:t>
            </a:r>
            <a:r>
              <a:rPr lang="en-US" dirty="0" smtClean="0">
                <a:latin typeface="Sylfaen" pitchFamily="18" charset="0"/>
              </a:rPr>
              <a:t>, </a:t>
            </a:r>
            <a:r>
              <a:rPr lang="en-US" dirty="0" err="1" smtClean="0">
                <a:latin typeface="Sylfaen" pitchFamily="18" charset="0"/>
              </a:rPr>
              <a:t>მათ</a:t>
            </a:r>
            <a:r>
              <a:rPr lang="en-US" dirty="0" smtClean="0">
                <a:latin typeface="Sylfaen" pitchFamily="18" charset="0"/>
              </a:rPr>
              <a:t> </a:t>
            </a:r>
            <a:r>
              <a:rPr lang="en-US" dirty="0" err="1" smtClean="0">
                <a:latin typeface="Sylfaen" pitchFamily="18" charset="0"/>
              </a:rPr>
              <a:t>შორის</a:t>
            </a:r>
            <a:r>
              <a:rPr lang="en-US" dirty="0" smtClean="0">
                <a:latin typeface="Sylfaen" pitchFamily="18" charset="0"/>
              </a:rPr>
              <a:t> </a:t>
            </a:r>
            <a:r>
              <a:rPr lang="en-US" dirty="0" err="1" smtClean="0">
                <a:latin typeface="Sylfaen" pitchFamily="18" charset="0"/>
              </a:rPr>
              <a:t>გახშირებული</a:t>
            </a:r>
            <a:r>
              <a:rPr lang="en-US" dirty="0" smtClean="0">
                <a:latin typeface="Sylfaen" pitchFamily="18" charset="0"/>
              </a:rPr>
              <a:t> </a:t>
            </a:r>
            <a:r>
              <a:rPr lang="en-US" dirty="0" err="1" smtClean="0">
                <a:latin typeface="Sylfaen" pitchFamily="18" charset="0"/>
              </a:rPr>
              <a:t>შარდვა</a:t>
            </a:r>
            <a:r>
              <a:rPr lang="en-US" dirty="0" smtClean="0">
                <a:latin typeface="Sylfaen" pitchFamily="18" charset="0"/>
              </a:rPr>
              <a:t>, </a:t>
            </a:r>
            <a:r>
              <a:rPr lang="en-US" dirty="0" err="1" smtClean="0">
                <a:latin typeface="Sylfaen" pitchFamily="18" charset="0"/>
              </a:rPr>
              <a:t>ან</a:t>
            </a:r>
            <a:r>
              <a:rPr lang="en-US" dirty="0" smtClean="0">
                <a:latin typeface="Sylfaen" pitchFamily="18" charset="0"/>
              </a:rPr>
              <a:t> </a:t>
            </a:r>
            <a:r>
              <a:rPr lang="en-US" dirty="0" err="1" smtClean="0">
                <a:latin typeface="Sylfaen" pitchFamily="18" charset="0"/>
              </a:rPr>
              <a:t>თირკმლების</a:t>
            </a:r>
            <a:r>
              <a:rPr lang="en-US" dirty="0" smtClean="0">
                <a:latin typeface="Sylfaen" pitchFamily="18" charset="0"/>
              </a:rPr>
              <a:t> </a:t>
            </a:r>
            <a:r>
              <a:rPr lang="en-US" dirty="0" err="1" smtClean="0">
                <a:latin typeface="Sylfaen" pitchFamily="18" charset="0"/>
              </a:rPr>
              <a:t>ინფექციები</a:t>
            </a:r>
            <a:endParaRPr lang="en-US" dirty="0" smtClean="0">
              <a:latin typeface="Sylfaen" pitchFamily="18" charset="0"/>
            </a:endParaRPr>
          </a:p>
          <a:p>
            <a:pPr lvl="0"/>
            <a:r>
              <a:rPr lang="en-US" dirty="0" err="1" smtClean="0">
                <a:latin typeface="Sylfaen" pitchFamily="18" charset="0"/>
              </a:rPr>
              <a:t>განმეორებითი</a:t>
            </a:r>
            <a:r>
              <a:rPr lang="en-US" dirty="0" smtClean="0">
                <a:latin typeface="Sylfaen" pitchFamily="18" charset="0"/>
              </a:rPr>
              <a:t> (</a:t>
            </a:r>
            <a:r>
              <a:rPr lang="en-US" dirty="0" err="1" smtClean="0">
                <a:latin typeface="Sylfaen" pitchFamily="18" charset="0"/>
              </a:rPr>
              <a:t>პერიოდული</a:t>
            </a:r>
            <a:r>
              <a:rPr lang="en-US" dirty="0" smtClean="0">
                <a:latin typeface="Sylfaen" pitchFamily="18" charset="0"/>
              </a:rPr>
              <a:t>), </a:t>
            </a:r>
            <a:r>
              <a:rPr lang="en-US" dirty="0" err="1" smtClean="0">
                <a:latin typeface="Sylfaen" pitchFamily="18" charset="0"/>
              </a:rPr>
              <a:t>ვაგინალური</a:t>
            </a:r>
            <a:r>
              <a:rPr lang="en-US" dirty="0" smtClean="0">
                <a:latin typeface="Sylfaen" pitchFamily="18" charset="0"/>
              </a:rPr>
              <a:t> </a:t>
            </a:r>
            <a:r>
              <a:rPr lang="en-US" dirty="0" err="1" smtClean="0">
                <a:latin typeface="Sylfaen" pitchFamily="18" charset="0"/>
              </a:rPr>
              <a:t>სისხლდენა</a:t>
            </a:r>
            <a:r>
              <a:rPr lang="en-US" dirty="0" smtClean="0">
                <a:latin typeface="Sylfaen" pitchFamily="18" charset="0"/>
              </a:rPr>
              <a:t>, </a:t>
            </a:r>
            <a:r>
              <a:rPr lang="en-US" dirty="0" err="1" smtClean="0">
                <a:latin typeface="Sylfaen" pitchFamily="18" charset="0"/>
              </a:rPr>
              <a:t>ან</a:t>
            </a:r>
            <a:r>
              <a:rPr lang="en-US" dirty="0" smtClean="0">
                <a:latin typeface="Sylfaen" pitchFamily="18" charset="0"/>
              </a:rPr>
              <a:t> </a:t>
            </a:r>
            <a:r>
              <a:rPr lang="en-US" dirty="0" err="1" smtClean="0">
                <a:latin typeface="Sylfaen" pitchFamily="18" charset="0"/>
              </a:rPr>
              <a:t>სქესობრივი</a:t>
            </a:r>
            <a:r>
              <a:rPr lang="en-US" dirty="0" smtClean="0">
                <a:latin typeface="Sylfaen" pitchFamily="18" charset="0"/>
              </a:rPr>
              <a:t> </a:t>
            </a:r>
            <a:r>
              <a:rPr lang="en-US" dirty="0" err="1" smtClean="0">
                <a:latin typeface="Sylfaen" pitchFamily="18" charset="0"/>
              </a:rPr>
              <a:t>გზით</a:t>
            </a:r>
            <a:r>
              <a:rPr lang="en-US" dirty="0" smtClean="0">
                <a:latin typeface="Sylfaen" pitchFamily="18" charset="0"/>
              </a:rPr>
              <a:t> </a:t>
            </a:r>
            <a:r>
              <a:rPr lang="en-US" dirty="0" err="1" smtClean="0">
                <a:latin typeface="Sylfaen" pitchFamily="18" charset="0"/>
              </a:rPr>
              <a:t>გადამდები</a:t>
            </a:r>
            <a:r>
              <a:rPr lang="en-US" dirty="0" smtClean="0">
                <a:latin typeface="Sylfaen" pitchFamily="18" charset="0"/>
              </a:rPr>
              <a:t> </a:t>
            </a:r>
            <a:r>
              <a:rPr lang="en-US" dirty="0" err="1" smtClean="0">
                <a:latin typeface="Sylfaen" pitchFamily="18" charset="0"/>
              </a:rPr>
              <a:t>ინფექციები</a:t>
            </a:r>
            <a:endParaRPr lang="en-US" dirty="0" smtClean="0">
              <a:latin typeface="Sylfaen" pitchFamily="18" charset="0"/>
            </a:endParaRPr>
          </a:p>
          <a:p>
            <a:pPr lvl="0"/>
            <a:r>
              <a:rPr lang="en-US" dirty="0" err="1" smtClean="0">
                <a:latin typeface="Sylfaen" pitchFamily="18" charset="0"/>
              </a:rPr>
              <a:t>ქრონიკული</a:t>
            </a:r>
            <a:r>
              <a:rPr lang="en-US" dirty="0" smtClean="0">
                <a:latin typeface="Sylfaen" pitchFamily="18" charset="0"/>
              </a:rPr>
              <a:t> </a:t>
            </a:r>
            <a:r>
              <a:rPr lang="en-US" dirty="0" err="1" smtClean="0">
                <a:latin typeface="Sylfaen" pitchFamily="18" charset="0"/>
              </a:rPr>
              <a:t>ტკივილი</a:t>
            </a:r>
            <a:r>
              <a:rPr lang="en-US" dirty="0" smtClean="0">
                <a:latin typeface="Sylfaen" pitchFamily="18" charset="0"/>
              </a:rPr>
              <a:t> (</a:t>
            </a:r>
            <a:r>
              <a:rPr lang="en-US" dirty="0" err="1" smtClean="0">
                <a:latin typeface="Sylfaen" pitchFamily="18" charset="0"/>
              </a:rPr>
              <a:t>აუხსნელი</a:t>
            </a:r>
            <a:r>
              <a:rPr lang="en-US" dirty="0" smtClean="0">
                <a:latin typeface="Sylfaen" pitchFamily="18" charset="0"/>
              </a:rPr>
              <a:t>)</a:t>
            </a:r>
          </a:p>
          <a:p>
            <a:pPr lvl="0"/>
            <a:r>
              <a:rPr lang="en-US" dirty="0" err="1" smtClean="0">
                <a:latin typeface="Sylfaen" pitchFamily="18" charset="0"/>
              </a:rPr>
              <a:t>ტრავმული</a:t>
            </a:r>
            <a:r>
              <a:rPr lang="en-US" dirty="0" smtClean="0">
                <a:latin typeface="Sylfaen" pitchFamily="18" charset="0"/>
              </a:rPr>
              <a:t> </a:t>
            </a:r>
            <a:r>
              <a:rPr lang="en-US" dirty="0" err="1" smtClean="0">
                <a:latin typeface="Sylfaen" pitchFamily="18" charset="0"/>
              </a:rPr>
              <a:t>დაზიანება</a:t>
            </a:r>
            <a:r>
              <a:rPr lang="en-US" dirty="0" smtClean="0">
                <a:latin typeface="Sylfaen" pitchFamily="18" charset="0"/>
              </a:rPr>
              <a:t>, </a:t>
            </a:r>
            <a:r>
              <a:rPr lang="en-US" dirty="0" err="1" smtClean="0">
                <a:latin typeface="Sylfaen" pitchFamily="18" charset="0"/>
              </a:rPr>
              <a:t>კერძოდ</a:t>
            </a:r>
            <a:r>
              <a:rPr lang="en-US" dirty="0" smtClean="0">
                <a:latin typeface="Sylfaen" pitchFamily="18" charset="0"/>
              </a:rPr>
              <a:t>, </a:t>
            </a:r>
            <a:r>
              <a:rPr lang="en-US" dirty="0" err="1" smtClean="0">
                <a:latin typeface="Sylfaen" pitchFamily="18" charset="0"/>
              </a:rPr>
              <a:t>თუ</a:t>
            </a:r>
            <a:r>
              <a:rPr lang="en-US" dirty="0" smtClean="0">
                <a:latin typeface="Sylfaen" pitchFamily="18" charset="0"/>
              </a:rPr>
              <a:t> </a:t>
            </a:r>
            <a:r>
              <a:rPr lang="en-US" dirty="0" err="1" smtClean="0">
                <a:latin typeface="Sylfaen" pitchFamily="18" charset="0"/>
              </a:rPr>
              <a:t>განმეორებადია</a:t>
            </a:r>
            <a:r>
              <a:rPr lang="en-US" dirty="0" smtClean="0">
                <a:latin typeface="Sylfaen" pitchFamily="18" charset="0"/>
              </a:rPr>
              <a:t> </a:t>
            </a:r>
            <a:r>
              <a:rPr lang="en-US" dirty="0" err="1" smtClean="0">
                <a:latin typeface="Sylfaen" pitchFamily="18" charset="0"/>
              </a:rPr>
              <a:t>და</a:t>
            </a:r>
            <a:r>
              <a:rPr lang="en-US" dirty="0" smtClean="0">
                <a:latin typeface="Sylfaen" pitchFamily="18" charset="0"/>
              </a:rPr>
              <a:t> </a:t>
            </a:r>
            <a:r>
              <a:rPr lang="en-US" dirty="0" err="1" smtClean="0">
                <a:latin typeface="Sylfaen" pitchFamily="18" charset="0"/>
              </a:rPr>
              <a:t>ახლავს</a:t>
            </a:r>
            <a:r>
              <a:rPr lang="en-US" dirty="0" smtClean="0">
                <a:latin typeface="Sylfaen" pitchFamily="18" charset="0"/>
              </a:rPr>
              <a:t> </a:t>
            </a:r>
            <a:r>
              <a:rPr lang="en-US" dirty="0" err="1" smtClean="0">
                <a:latin typeface="Sylfaen" pitchFamily="18" charset="0"/>
              </a:rPr>
              <a:t>გაურკვეველი</a:t>
            </a:r>
            <a:r>
              <a:rPr lang="en-US" dirty="0" smtClean="0">
                <a:latin typeface="Sylfaen" pitchFamily="18" charset="0"/>
              </a:rPr>
              <a:t>, </a:t>
            </a:r>
            <a:r>
              <a:rPr lang="en-US" dirty="0" err="1" smtClean="0">
                <a:latin typeface="Sylfaen" pitchFamily="18" charset="0"/>
              </a:rPr>
              <a:t>ან</a:t>
            </a:r>
            <a:r>
              <a:rPr lang="en-US" dirty="0" smtClean="0">
                <a:latin typeface="Sylfaen" pitchFamily="18" charset="0"/>
              </a:rPr>
              <a:t> </a:t>
            </a:r>
            <a:r>
              <a:rPr lang="en-US" dirty="0" err="1" smtClean="0">
                <a:latin typeface="Sylfaen" pitchFamily="18" charset="0"/>
              </a:rPr>
              <a:t>დაუჯერებელი</a:t>
            </a:r>
            <a:r>
              <a:rPr lang="en-US" dirty="0" smtClean="0">
                <a:latin typeface="Sylfaen" pitchFamily="18" charset="0"/>
              </a:rPr>
              <a:t> </a:t>
            </a:r>
            <a:r>
              <a:rPr lang="en-US" dirty="0" err="1" smtClean="0">
                <a:latin typeface="Sylfaen" pitchFamily="18" charset="0"/>
              </a:rPr>
              <a:t>ახსნა-განმარტება</a:t>
            </a:r>
            <a:endParaRPr lang="en-US" dirty="0" smtClean="0">
              <a:latin typeface="Sylfaen" pitchFamily="18" charset="0"/>
            </a:endParaRPr>
          </a:p>
          <a:p>
            <a:pPr lvl="0"/>
            <a:r>
              <a:rPr lang="en-US" dirty="0" err="1" smtClean="0">
                <a:latin typeface="Sylfaen" pitchFamily="18" charset="0"/>
              </a:rPr>
              <a:t>პრობლემები</a:t>
            </a:r>
            <a:r>
              <a:rPr lang="en-US" dirty="0" smtClean="0">
                <a:latin typeface="Sylfaen" pitchFamily="18" charset="0"/>
              </a:rPr>
              <a:t> </a:t>
            </a:r>
            <a:r>
              <a:rPr lang="en-US" dirty="0" err="1" smtClean="0">
                <a:latin typeface="Sylfaen" pitchFamily="18" charset="0"/>
              </a:rPr>
              <a:t>ცენტრალური</a:t>
            </a:r>
            <a:r>
              <a:rPr lang="en-US" dirty="0" smtClean="0">
                <a:latin typeface="Sylfaen" pitchFamily="18" charset="0"/>
              </a:rPr>
              <a:t> </a:t>
            </a:r>
            <a:r>
              <a:rPr lang="en-US" dirty="0" err="1" smtClean="0">
                <a:latin typeface="Sylfaen" pitchFamily="18" charset="0"/>
              </a:rPr>
              <a:t>ნერვული</a:t>
            </a:r>
            <a:r>
              <a:rPr lang="en-US" dirty="0" smtClean="0">
                <a:latin typeface="Sylfaen" pitchFamily="18" charset="0"/>
              </a:rPr>
              <a:t> </a:t>
            </a:r>
            <a:r>
              <a:rPr lang="en-US" dirty="0" err="1" smtClean="0">
                <a:latin typeface="Sylfaen" pitchFamily="18" charset="0"/>
              </a:rPr>
              <a:t>სისტემის</a:t>
            </a:r>
            <a:r>
              <a:rPr lang="en-US" dirty="0" smtClean="0">
                <a:latin typeface="Sylfaen" pitchFamily="18" charset="0"/>
              </a:rPr>
              <a:t> </a:t>
            </a:r>
            <a:r>
              <a:rPr lang="en-US" dirty="0" err="1" smtClean="0">
                <a:latin typeface="Sylfaen" pitchFamily="18" charset="0"/>
              </a:rPr>
              <a:t>მხრივ</a:t>
            </a:r>
            <a:r>
              <a:rPr lang="en-US" dirty="0" smtClean="0">
                <a:latin typeface="Sylfaen" pitchFamily="18" charset="0"/>
              </a:rPr>
              <a:t> - </a:t>
            </a:r>
            <a:r>
              <a:rPr lang="en-US" dirty="0" err="1" smtClean="0">
                <a:latin typeface="Sylfaen" pitchFamily="18" charset="0"/>
              </a:rPr>
              <a:t>თავის</a:t>
            </a:r>
            <a:r>
              <a:rPr lang="en-US" dirty="0" smtClean="0">
                <a:latin typeface="Sylfaen" pitchFamily="18" charset="0"/>
              </a:rPr>
              <a:t> </a:t>
            </a:r>
            <a:r>
              <a:rPr lang="en-US" dirty="0" err="1" smtClean="0">
                <a:latin typeface="Sylfaen" pitchFamily="18" charset="0"/>
              </a:rPr>
              <a:t>ტკივილები</a:t>
            </a:r>
            <a:r>
              <a:rPr lang="en-US" dirty="0" smtClean="0">
                <a:latin typeface="Sylfaen" pitchFamily="18" charset="0"/>
              </a:rPr>
              <a:t>, </a:t>
            </a:r>
            <a:r>
              <a:rPr lang="en-US" dirty="0" err="1" smtClean="0">
                <a:latin typeface="Sylfaen" pitchFamily="18" charset="0"/>
              </a:rPr>
              <a:t>კოგნიტიური</a:t>
            </a:r>
            <a:r>
              <a:rPr lang="en-US" dirty="0" smtClean="0">
                <a:latin typeface="Sylfaen" pitchFamily="18" charset="0"/>
              </a:rPr>
              <a:t> </a:t>
            </a:r>
            <a:r>
              <a:rPr lang="en-US" dirty="0" err="1" smtClean="0">
                <a:latin typeface="Sylfaen" pitchFamily="18" charset="0"/>
              </a:rPr>
              <a:t>პრობლემები</a:t>
            </a:r>
            <a:r>
              <a:rPr lang="en-US" dirty="0" smtClean="0">
                <a:latin typeface="Sylfaen" pitchFamily="18" charset="0"/>
              </a:rPr>
              <a:t>, </a:t>
            </a:r>
            <a:r>
              <a:rPr lang="en-US" dirty="0" err="1" smtClean="0">
                <a:latin typeface="Sylfaen" pitchFamily="18" charset="0"/>
              </a:rPr>
              <a:t>სმენის</a:t>
            </a:r>
            <a:r>
              <a:rPr lang="en-US" dirty="0" smtClean="0">
                <a:latin typeface="Sylfaen" pitchFamily="18" charset="0"/>
              </a:rPr>
              <a:t> </a:t>
            </a:r>
            <a:r>
              <a:rPr lang="en-US" dirty="0" err="1" smtClean="0">
                <a:latin typeface="Sylfaen" pitchFamily="18" charset="0"/>
              </a:rPr>
              <a:t>დაკარგვა</a:t>
            </a:r>
            <a:endParaRPr lang="en-US" dirty="0" smtClean="0">
              <a:latin typeface="Sylfaen" pitchFamily="18" charset="0"/>
            </a:endParaRPr>
          </a:p>
          <a:p>
            <a:pPr lvl="0"/>
            <a:r>
              <a:rPr lang="en-US" dirty="0" err="1" smtClean="0">
                <a:latin typeface="Sylfaen" pitchFamily="18" charset="0"/>
              </a:rPr>
              <a:t>ხშირი</a:t>
            </a:r>
            <a:r>
              <a:rPr lang="en-US" dirty="0" smtClean="0">
                <a:latin typeface="Sylfaen" pitchFamily="18" charset="0"/>
              </a:rPr>
              <a:t> </a:t>
            </a:r>
            <a:r>
              <a:rPr lang="en-US" dirty="0" err="1" smtClean="0">
                <a:latin typeface="Sylfaen" pitchFamily="18" charset="0"/>
              </a:rPr>
              <a:t>კონსულტაციები</a:t>
            </a:r>
            <a:r>
              <a:rPr lang="en-US" dirty="0" smtClean="0">
                <a:latin typeface="Sylfaen" pitchFamily="18" charset="0"/>
              </a:rPr>
              <a:t> </a:t>
            </a:r>
            <a:r>
              <a:rPr lang="en-US" dirty="0" err="1" smtClean="0">
                <a:latin typeface="Sylfaen" pitchFamily="18" charset="0"/>
              </a:rPr>
              <a:t>არამკაფიო</a:t>
            </a:r>
            <a:r>
              <a:rPr lang="en-US" dirty="0" smtClean="0">
                <a:latin typeface="Sylfaen" pitchFamily="18" charset="0"/>
              </a:rPr>
              <a:t> </a:t>
            </a:r>
            <a:r>
              <a:rPr lang="en-US" dirty="0" err="1" smtClean="0">
                <a:latin typeface="Sylfaen" pitchFamily="18" charset="0"/>
              </a:rPr>
              <a:t>დიაგნოზით</a:t>
            </a:r>
            <a:endParaRPr lang="en-US" dirty="0" smtClean="0">
              <a:latin typeface="Sylfaen" pitchFamily="18" charset="0"/>
            </a:endParaRPr>
          </a:p>
          <a:p>
            <a:pPr lvl="0"/>
            <a:r>
              <a:rPr lang="ka-GE" dirty="0" smtClean="0">
                <a:latin typeface="Sylfaen" pitchFamily="18" charset="0"/>
              </a:rPr>
              <a:t>მეუღლე/ინტიმური პარტნიორი რეგულარულად ითხოვს კონსულტაციაზე დასწრებას და ზედმეტად ერევა კონსულტაციაში.</a:t>
            </a:r>
            <a:endParaRPr lang="en-US" dirty="0" smtClean="0">
              <a:latin typeface="Sylfaen" pitchFamily="18" charset="0"/>
            </a:endParaRPr>
          </a:p>
          <a:p>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მინიმალური მოთხოვნა შეკითხვის დასასმელად</a:t>
            </a:r>
            <a:endParaRPr lang="en-US" dirty="0"/>
          </a:p>
        </p:txBody>
      </p:sp>
      <p:sp>
        <p:nvSpPr>
          <p:cNvPr id="3" name="Content Placeholder 2"/>
          <p:cNvSpPr>
            <a:spLocks noGrp="1"/>
          </p:cNvSpPr>
          <p:nvPr>
            <p:ph idx="1"/>
          </p:nvPr>
        </p:nvSpPr>
        <p:spPr/>
        <p:txBody>
          <a:bodyPr/>
          <a:lstStyle/>
          <a:p>
            <a:r>
              <a:rPr lang="ka-GE" dirty="0" smtClean="0"/>
              <a:t>პროტოკოლის ან სტანდარტის არსებობა/გამოკვრა ოფისში</a:t>
            </a:r>
          </a:p>
          <a:p>
            <a:r>
              <a:rPr lang="ka-GE" dirty="0" smtClean="0"/>
              <a:t>უსაფრთხო გარემოს არსებობა კონსულტაციის მონაწილე პირთათვის</a:t>
            </a:r>
          </a:p>
          <a:p>
            <a:r>
              <a:rPr lang="ka-GE" dirty="0" smtClean="0"/>
              <a:t>ტრენირებული სამედიცინო პერსონალი , რომელმაც იცის, როგორ დასვას კითხვა ძალადობის გამოსააშკარავებლად და როგორ გააგრძელონ კონსულტაცია ძალადობის გამჟღავნების შემდეგ</a:t>
            </a:r>
          </a:p>
          <a:p>
            <a:r>
              <a:rPr lang="ka-GE" dirty="0" smtClean="0"/>
              <a:t>რეფერალური სისტემის არსებობა</a:t>
            </a:r>
          </a:p>
          <a:p>
            <a:endParaRPr lang="en-US" dirty="0"/>
          </a:p>
        </p:txBody>
      </p:sp>
      <p:sp>
        <p:nvSpPr>
          <p:cNvPr id="4" name="Slide Number Placeholder 3"/>
          <p:cNvSpPr>
            <a:spLocks noGrp="1"/>
          </p:cNvSpPr>
          <p:nvPr>
            <p:ph type="sldNum" sz="quarter" idx="12"/>
          </p:nvPr>
        </p:nvSpPr>
        <p:spPr/>
        <p:txBody>
          <a:bodyPr/>
          <a:lstStyle/>
          <a:p>
            <a:fld id="{0743BDF6-1FC2-4AD7-959A-D8432CEEBC20}"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1336</Words>
  <Application>Microsoft Office PowerPoint</Application>
  <PresentationFormat>Custom</PresentationFormat>
  <Paragraphs>165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 </vt:lpstr>
      <vt:lpstr>მოდული III </vt:lpstr>
      <vt:lpstr>მოდულის მიზანი:</vt:lpstr>
      <vt:lpstr>საკვანძო საკითხები: რაზე ვისაუბრებთ</vt:lpstr>
      <vt:lpstr>ძირითადი გზავნილები</vt:lpstr>
      <vt:lpstr>გენდერული ნიშნით ძალადობის აქტიური გამოვლენა: რუტინული შეფასება თუ კლინიკური მოთხოვნით შეფასება </vt:lpstr>
      <vt:lpstr>გენდერული ნიშნით ძალადობის კლინიკური მიმანიშნებლები</vt:lpstr>
      <vt:lpstr>გენდერული ნიშნით ძალადობის კლინიკური მიმანიშნებლები</vt:lpstr>
      <vt:lpstr>მინიმალური მოთხოვნა შეკითხვის დასასმელად</vt:lpstr>
      <vt:lpstr>უსაფრთხოების შეფასება</vt:lpstr>
      <vt:lpstr>თარიჯიმანთან მუშაობის მოთხოვნები</vt:lpstr>
      <vt:lpstr>კლინიკური შემთხვევა</vt:lpstr>
      <vt:lpstr>კლინიკური შემთხვევა</vt:lpstr>
      <vt:lpstr>კლინიკური შემთხვევა - პასუხები</vt:lpstr>
      <vt:lpstr>ზოგადი რჩევები წარმატებული კონსულტაციისათვის</vt:lpstr>
      <vt:lpstr>რჩევები ინტერივიუსათვის: პოზიტიური - ნეგატიური</vt:lpstr>
      <vt:lpstr>რჩევები ინტერივიუსათვის: პოზიტიური - ნეგატიური</vt:lpstr>
      <vt:lpstr>ქვემოთ მოცემული შეკითხვებიდან და ფრაზებიდან მონიშნეთ, რომელია მისაღები ინტერვიუს დროს</vt:lpstr>
      <vt:lpstr>რჩევები ძალადობის შესახებ შეკითხვის დასასმელად </vt:lpstr>
      <vt:lpstr>რჩევები ძალადობის შესახებ შეკითხვის დასასმელად </vt:lpstr>
      <vt:lpstr>რჩევები ძალადობის შესახებ ინფორმაციის მოსაგროვებლად</vt:lpstr>
      <vt:lpstr>რჩევები ძალადობის შესახებ ინფორმაციის მოსაგროვებლად</vt:lpstr>
      <vt:lpstr>რჩევები ძალდობაგანცდილი ქალისათვის</vt:lpstr>
      <vt:lpstr>გენდერული ნიშნით ძალადობის გამჟღავნება - დამხმარე საშუალებები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ქალის მიმართ ფიზიკური, ფსიქოლოგიური  და სექსუალური ძალადობის გამოვლენის, მკურნალობის პრინციპებისა და რეფერალის საკითხებზე</dc:title>
  <dc:creator>Tamar Bortsvadze</dc:creator>
  <cp:lastModifiedBy>Windows User</cp:lastModifiedBy>
  <cp:revision>5</cp:revision>
  <dcterms:created xsi:type="dcterms:W3CDTF">2018-05-22T10:53:14Z</dcterms:created>
  <dcterms:modified xsi:type="dcterms:W3CDTF">2019-04-13T11:07:26Z</dcterms:modified>
</cp:coreProperties>
</file>