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9" r:id="rId5"/>
    <p:sldId id="270" r:id="rId6"/>
    <p:sldId id="267" r:id="rId7"/>
    <p:sldId id="260" r:id="rId8"/>
    <p:sldId id="261" r:id="rId9"/>
    <p:sldId id="262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51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ar Bortsvadze" userId="aa6d9a8c35b39c91" providerId="LiveId" clId="{E7F43DE2-4337-4158-ADE3-CF3D347E82B3}"/>
  </pc:docChgLst>
  <pc:docChgLst>
    <pc:chgData name="Tamar Bortsvadze" userId="aa6d9a8c35b39c91" providerId="LiveId" clId="{1ED38631-C5A2-40FC-B221-4EEE9412F2D6}"/>
    <pc:docChg chg="modSld">
      <pc:chgData name="Tamar Bortsvadze" userId="aa6d9a8c35b39c91" providerId="LiveId" clId="{1ED38631-C5A2-40FC-B221-4EEE9412F2D6}" dt="2019-03-09T21:04:39.104" v="5" actId="20577"/>
      <pc:docMkLst>
        <pc:docMk/>
      </pc:docMkLst>
      <pc:sldChg chg="modSp">
        <pc:chgData name="Tamar Bortsvadze" userId="aa6d9a8c35b39c91" providerId="LiveId" clId="{1ED38631-C5A2-40FC-B221-4EEE9412F2D6}" dt="2019-03-09T21:04:39.104" v="5" actId="20577"/>
        <pc:sldMkLst>
          <pc:docMk/>
          <pc:sldMk cId="2316042453" sldId="259"/>
        </pc:sldMkLst>
        <pc:spChg chg="mod">
          <ac:chgData name="Tamar Bortsvadze" userId="aa6d9a8c35b39c91" providerId="LiveId" clId="{1ED38631-C5A2-40FC-B221-4EEE9412F2D6}" dt="2019-03-09T21:04:39.104" v="5" actId="20577"/>
          <ac:spMkLst>
            <pc:docMk/>
            <pc:sldMk cId="2316042453" sldId="259"/>
            <ac:spMk id="5" creationId="{AC7263ED-BCD1-46B1-BD64-13964399A8E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8F029-6996-4358-9641-683E6C335BB8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0523B-2C63-47A1-83B2-21282D1E2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EC7BB8-D2DC-469A-AC65-2C69C5137B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F6FAD5-E4A8-49AA-972A-1B05FCE582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6B9BE8B-F687-4E1B-BEB9-6540C929D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9852-F1A4-4A26-88D3-D052BEF689B3}" type="datetime1">
              <a:rPr lang="en-GB" smtClean="0"/>
              <a:pPr/>
              <a:t>13/04/2019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87D1D37-61B4-4519-9D3A-238FC2D9D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FA7072-3EBA-4027-B967-AD0FD68F5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DF6-1FC2-4AD7-959A-D8432CEEBC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0503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3EFF78-25B0-4C73-AB42-E7D030300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C5B26DD-B844-4E0B-934A-E9A2309ADF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E08CFA-A41D-4D26-9FC4-13EF04DB8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6229-5DCE-4A83-8B16-804594FD68A2}" type="datetime1">
              <a:rPr lang="en-GB" smtClean="0"/>
              <a:pPr/>
              <a:t>13/04/2019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A156220-6019-4498-AD17-5A9F06752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8747FA-DEB4-4A5A-A6D4-9D24AFD8B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DF6-1FC2-4AD7-959A-D8432CEEBC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8820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FF4E639-8DBB-4BA3-81BC-4D2BF14434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AA9160D-9D05-495A-A6B8-C513100C96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9E52F48-D7DD-4BD9-886A-0D8FEB615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DC43-C383-46DE-9CCA-559C7017E897}" type="datetime1">
              <a:rPr lang="en-GB" smtClean="0"/>
              <a:pPr/>
              <a:t>13/04/2019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D51307-091A-4787-B789-A84FC49E4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8835CC-2DF0-4D28-B03E-174C6E598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DF6-1FC2-4AD7-959A-D8432CEEBC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88363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BB8722-E732-41C9-864E-094A9AF81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FC53D7-0387-46A4-B5E3-2A3FE160A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38B334-A895-4943-84CD-EBF5753F7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D321-0B66-45AC-81F8-82B49464A1B8}" type="datetime1">
              <a:rPr lang="en-GB" smtClean="0"/>
              <a:pPr/>
              <a:t>13/04/2019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B179B24-1BF2-4B56-828E-6C7698C8F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9BBADE2-551D-4EBE-A952-BAE426354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DF6-1FC2-4AD7-959A-D8432CEEBC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037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5FBC13-D1AF-4EC8-BF16-7AFC204C7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21D77BC-0950-449D-AB63-BAD9D18DE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501B45-B054-493A-B16F-A7F8CA42D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6E93-0D23-460F-8370-03571B28469A}" type="datetime1">
              <a:rPr lang="en-GB" smtClean="0"/>
              <a:pPr/>
              <a:t>13/04/2019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7AEF54-42CF-484C-BC4F-845E7A96B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A9F8B5-F8B0-4D6A-8C89-993DEC6DA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DF6-1FC2-4AD7-959A-D8432CEEBC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9291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4CFD27-06FF-4088-8020-65A7BE072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3F87B7-DA5D-4EF1-B920-42F0AA5F5C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67B8342-FCB9-45EF-BAF9-8AD5C6159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FCDEFD4-79F1-4D59-B055-0AEED2E0C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4D5D-8C2F-46DC-BEA9-BADC22719496}" type="datetime1">
              <a:rPr lang="en-GB" smtClean="0"/>
              <a:pPr/>
              <a:t>13/04/2019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CAA939C-6C58-41EA-8C51-FA0302103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54381DF-274D-4D21-BE4F-4AD0AEBD9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DF6-1FC2-4AD7-959A-D8432CEEBC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1104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E58D6B-E8CF-4952-83DB-4A596F453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2DF7E04-8FFF-4936-82C8-9B56C846E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D1DEF90-C751-43BC-9ED1-57E3B66A2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578B8D5-D2E0-43CC-B80F-CAFBAFC707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226A25B-B9F9-4FE9-BABD-6C09AA3C01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B248E26-58A1-4424-AB3F-B5AF7A868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2DD8-977A-4AB5-8DF3-D7408124780D}" type="datetime1">
              <a:rPr lang="en-GB" smtClean="0"/>
              <a:pPr/>
              <a:t>13/04/2019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C3E9077-59FC-46D8-BB24-7740D97B7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C824B98-88FA-40A4-A489-5C720F9D5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DF6-1FC2-4AD7-959A-D8432CEEBC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94609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C84631-9DDE-471A-8075-5FA7AF456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7BBCCC0-92F9-461D-9A90-3F56808A2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E290-89EC-4E80-AB59-C6B4289813DC}" type="datetime1">
              <a:rPr lang="en-GB" smtClean="0"/>
              <a:pPr/>
              <a:t>13/04/2019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29D65CD-6DCF-4B98-A88E-6C0B7C0A5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037C267-8C1D-4D29-8BE8-933928544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DF6-1FC2-4AD7-959A-D8432CEEBC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71815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1773762-0459-4B88-BC4F-DBAD23E85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8ABE-7DFA-48B9-9E01-974A063A1D59}" type="datetime1">
              <a:rPr lang="en-GB" smtClean="0"/>
              <a:pPr/>
              <a:t>13/04/2019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ECAE38F-E455-4379-980E-EED73F2B8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49CC104-D358-4B79-AAE6-4600CC21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DF6-1FC2-4AD7-959A-D8432CEEBC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9068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4FA014-A350-4091-8FE5-A6299732D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A0EADC-30B9-482A-8D0F-8962FBDDA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A89F25F-1E98-419B-8C67-FAE667508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60E5C47-1791-4339-A981-4F7B46084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FF28-228A-47A1-B367-B9A76A692C3F}" type="datetime1">
              <a:rPr lang="en-GB" smtClean="0"/>
              <a:pPr/>
              <a:t>13/04/2019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7D44AB6-CC6C-44E2-A863-EAC47B49A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BFC2273-856B-48AE-9478-4EEA71D52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DF6-1FC2-4AD7-959A-D8432CEEBC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26008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321B8E-64C6-45E8-8CE7-A78B0DD80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F7CD131-8393-4C4C-81EA-AD9E3A5C90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B6BF43A-9A48-4DAE-B452-0EF85F997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86A1F37-E50D-4201-947E-214F73E41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CBC6-E931-40D2-BCDC-33A212567D5C}" type="datetime1">
              <a:rPr lang="en-GB" smtClean="0"/>
              <a:pPr/>
              <a:t>13/04/2019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EC38D37-C7E1-48B2-AD3A-96240771D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36A70C-E683-4B73-B2B0-413A2D831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DF6-1FC2-4AD7-959A-D8432CEEBC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2337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D3CB32F-211C-4630-8584-448DC3AF8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4593321-9659-4A4C-8B4C-C957AC671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49629B-460C-4300-8803-3B904E540D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84223-E741-429C-9025-749B94B950CF}" type="datetime1">
              <a:rPr lang="en-GB" smtClean="0"/>
              <a:pPr/>
              <a:t>13/04/2019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F294B0-C18E-4FF2-8786-62A71C4134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506A6B-767A-4894-A6FB-A065429E5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3BDF6-1FC2-4AD7-959A-D8432CEEBC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6910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507358-81DD-42E6-8A41-BE299FE9BC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3309" y="1108365"/>
            <a:ext cx="9134763" cy="372239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ka-GE" dirty="0"/>
              <a:t/>
            </a:r>
            <a:br>
              <a:rPr lang="ka-GE" dirty="0"/>
            </a:br>
            <a:r>
              <a:rPr lang="ka-GE" dirty="0"/>
              <a:t/>
            </a:r>
            <a:br>
              <a:rPr lang="ka-GE" dirty="0"/>
            </a:br>
            <a:r>
              <a:rPr lang="ka-GE" dirty="0"/>
              <a:t/>
            </a:r>
            <a:br>
              <a:rPr lang="ka-GE" dirty="0"/>
            </a:br>
            <a:r>
              <a:rPr lang="ka-GE" dirty="0"/>
              <a:t/>
            </a:r>
            <a:br>
              <a:rPr lang="ka-GE" dirty="0"/>
            </a:br>
            <a:r>
              <a:rPr lang="ka-GE" dirty="0"/>
              <a:t/>
            </a:r>
            <a:br>
              <a:rPr lang="ka-GE" dirty="0"/>
            </a:br>
            <a:r>
              <a:rPr lang="ka-GE" dirty="0"/>
              <a:t/>
            </a:r>
            <a:br>
              <a:rPr lang="ka-GE" dirty="0"/>
            </a:br>
            <a:r>
              <a:rPr lang="ka-GE" dirty="0"/>
              <a:t/>
            </a:r>
            <a:br>
              <a:rPr lang="ka-GE" dirty="0"/>
            </a:br>
            <a:r>
              <a:rPr lang="ka-GE" sz="4400" b="1" dirty="0"/>
              <a:t>ელექტრონული სატრენინგო მოდული ქალის მიმართ გენდერული ნიშნით ძალადობის გამოვლენის, მკურნალობის პრინციპებისა და რეფერირების საკითხებზე</a:t>
            </a:r>
            <a:r>
              <a:rPr lang="ka-GE" dirty="0"/>
              <a:t/>
            </a:r>
            <a:br>
              <a:rPr lang="ka-GE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ACA4A22-0BC0-4459-904C-C57C09AC5D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6510" y="4701166"/>
            <a:ext cx="9144000" cy="1655762"/>
          </a:xfrm>
        </p:spPr>
        <p:txBody>
          <a:bodyPr>
            <a:normAutofit/>
          </a:bodyPr>
          <a:lstStyle/>
          <a:p>
            <a:r>
              <a:rPr lang="ka-GE" sz="2800" dirty="0"/>
              <a:t>სახელმძღვანელო მითითებები ჯანდაცვის მუშაკებისათვის გენდერული ნიშნით ქალთა მიმართ ძალადობაზე დარგთაშორისი რეაგირებისას</a:t>
            </a:r>
          </a:p>
          <a:p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DF6-1FC2-4AD7-959A-D8432CEEBC2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19250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a-GE" dirty="0"/>
              <a:t>გენდერული ნიშნით ძალადობის გავლენა ჯანმრთელობაზე - არალეტალური გამოსავალი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ka-GE" b="1" dirty="0"/>
              <a:t>მენტალური ჯანმრთელობა</a:t>
            </a:r>
          </a:p>
          <a:p>
            <a:pPr>
              <a:buFont typeface="Wingdings" pitchFamily="2" charset="2"/>
              <a:buChar char="Ø"/>
            </a:pPr>
            <a:r>
              <a:rPr lang="ka-GE" dirty="0"/>
              <a:t>პოსტტრავმული სტრესული აშლილობა,</a:t>
            </a:r>
          </a:p>
          <a:p>
            <a:pPr>
              <a:buFont typeface="Wingdings" pitchFamily="2" charset="2"/>
              <a:buChar char="Ø"/>
            </a:pPr>
            <a:r>
              <a:rPr lang="ka-GE" dirty="0"/>
              <a:t>დეპრესია, შიშები, ძილის დარღვევები, პანიკური აშლილობა</a:t>
            </a:r>
          </a:p>
          <a:p>
            <a:pPr>
              <a:buFont typeface="Wingdings" pitchFamily="2" charset="2"/>
              <a:buChar char="Ø"/>
            </a:pPr>
            <a:r>
              <a:rPr lang="ka-GE" dirty="0"/>
              <a:t>კვების დარღვევები</a:t>
            </a:r>
          </a:p>
          <a:p>
            <a:pPr>
              <a:buFont typeface="Wingdings" pitchFamily="2" charset="2"/>
              <a:buChar char="Ø"/>
            </a:pPr>
            <a:r>
              <a:rPr lang="ka-GE" dirty="0"/>
              <a:t>დაბალი თვითშეფასება</a:t>
            </a:r>
          </a:p>
          <a:p>
            <a:pPr>
              <a:buFont typeface="Wingdings" pitchFamily="2" charset="2"/>
              <a:buChar char="Ø"/>
            </a:pPr>
            <a:r>
              <a:rPr lang="ka-GE" dirty="0"/>
              <a:t>სუიციდური განწყობა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DF6-1FC2-4AD7-959A-D8432CEEBC20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a-GE" dirty="0"/>
              <a:t>გენდერული ნიშნით ძალადობის გავლენა ჯანმრთელობაზე - არალეტალური გამოსავალი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ka-GE" b="1" dirty="0"/>
          </a:p>
          <a:p>
            <a:pPr algn="ctr">
              <a:buNone/>
            </a:pPr>
            <a:r>
              <a:rPr lang="ka-GE" b="1" dirty="0"/>
              <a:t>ქცევითი დარღვევები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/>
              <a:t>ალკოჰოლიზმი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ნარკომანია</a:t>
            </a:r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en-US" dirty="0" err="1"/>
              <a:t>თამბაქოს</a:t>
            </a:r>
            <a:r>
              <a:rPr lang="en-US" dirty="0"/>
              <a:t> </a:t>
            </a:r>
            <a:r>
              <a:rPr lang="ka-GE" dirty="0"/>
              <a:t>მოწევა</a:t>
            </a:r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en-US" dirty="0" err="1"/>
              <a:t>სარისკო</a:t>
            </a:r>
            <a:r>
              <a:rPr lang="en-US" dirty="0"/>
              <a:t> </a:t>
            </a:r>
            <a:r>
              <a:rPr lang="en-US" dirty="0" err="1"/>
              <a:t>სექსუალური</a:t>
            </a:r>
            <a:r>
              <a:rPr lang="en-US" dirty="0"/>
              <a:t> </a:t>
            </a:r>
            <a:r>
              <a:rPr lang="en-US" dirty="0" err="1"/>
              <a:t>ურთიერთობები</a:t>
            </a:r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en-US" dirty="0" err="1"/>
              <a:t>თვითდაზიანებების</a:t>
            </a:r>
            <a:r>
              <a:rPr lang="en-US" dirty="0"/>
              <a:t> </a:t>
            </a:r>
            <a:r>
              <a:rPr lang="en-US" dirty="0" err="1"/>
              <a:t>მიყენება</a:t>
            </a:r>
            <a:endParaRPr lang="ka-GE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DF6-1FC2-4AD7-959A-D8432CEEBC20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/>
              <a:t>გენდერული ძალადობის გავლენა სიცოცხლის ციკლის მანძილზე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a-GE" dirty="0">
                <a:solidFill>
                  <a:srgbClr val="FF0000"/>
                </a:solidFill>
              </a:rPr>
              <a:t>დავალება: სიცოცხლის ციკლის შესაბამის ფაზას მიუსადაგეთ ძალადობის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ka-GE" dirty="0">
                <a:solidFill>
                  <a:srgbClr val="FF0000"/>
                </a:solidFill>
              </a:rPr>
              <a:t>შესაძლო ფორმა.</a:t>
            </a:r>
          </a:p>
          <a:p>
            <a:pPr>
              <a:buNone/>
            </a:pPr>
            <a:r>
              <a:rPr lang="ka-GE" dirty="0">
                <a:solidFill>
                  <a:srgbClr val="FF0000"/>
                </a:solidFill>
              </a:rPr>
              <a:t>სიცოცხლის ციკლის დასახელებით ბოქსები და ერთიანი პასუხების ჩამოანთვალი, საიდანაც მსმენელი გადმოიტანს ძალადობის ფორმას შესაბამის ბოქსში.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DF6-1FC2-4AD7-959A-D8432CEEBC20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E76BA042-1D64-4861-A680-2EABECCB2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/>
              <a:t>მოდული </a:t>
            </a:r>
            <a:r>
              <a:rPr lang="en-GB" dirty="0"/>
              <a:t>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FDE43D4-1ADB-43FD-9F99-15B2705CA9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a-GE" dirty="0"/>
              <a:t>თემა: გენდერული ნიშნით ძალადობის აღქმა, ფორმები და მისი გავლენა ქალების და გოგონების ჯანმრთელობაზე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DF6-1FC2-4AD7-959A-D8432CEEBC20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15197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1E37E089-F23F-4AA0-9BEF-70698BC6E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/>
              <a:t>მოდულის მიზანი: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C7263ED-BCD1-46B1-BD64-13964399A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a-GE" dirty="0"/>
              <a:t> განმარტოს:</a:t>
            </a:r>
          </a:p>
          <a:p>
            <a:r>
              <a:rPr lang="ka-GE" dirty="0"/>
              <a:t>გენდერული ნიშნით ძალადობის აღქმა, მასთან დაკავშირებული მითები </a:t>
            </a:r>
          </a:p>
          <a:p>
            <a:r>
              <a:rPr lang="ka-GE" dirty="0"/>
              <a:t>გენდერული ნიშნით ძალადობის შედეგები ქალთა და გოგონათა ჯანმრთელობაზე</a:t>
            </a:r>
          </a:p>
          <a:p>
            <a:r>
              <a:rPr lang="ka-GE" dirty="0"/>
              <a:t>ცხოვრების ციკლის განმავლობაში სხვადასხვა სახის გენდერული ძალადობის ფორმები</a:t>
            </a:r>
          </a:p>
          <a:p>
            <a:endParaRPr lang="ka-GE" dirty="0"/>
          </a:p>
          <a:p>
            <a:pPr>
              <a:buNone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DF6-1FC2-4AD7-959A-D8432CEEBC2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16042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ka-GE" dirty="0"/>
              <a:t>საზიანოა, რადგანაც ბრალი მსხვერპლს ედება და არა მოძალადეს</a:t>
            </a:r>
          </a:p>
          <a:p>
            <a:pPr algn="just">
              <a:buFont typeface="Wingdings" pitchFamily="2" charset="2"/>
              <a:buChar char="§"/>
            </a:pPr>
            <a:r>
              <a:rPr lang="ka-GE" dirty="0"/>
              <a:t>აყალიბებს საზოგადოების და ჯანდაცვის სექტორის აღქმას და პასუხს</a:t>
            </a:r>
          </a:p>
          <a:p>
            <a:pPr algn="just">
              <a:buFont typeface="Wingdings" pitchFamily="2" charset="2"/>
              <a:buChar char="§"/>
            </a:pPr>
            <a:r>
              <a:rPr lang="ka-GE" dirty="0"/>
              <a:t>ხელს უშლის ჯანდაცვის მუშაკებს გენდერული ნიშნით ძალადობის იდენტიფიცირებასა და მკურნალობაში</a:t>
            </a:r>
          </a:p>
          <a:p>
            <a:pPr algn="just">
              <a:buNone/>
            </a:pPr>
            <a:r>
              <a:rPr lang="ka-GE" dirty="0"/>
              <a:t>- მნიშვნელოვანია ჯანდაცვის მუშაკებს ესმოდეთ მითებსა და ფაქტებს შორის განსხვავება    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a-GE" dirty="0"/>
              <a:t>გენდერული ნიშნით ძალადობის შესახებ მითები და სტერეოტიპული დამოკიდებულებები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/>
              <a:t>მითები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a-GE" dirty="0">
                <a:solidFill>
                  <a:srgbClr val="FF0000"/>
                </a:solidFill>
              </a:rPr>
              <a:t>ამ ნაწილში უნდა გაკეთდეს მითი, ქვემოთ ღილაკი - მართებულია- არ არის მართებული</a:t>
            </a:r>
          </a:p>
          <a:p>
            <a:pPr>
              <a:buNone/>
            </a:pPr>
            <a:r>
              <a:rPr lang="ka-GE" dirty="0">
                <a:solidFill>
                  <a:srgbClr val="FF0000"/>
                </a:solidFill>
              </a:rPr>
              <a:t>რომ დააჭერს რომელიმეს, უნდა გამოვიდეს - თქვენი პასუხი სწორია ან თქენი პასუხი არასწორია და იქვე, მიუხედავად იმისა, სწორია თუ არა პასუხი, მოყვეს განმარტება.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DF6-1FC2-4AD7-959A-D8432CEEBC20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en-US" b="1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a-GE" sz="3200" dirty="0"/>
              <a:t>ინტიმური პარტნიორის მხრიდან ძალადობის შედეგები ჯანმრთელობაზე (</a:t>
            </a:r>
            <a:r>
              <a:rPr lang="en-US" sz="3200" dirty="0"/>
              <a:t>WHO 2013)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06400" y="2895600"/>
          <a:ext cx="11176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ka-GE" dirty="0"/>
                        <a:t>16% მეთი ალბათობაა, რომ ეყოლებათ დაბალი წონით ახალშობილი </a:t>
                      </a:r>
                      <a:endParaRPr lang="en-US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06400" y="3657600"/>
          <a:ext cx="11176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ka-GE" dirty="0"/>
                        <a:t>ორჯერ მეტი ალბათობაა ,</a:t>
                      </a:r>
                      <a:r>
                        <a:rPr lang="ka-GE" baseline="0" dirty="0"/>
                        <a:t> რომ  დადგებიან იძულებით აბორტის საჭიროების  წინაშე</a:t>
                      </a:r>
                      <a:endParaRPr lang="en-US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06400" y="4572000"/>
          <a:ext cx="11176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ka-GE" dirty="0"/>
                        <a:t>ორჯერ მეტი</a:t>
                      </a:r>
                      <a:r>
                        <a:rPr lang="ka-GE" baseline="0" dirty="0"/>
                        <a:t> ალბათობაა, რომ ექნებათ დეპრესია</a:t>
                      </a:r>
                      <a:endParaRPr lang="en-US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06400" y="5410200"/>
          <a:ext cx="11176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ka-GE" dirty="0"/>
                        <a:t>აივ</a:t>
                      </a:r>
                      <a:r>
                        <a:rPr lang="ka-GE" baseline="0" dirty="0"/>
                        <a:t> ინფექციით (1.5 ჯერ მეტი) და სიფილისით (1.6 ჯერ მეტი) დაავადებითს მზარდი რისკი </a:t>
                      </a:r>
                      <a:endParaRPr lang="en-US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06400" y="1554480"/>
          <a:ext cx="111760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dirty="0"/>
                        <a:t>ქალთა 42%-ს, რომელთაც გამოიარეს ინტიმური პარტნიორის მხრიდან ფიზიკური თუ სექსუალური ძალადობა, ახასიათებთ</a:t>
                      </a:r>
                      <a:r>
                        <a:rPr lang="ka-GE" baseline="0" dirty="0"/>
                        <a:t> შესაბამისი დაზიანებები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a-GE" dirty="0"/>
              <a:t>გენდერული ნიშნით ძალადობის გავლენა ჯანმრთელობაზე - არალეტალური გამოსავალი</a:t>
            </a:r>
            <a:endParaRPr lang="en-US" dirty="0"/>
          </a:p>
        </p:txBody>
      </p:sp>
      <p:sp>
        <p:nvSpPr>
          <p:cNvPr id="9" name="Flowchart: Alternate Process 8"/>
          <p:cNvSpPr/>
          <p:nvPr/>
        </p:nvSpPr>
        <p:spPr>
          <a:xfrm>
            <a:off x="2185852" y="1937657"/>
            <a:ext cx="3962400" cy="17526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2400" dirty="0">
                <a:solidFill>
                  <a:schemeClr val="tx1"/>
                </a:solidFill>
              </a:rPr>
              <a:t>ფიზიკური ჯანმრთელობა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2094412" y="3995058"/>
            <a:ext cx="3962400" cy="12954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2400" dirty="0">
                <a:solidFill>
                  <a:schemeClr val="tx1"/>
                </a:solidFill>
              </a:rPr>
              <a:t>მენტალური ჯანმრთელობა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6429828" y="3995057"/>
            <a:ext cx="3860800" cy="12954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2400" dirty="0">
                <a:solidFill>
                  <a:schemeClr val="tx1"/>
                </a:solidFill>
              </a:rPr>
              <a:t> ქცევითი დარღვევები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6479177" y="1937657"/>
            <a:ext cx="3759200" cy="18288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2400" dirty="0">
                <a:solidFill>
                  <a:schemeClr val="tx1"/>
                </a:solidFill>
              </a:rPr>
              <a:t>სექსუალური და რეპროდუქციული ჯანმრთელობა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a-GE" sz="4000" dirty="0"/>
              <a:t>გენდერული ნიშნით ძალადობის გავლენა ჯანმრთელობაზე - არალეტალური გამოსავალი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ka-GE" sz="3600" b="1" dirty="0"/>
              <a:t>ფიზიკური ჯანმრთელობა</a:t>
            </a:r>
            <a:endParaRPr lang="ka-GE" dirty="0"/>
          </a:p>
          <a:p>
            <a:pPr>
              <a:buFont typeface="Wingdings" pitchFamily="2" charset="2"/>
              <a:buChar char="Ø"/>
            </a:pPr>
            <a:r>
              <a:rPr lang="ka-GE" dirty="0"/>
              <a:t>მრავალჯერადი ტრავმები</a:t>
            </a:r>
          </a:p>
          <a:p>
            <a:pPr>
              <a:buFont typeface="Wingdings" pitchFamily="2" charset="2"/>
              <a:buChar char="Ø"/>
            </a:pPr>
            <a:r>
              <a:rPr lang="ka-GE" dirty="0"/>
              <a:t>ფუნქციური შეზღუდვები</a:t>
            </a:r>
          </a:p>
          <a:p>
            <a:pPr>
              <a:buFont typeface="Wingdings" pitchFamily="2" charset="2"/>
              <a:buChar char="Ø"/>
            </a:pPr>
            <a:r>
              <a:rPr lang="ka-GE" dirty="0"/>
              <a:t>ხშირი ავადობა და უუნარობა, ინვალიდობა</a:t>
            </a:r>
          </a:p>
          <a:p>
            <a:pPr>
              <a:buNone/>
            </a:pPr>
            <a:r>
              <a:rPr lang="ka-GE" b="1" i="1" u="sng" dirty="0"/>
              <a:t>  ფსიქო-სომატური შედეგები</a:t>
            </a:r>
          </a:p>
          <a:p>
            <a:pPr>
              <a:buFont typeface="Wingdings" pitchFamily="2" charset="2"/>
              <a:buChar char="Ø"/>
            </a:pPr>
            <a:r>
              <a:rPr lang="ka-GE" dirty="0"/>
              <a:t>ქრონიკული ტკივილის სინდრომი</a:t>
            </a:r>
          </a:p>
          <a:p>
            <a:pPr>
              <a:buFont typeface="Wingdings" pitchFamily="2" charset="2"/>
              <a:buChar char="Ø"/>
            </a:pPr>
            <a:r>
              <a:rPr lang="ka-GE" dirty="0"/>
              <a:t>გაღიზიანებული ნაწლავის სინდრომი</a:t>
            </a:r>
          </a:p>
          <a:p>
            <a:pPr>
              <a:buFont typeface="Wingdings" pitchFamily="2" charset="2"/>
              <a:buChar char="Ø"/>
            </a:pPr>
            <a:r>
              <a:rPr lang="ka-GE" dirty="0"/>
              <a:t>ხშირი გასტროინტესტინური პრობლემები</a:t>
            </a:r>
          </a:p>
          <a:p>
            <a:pPr>
              <a:buFont typeface="Wingdings" pitchFamily="2" charset="2"/>
              <a:buChar char="Ø"/>
            </a:pPr>
            <a:r>
              <a:rPr lang="ka-GE" dirty="0"/>
              <a:t>საშარდე გზების მორეციდივე ინფექცია</a:t>
            </a:r>
          </a:p>
          <a:p>
            <a:pPr>
              <a:buFont typeface="Wingdings" pitchFamily="2" charset="2"/>
              <a:buChar char="Ø"/>
            </a:pPr>
            <a:r>
              <a:rPr lang="ka-GE" dirty="0"/>
              <a:t>რესპირატორული სისტემის პრობლემები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DF6-1FC2-4AD7-959A-D8432CEEBC2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/>
              <a:t>გენდერული ნიშნით ძალადობის გავლენა ჯანმრთელობაზე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ka-GE" sz="3600" b="1" dirty="0"/>
              <a:t>სქესობრივი-რეპროდუქციული ჯანმრთელობა</a:t>
            </a:r>
            <a:endParaRPr lang="ka-GE" dirty="0"/>
          </a:p>
          <a:p>
            <a:pPr>
              <a:buFont typeface="Wingdings" pitchFamily="2" charset="2"/>
              <a:buChar char="Ø"/>
            </a:pPr>
            <a:r>
              <a:rPr lang="ka-GE" dirty="0"/>
              <a:t>მენჯის ანთებითი დაავადებები</a:t>
            </a:r>
          </a:p>
          <a:p>
            <a:pPr>
              <a:buFont typeface="Wingdings" pitchFamily="2" charset="2"/>
              <a:buChar char="Ø"/>
            </a:pPr>
            <a:r>
              <a:rPr lang="ka-GE" dirty="0"/>
              <a:t>სქესობრივი გზით გადამდები დაავადებები</a:t>
            </a:r>
          </a:p>
          <a:p>
            <a:pPr>
              <a:buFont typeface="Wingdings" pitchFamily="2" charset="2"/>
              <a:buChar char="Ø"/>
            </a:pPr>
            <a:r>
              <a:rPr lang="ka-GE" dirty="0"/>
              <a:t>არასასურველი ორსულობა</a:t>
            </a:r>
          </a:p>
          <a:p>
            <a:pPr>
              <a:buFont typeface="Wingdings" pitchFamily="2" charset="2"/>
              <a:buChar char="Ø"/>
            </a:pPr>
            <a:r>
              <a:rPr lang="ka-GE" dirty="0"/>
              <a:t>ორსულობის გართულებები</a:t>
            </a:r>
          </a:p>
          <a:p>
            <a:pPr>
              <a:buFont typeface="Wingdings" pitchFamily="2" charset="2"/>
              <a:buChar char="Ø"/>
            </a:pPr>
            <a:r>
              <a:rPr lang="ka-GE" dirty="0"/>
              <a:t>თვითნებური აბორტი/დაბალი წონის ახალშობილი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DF6-1FC2-4AD7-959A-D8432CEEBC20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391</Words>
  <Application>Microsoft Office PowerPoint</Application>
  <PresentationFormat>Custom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     ელექტრონული სატრენინგო მოდული ქალის მიმართ გენდერული ნიშნით ძალადობის გამოვლენის, მკურნალობის პრინციპებისა და რეფერირების საკითხებზე </vt:lpstr>
      <vt:lpstr>მოდული  </vt:lpstr>
      <vt:lpstr>მოდულის მიზანი:</vt:lpstr>
      <vt:lpstr>გენდერული ნიშნით ძალადობის შესახებ მითები და სტერეოტიპული დამოკიდებულებები</vt:lpstr>
      <vt:lpstr>მითები</vt:lpstr>
      <vt:lpstr>ინტიმური პარტნიორის მხრიდან ძალადობის შედეგები ჯანმრთელობაზე (WHO 2013)</vt:lpstr>
      <vt:lpstr>გენდერული ნიშნით ძალადობის გავლენა ჯანმრთელობაზე - არალეტალური გამოსავალი</vt:lpstr>
      <vt:lpstr>გენდერული ნიშნით ძალადობის გავლენა ჯანმრთელობაზე - არალეტალური გამოსავალი</vt:lpstr>
      <vt:lpstr>გენდერული ნიშნით ძალადობის გავლენა ჯანმრთელობაზე</vt:lpstr>
      <vt:lpstr>გენდერული ნიშნით ძალადობის გავლენა ჯანმრთელობაზე - არალეტალური გამოსავალი</vt:lpstr>
      <vt:lpstr>გენდერული ნიშნით ძალადობის გავლენა ჯანმრთელობაზე - არალეტალური გამოსავალი</vt:lpstr>
      <vt:lpstr>გენდერული ძალადობის გავლენა სიცოცხლის ციკლის მანძილზე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ქალის მიმართ ფიზიკური, ფსიქოლოგიური  და სექსუალური ძალადობის გამოვლენის, მკურნალობის პრინციპებისა და რეფერალის საკითხებზე</dc:title>
  <dc:creator>Tamar Bortsvadze</dc:creator>
  <cp:lastModifiedBy>Windows User</cp:lastModifiedBy>
  <cp:revision>47</cp:revision>
  <dcterms:created xsi:type="dcterms:W3CDTF">2018-05-22T10:53:14Z</dcterms:created>
  <dcterms:modified xsi:type="dcterms:W3CDTF">2019-04-13T11:02:20Z</dcterms:modified>
</cp:coreProperties>
</file>