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5" r:id="rId5"/>
    <p:sldId id="276" r:id="rId6"/>
    <p:sldId id="267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51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ar Bortsvadze" userId="aa6d9a8c35b39c91" providerId="LiveId" clId="{E7F43DE2-4337-4158-ADE3-CF3D347E82B3}"/>
  </pc:docChgLst>
  <pc:docChgLst>
    <pc:chgData name="Tamar Bortsvadze" userId="aa6d9a8c35b39c91" providerId="LiveId" clId="{347F815E-EA49-41F8-ADE1-C820BD8DC846}"/>
    <pc:docChg chg="custSel modSld">
      <pc:chgData name="Tamar Bortsvadze" userId="aa6d9a8c35b39c91" providerId="LiveId" clId="{347F815E-EA49-41F8-ADE1-C820BD8DC846}" dt="2019-03-09T20:07:11.862" v="9" actId="27636"/>
      <pc:docMkLst>
        <pc:docMk/>
      </pc:docMkLst>
      <pc:sldChg chg="modSp">
        <pc:chgData name="Tamar Bortsvadze" userId="aa6d9a8c35b39c91" providerId="LiveId" clId="{347F815E-EA49-41F8-ADE1-C820BD8DC846}" dt="2019-03-09T20:06:49.727" v="5" actId="27636"/>
        <pc:sldMkLst>
          <pc:docMk/>
          <pc:sldMk cId="0" sldId="270"/>
        </pc:sldMkLst>
        <pc:spChg chg="mod">
          <ac:chgData name="Tamar Bortsvadze" userId="aa6d9a8c35b39c91" providerId="LiveId" clId="{347F815E-EA49-41F8-ADE1-C820BD8DC846}" dt="2019-03-09T20:06:43.404" v="1" actId="1076"/>
          <ac:spMkLst>
            <pc:docMk/>
            <pc:sldMk cId="0" sldId="270"/>
            <ac:spMk id="2" creationId="{00000000-0000-0000-0000-000000000000}"/>
          </ac:spMkLst>
        </pc:spChg>
        <pc:spChg chg="mod">
          <ac:chgData name="Tamar Bortsvadze" userId="aa6d9a8c35b39c91" providerId="LiveId" clId="{347F815E-EA49-41F8-ADE1-C820BD8DC846}" dt="2019-03-09T20:06:49.727" v="5" actId="27636"/>
          <ac:spMkLst>
            <pc:docMk/>
            <pc:sldMk cId="0" sldId="270"/>
            <ac:spMk id="3" creationId="{00000000-0000-0000-0000-000000000000}"/>
          </ac:spMkLst>
        </pc:spChg>
      </pc:sldChg>
      <pc:sldChg chg="modSp">
        <pc:chgData name="Tamar Bortsvadze" userId="aa6d9a8c35b39c91" providerId="LiveId" clId="{347F815E-EA49-41F8-ADE1-C820BD8DC846}" dt="2019-03-09T20:07:04.242" v="7" actId="27636"/>
        <pc:sldMkLst>
          <pc:docMk/>
          <pc:sldMk cId="0" sldId="272"/>
        </pc:sldMkLst>
        <pc:spChg chg="mod">
          <ac:chgData name="Tamar Bortsvadze" userId="aa6d9a8c35b39c91" providerId="LiveId" clId="{347F815E-EA49-41F8-ADE1-C820BD8DC846}" dt="2019-03-09T20:07:04.242" v="7" actId="27636"/>
          <ac:spMkLst>
            <pc:docMk/>
            <pc:sldMk cId="0" sldId="272"/>
            <ac:spMk id="3" creationId="{00000000-0000-0000-0000-000000000000}"/>
          </ac:spMkLst>
        </pc:spChg>
      </pc:sldChg>
      <pc:sldChg chg="modSp">
        <pc:chgData name="Tamar Bortsvadze" userId="aa6d9a8c35b39c91" providerId="LiveId" clId="{347F815E-EA49-41F8-ADE1-C820BD8DC846}" dt="2019-03-09T20:07:11.862" v="9" actId="27636"/>
        <pc:sldMkLst>
          <pc:docMk/>
          <pc:sldMk cId="0" sldId="273"/>
        </pc:sldMkLst>
        <pc:spChg chg="mod">
          <ac:chgData name="Tamar Bortsvadze" userId="aa6d9a8c35b39c91" providerId="LiveId" clId="{347F815E-EA49-41F8-ADE1-C820BD8DC846}" dt="2019-03-09T20:07:11.862" v="9" actId="27636"/>
          <ac:spMkLst>
            <pc:docMk/>
            <pc:sldMk cId="0" sldId="27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EC7BB8-D2DC-469A-AC65-2C69C5137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F6FAD5-E4A8-49AA-972A-1B05FCE582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B9BE8B-F687-4E1B-BEB9-6540C929D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631E-D9F8-4690-8231-C5D21E3B2670}" type="datetimeFigureOut">
              <a:rPr lang="en-GB" smtClean="0"/>
              <a:pPr/>
              <a:t>13/04/2019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7D1D37-61B4-4519-9D3A-238FC2D9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FA7072-3EBA-4027-B967-AD0FD68F5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0503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EFF78-25B0-4C73-AB42-E7D030300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C5B26DD-B844-4E0B-934A-E9A2309AD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E08CFA-A41D-4D26-9FC4-13EF04DB8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631E-D9F8-4690-8231-C5D21E3B2670}" type="datetimeFigureOut">
              <a:rPr lang="en-GB" smtClean="0"/>
              <a:pPr/>
              <a:t>13/04/2019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156220-6019-4498-AD17-5A9F06752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8747FA-DEB4-4A5A-A6D4-9D24AFD8B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8820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FF4E639-8DBB-4BA3-81BC-4D2BF14434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AA9160D-9D05-495A-A6B8-C513100C9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E52F48-D7DD-4BD9-886A-0D8FEB615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631E-D9F8-4690-8231-C5D21E3B2670}" type="datetimeFigureOut">
              <a:rPr lang="en-GB" smtClean="0"/>
              <a:pPr/>
              <a:t>13/04/2019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D51307-091A-4787-B789-A84FC49E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8835CC-2DF0-4D28-B03E-174C6E59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8836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BB8722-E732-41C9-864E-094A9AF81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FC53D7-0387-46A4-B5E3-2A3FE160A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38B334-A895-4943-84CD-EBF5753F7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631E-D9F8-4690-8231-C5D21E3B2670}" type="datetimeFigureOut">
              <a:rPr lang="en-GB" smtClean="0"/>
              <a:pPr/>
              <a:t>13/04/2019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179B24-1BF2-4B56-828E-6C7698C8F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BBADE2-551D-4EBE-A952-BAE426354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037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5FBC13-D1AF-4EC8-BF16-7AFC204C7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1D77BC-0950-449D-AB63-BAD9D18DE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501B45-B054-493A-B16F-A7F8CA42D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631E-D9F8-4690-8231-C5D21E3B2670}" type="datetimeFigureOut">
              <a:rPr lang="en-GB" smtClean="0"/>
              <a:pPr/>
              <a:t>13/04/2019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7AEF54-42CF-484C-BC4F-845E7A96B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A9F8B5-F8B0-4D6A-8C89-993DEC6DA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9291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4CFD27-06FF-4088-8020-65A7BE072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3F87B7-DA5D-4EF1-B920-42F0AA5F5C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67B8342-FCB9-45EF-BAF9-8AD5C6159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FCDEFD4-79F1-4D59-B055-0AEED2E0C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631E-D9F8-4690-8231-C5D21E3B2670}" type="datetimeFigureOut">
              <a:rPr lang="en-GB" smtClean="0"/>
              <a:pPr/>
              <a:t>13/04/2019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AA939C-6C58-41EA-8C51-FA0302103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54381DF-274D-4D21-BE4F-4AD0AEBD9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1104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E58D6B-E8CF-4952-83DB-4A596F453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2DF7E04-8FFF-4936-82C8-9B56C846E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D1DEF90-C751-43BC-9ED1-57E3B66A2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578B8D5-D2E0-43CC-B80F-CAFBAFC707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226A25B-B9F9-4FE9-BABD-6C09AA3C01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B248E26-58A1-4424-AB3F-B5AF7A86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631E-D9F8-4690-8231-C5D21E3B2670}" type="datetimeFigureOut">
              <a:rPr lang="en-GB" smtClean="0"/>
              <a:pPr/>
              <a:t>13/04/2019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C3E9077-59FC-46D8-BB24-7740D97B7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C824B98-88FA-40A4-A489-5C720F9D5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9460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84631-9DDE-471A-8075-5FA7AF456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7BBCCC0-92F9-461D-9A90-3F56808A2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631E-D9F8-4690-8231-C5D21E3B2670}" type="datetimeFigureOut">
              <a:rPr lang="en-GB" smtClean="0"/>
              <a:pPr/>
              <a:t>13/04/2019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29D65CD-6DCF-4B98-A88E-6C0B7C0A5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037C267-8C1D-4D29-8BE8-933928544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7181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1773762-0459-4B88-BC4F-DBAD23E85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631E-D9F8-4690-8231-C5D21E3B2670}" type="datetimeFigureOut">
              <a:rPr lang="en-GB" smtClean="0"/>
              <a:pPr/>
              <a:t>13/04/2019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ECAE38F-E455-4379-980E-EED73F2B8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49CC104-D358-4B79-AAE6-4600CC21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068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4FA014-A350-4091-8FE5-A6299732D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A0EADC-30B9-482A-8D0F-8962FBDDA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A89F25F-1E98-419B-8C67-FAE667508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60E5C47-1791-4339-A981-4F7B46084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631E-D9F8-4690-8231-C5D21E3B2670}" type="datetimeFigureOut">
              <a:rPr lang="en-GB" smtClean="0"/>
              <a:pPr/>
              <a:t>13/04/2019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7D44AB6-CC6C-44E2-A863-EAC47B49A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FC2273-856B-48AE-9478-4EEA71D52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2600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321B8E-64C6-45E8-8CE7-A78B0DD80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F7CD131-8393-4C4C-81EA-AD9E3A5C9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B6BF43A-9A48-4DAE-B452-0EF85F997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6A1F37-E50D-4201-947E-214F73E4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631E-D9F8-4690-8231-C5D21E3B2670}" type="datetimeFigureOut">
              <a:rPr lang="en-GB" smtClean="0"/>
              <a:pPr/>
              <a:t>13/04/2019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EC38D37-C7E1-48B2-AD3A-96240771D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36A70C-E683-4B73-B2B0-413A2D831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2337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D3CB32F-211C-4630-8584-448DC3AF8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4593321-9659-4A4C-8B4C-C957AC671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49629B-460C-4300-8803-3B904E540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4631E-D9F8-4690-8231-C5D21E3B2670}" type="datetimeFigureOut">
              <a:rPr lang="en-GB" smtClean="0"/>
              <a:pPr/>
              <a:t>13/04/2019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F294B0-C18E-4FF2-8786-62A71C413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506A6B-767A-4894-A6FB-A065429E5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910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507358-81DD-42E6-8A41-BE299FE9B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3309" y="1108365"/>
            <a:ext cx="9134763" cy="372239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sz="4400" b="1" dirty="0"/>
              <a:t>ელექტრონული სატრენინგო მოდული ქალის მიმართ გენდერული ნიშნით ძალადობის გამოვლენის, მკურნალობის პრინციპებისა და რეფერირების საკითხებზე</a:t>
            </a:r>
            <a:r>
              <a:rPr lang="ka-GE" dirty="0"/>
              <a:t/>
            </a:r>
            <a:br>
              <a:rPr lang="ka-GE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ACA4A22-0BC0-4459-904C-C57C09AC5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6510" y="4701166"/>
            <a:ext cx="9144000" cy="1655762"/>
          </a:xfrm>
        </p:spPr>
        <p:txBody>
          <a:bodyPr>
            <a:normAutofit/>
          </a:bodyPr>
          <a:lstStyle/>
          <a:p>
            <a:r>
              <a:rPr lang="ka-GE" sz="2800" dirty="0"/>
              <a:t>სახელმძღვანელო მითითებები ჯანდაცვის მუშაკებისათვის გენდერული ნიშნით ქალთა მიმართ ძალადობაზე დარგთაშორისი რეაგირებისას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1819250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4000" dirty="0"/>
              <a:t>სამედიცინო დაწესებულებების როლი (2)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ka-GE" dirty="0"/>
              <a:t>სამედიცინო დაწესებულებებისათვის რეკომენდებული კლინიკური პოლიტიკისა და პროტოკოლების მაგალითები</a:t>
            </a:r>
          </a:p>
          <a:p>
            <a:pPr>
              <a:buNone/>
            </a:pPr>
            <a:endParaRPr lang="ka-GE" dirty="0"/>
          </a:p>
          <a:p>
            <a:r>
              <a:rPr lang="ka-GE" dirty="0"/>
              <a:t>სექსუალური მეძიებლობის შესახებ პოლიტიკა</a:t>
            </a:r>
          </a:p>
          <a:p>
            <a:r>
              <a:rPr lang="ka-GE" dirty="0"/>
              <a:t>კლიენტთა პირადი ცხოვრების და კონფიდენციალურობის შესახებ პოლიტიკა და პროტოკოლები</a:t>
            </a:r>
          </a:p>
          <a:p>
            <a:r>
              <a:rPr lang="ka-GE" dirty="0"/>
              <a:t>ქალთა მიმართ ძალადობის, მათ შორის სექსუალური ძალადობის და გაუპატიურების, შემთხვევებზე რეაგირების პროტოკოლები</a:t>
            </a:r>
          </a:p>
          <a:p>
            <a:r>
              <a:rPr lang="ka-GE" dirty="0"/>
              <a:t>სარისკო და საგანგებო მდგომარეობების მართვის პროტოკოლები</a:t>
            </a:r>
            <a:endParaRPr lang="en-US" dirty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/>
              <a:t>ჯანდაცვის სისტემის ხელმძღვანელების და მართვის სახელმწიფო ორგანოების როლი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601325" cy="4556125"/>
          </a:xfrm>
        </p:spPr>
        <p:txBody>
          <a:bodyPr>
            <a:normAutofit fontScale="92500" lnSpcReduction="10000"/>
          </a:bodyPr>
          <a:lstStyle/>
          <a:p>
            <a:r>
              <a:rPr lang="ka-GE" dirty="0"/>
              <a:t>პოლიტიკის ჩარჩოს შექმნა, რომელიც წარმათავს სამედიცინო დაწესებულებებსა და სამედიცინო პერსონალის რეაგირების ზომებს გენდერული ნიშნით ძალადობის მიმართ</a:t>
            </a:r>
          </a:p>
          <a:p>
            <a:pPr>
              <a:buFontTx/>
              <a:buChar char="-"/>
            </a:pPr>
            <a:r>
              <a:rPr lang="ka-GE" dirty="0"/>
              <a:t>გენდერული ნიშნით ძალადობის უფრო ფართო სტრატეგიებსა და სამოქმედო გეგმებში ინტეგრაცია</a:t>
            </a:r>
          </a:p>
          <a:p>
            <a:pPr>
              <a:buFontTx/>
              <a:buChar char="-"/>
            </a:pPr>
            <a:r>
              <a:rPr lang="ka-GE" dirty="0"/>
              <a:t>სპეციალური პროტოკოლის ან პოლიტიკის მიღება ჯანდაცვის სამინისტროების მიერ, მაგ.: ძალადობის მსხვერპლ ქალთა დაცვის და მკურნალობის სპეციალური პროტოკოლი, დოკუმენტრების სპეციალური ფორმები</a:t>
            </a:r>
          </a:p>
          <a:p>
            <a:r>
              <a:rPr lang="ka-GE" dirty="0"/>
              <a:t>პოლიტიკის ეფექტური განხორციელება მოითხოვს:</a:t>
            </a:r>
          </a:p>
          <a:p>
            <a:pPr>
              <a:buFontTx/>
              <a:buChar char="-"/>
            </a:pPr>
            <a:r>
              <a:rPr lang="ka-GE" dirty="0"/>
              <a:t>ფართო გავრცელებას</a:t>
            </a:r>
          </a:p>
          <a:p>
            <a:pPr>
              <a:buFontTx/>
              <a:buChar char="-"/>
            </a:pPr>
            <a:r>
              <a:rPr lang="ka-GE" dirty="0"/>
              <a:t>ჯანდაცვის დაწესებულებების და თანამშრომლების ტრენინგს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E76BA042-1D64-4861-A680-2EABECCB2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მოდული </a:t>
            </a:r>
            <a:r>
              <a:rPr lang="en-GB" dirty="0"/>
              <a:t>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FDE43D4-1ADB-43FD-9F99-15B2705CA9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a-GE" dirty="0"/>
              <a:t>თემა: ჯანდაცვის სისტემის პასუხი გენდერული ნიშნით ძალადობაზე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1519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E37E089-F23F-4AA0-9BEF-70698BC6E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მოდულის მიზანი: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C7263ED-BCD1-46B1-BD64-13964399A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a-GE" dirty="0"/>
          </a:p>
          <a:p>
            <a:r>
              <a:rPr lang="ka-GE" dirty="0"/>
              <a:t>გავიგოთ, რატომ აქვს ჯანდაცვის სისტემას მნიშვნელოვანი როლი გენდერული ნიშნით ძალადობის დაძლევაში</a:t>
            </a:r>
          </a:p>
          <a:p>
            <a:r>
              <a:rPr lang="ka-GE" dirty="0"/>
              <a:t>გავიგოთ, რას მოიცავს ეს როლი ჯანდაცვის სისტემის მმართველბისა და თანამშრომლების დონზე</a:t>
            </a:r>
          </a:p>
          <a:p>
            <a:r>
              <a:rPr lang="ka-GE" dirty="0"/>
              <a:t>გავიაზროთ ჯანდაცვის მუშაკის (ექიმის/ექთნის) წინაშე არსებული ბარიერები და მათი დაძლევის გზები</a:t>
            </a:r>
          </a:p>
          <a:p>
            <a:endParaRPr lang="ka-GE" dirty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1604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ბარიერები გენდერული ნიშნით ძალადობის მსხვერპლთა გამოვლენისას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dirty="0">
                <a:solidFill>
                  <a:srgbClr val="FF0000"/>
                </a:solidFill>
              </a:rPr>
              <a:t>შეკითხვა</a:t>
            </a:r>
          </a:p>
          <a:p>
            <a:r>
              <a:rPr lang="ka-GE" dirty="0">
                <a:solidFill>
                  <a:srgbClr val="FF0000"/>
                </a:solidFill>
              </a:rPr>
              <a:t>ჩამოთვალეთ ბარიერები, რაც აბრკოლებს ქალს, გაამჟღავნოს გენდერული ძალადობის ფაქტები</a:t>
            </a:r>
          </a:p>
          <a:p>
            <a:r>
              <a:rPr lang="ka-GE" dirty="0">
                <a:solidFill>
                  <a:srgbClr val="FF0000"/>
                </a:solidFill>
              </a:rPr>
              <a:t>ჩამოთვალეთ ბარიერები, რაც აბრკოლებს ექიმს/ექთანს, გამოავლინოს გენდერული ძალადობის ფაქტები თავის პრაქტიკაში</a:t>
            </a:r>
          </a:p>
          <a:p>
            <a:r>
              <a:rPr lang="ka-GE" dirty="0">
                <a:solidFill>
                  <a:srgbClr val="FF0000"/>
                </a:solidFill>
              </a:rPr>
              <a:t>შესაძლებელი გაკეთდეს ბოქსები გადმოსატანი პასუხებით</a:t>
            </a:r>
          </a:p>
          <a:p>
            <a:r>
              <a:rPr lang="ka-GE" dirty="0">
                <a:solidFill>
                  <a:srgbClr val="FF0000"/>
                </a:solidFill>
              </a:rPr>
              <a:t>დამთავრების შემდეგ აჭერს ხელს პასუხის დაფიქსირებაზე და გამოდის შემდეგი სლაიდი მის პასუხებთან ერთად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ka-GE" sz="3200" dirty="0"/>
              <a:t>სამედიცინო დახმარების მიღების კუთხით არსებული ბარიერები - მაგალითები</a:t>
            </a:r>
            <a:endParaRPr lang="en-US" dirty="0"/>
          </a:p>
        </p:txBody>
      </p:sp>
      <p:sp>
        <p:nvSpPr>
          <p:cNvPr id="68611" name="Content Placeholder 3"/>
          <p:cNvSpPr>
            <a:spLocks noGrp="1"/>
          </p:cNvSpPr>
          <p:nvPr>
            <p:ph sz="quarter" idx="1"/>
          </p:nvPr>
        </p:nvSpPr>
        <p:spPr>
          <a:xfrm>
            <a:off x="285752" y="1600200"/>
            <a:ext cx="5200649" cy="5043488"/>
          </a:xfrm>
        </p:spPr>
        <p:txBody>
          <a:bodyPr>
            <a:normAutofit fontScale="92500" lnSpcReduction="20000"/>
          </a:bodyPr>
          <a:lstStyle/>
          <a:p>
            <a:pPr eaLnBrk="1" fontAlgn="t" hangingPunct="1">
              <a:buFont typeface="Wingdings" pitchFamily="2" charset="2"/>
              <a:buNone/>
            </a:pPr>
            <a:r>
              <a:rPr lang="ka-GE" sz="1800" b="1" dirty="0"/>
              <a:t>ქალი პაციენტები</a:t>
            </a:r>
            <a:endParaRPr lang="en-US" sz="1800" b="1" dirty="0"/>
          </a:p>
          <a:p>
            <a:pPr eaLnBrk="1" fontAlgn="t" hangingPunct="1"/>
            <a:r>
              <a:rPr lang="ka-GE" sz="1800" dirty="0"/>
              <a:t>სირცხვილი, დანაშაულის გრძნობა</a:t>
            </a:r>
            <a:endParaRPr lang="en-US" sz="1800" dirty="0"/>
          </a:p>
          <a:p>
            <a:pPr eaLnBrk="1" fontAlgn="t" hangingPunct="1"/>
            <a:r>
              <a:rPr lang="ka-GE" sz="1800" dirty="0"/>
              <a:t>უარყოფითი რეაქციის, დადანაშაულების შიში</a:t>
            </a:r>
            <a:endParaRPr lang="en-US" sz="1800" dirty="0"/>
          </a:p>
          <a:p>
            <a:pPr eaLnBrk="1" fontAlgn="t" hangingPunct="1"/>
            <a:r>
              <a:rPr lang="ka-GE" sz="1800" dirty="0"/>
              <a:t>ძალადობის გამძაფრების შიში</a:t>
            </a:r>
            <a:endParaRPr lang="en-US" sz="1800" dirty="0"/>
          </a:p>
          <a:p>
            <a:pPr eaLnBrk="1" fontAlgn="t" hangingPunct="1"/>
            <a:r>
              <a:rPr lang="ka-GE" sz="1800" dirty="0"/>
              <a:t>სოციალური იზოლაცია</a:t>
            </a:r>
            <a:endParaRPr lang="en-US" sz="1800" dirty="0"/>
          </a:p>
          <a:p>
            <a:pPr eaLnBrk="1" fontAlgn="t" hangingPunct="1"/>
            <a:r>
              <a:rPr lang="ka-GE" sz="1800" dirty="0"/>
              <a:t>საკუთარი თავისთვის და შვილებისთვის უსაფრთხო ალტერნატივების არქონა</a:t>
            </a:r>
            <a:endParaRPr lang="en-US" sz="1800" dirty="0"/>
          </a:p>
          <a:p>
            <a:pPr eaLnBrk="1" fontAlgn="t" hangingPunct="1"/>
            <a:r>
              <a:rPr lang="ka-GE" sz="1800" dirty="0"/>
              <a:t>ფიზიკური ხელმისაწვდომობის არარსებობა, განსაკუთრებით შორეულ ტერიტორიებზე</a:t>
            </a:r>
            <a:endParaRPr lang="en-US" sz="1800" dirty="0"/>
          </a:p>
          <a:p>
            <a:pPr eaLnBrk="1" fontAlgn="t" hangingPunct="1"/>
            <a:r>
              <a:rPr lang="ka-GE" sz="1800" dirty="0"/>
              <a:t>ენა და კულტურული ბარიერები</a:t>
            </a:r>
          </a:p>
          <a:p>
            <a:pPr eaLnBrk="1" fontAlgn="t" hangingPunct="1">
              <a:buNone/>
            </a:pPr>
            <a:r>
              <a:rPr lang="ka-GE" sz="1800" b="1" dirty="0"/>
              <a:t>შესაძლო გამოსავალი</a:t>
            </a:r>
            <a:endParaRPr lang="en-US" sz="1800" b="1" dirty="0"/>
          </a:p>
          <a:p>
            <a:r>
              <a:rPr lang="ka-GE" sz="2200" dirty="0"/>
              <a:t>განათლება</a:t>
            </a:r>
          </a:p>
          <a:p>
            <a:r>
              <a:rPr lang="ka-GE" sz="2200" dirty="0"/>
              <a:t>სწორი ინფორმაციის მიტანა მოსახელეობამდე</a:t>
            </a:r>
          </a:p>
          <a:p>
            <a:r>
              <a:rPr lang="ka-GE" sz="2200" dirty="0"/>
              <a:t>არსებული რესურსების შესახებ ინფორმაციის გავრცელება</a:t>
            </a:r>
            <a:endParaRPr lang="en-US" sz="2200" dirty="0"/>
          </a:p>
        </p:txBody>
      </p:sp>
      <p:sp>
        <p:nvSpPr>
          <p:cNvPr id="68612" name="Content Placeholder 4"/>
          <p:cNvSpPr>
            <a:spLocks noGrp="1"/>
          </p:cNvSpPr>
          <p:nvPr>
            <p:ph sz="quarter" idx="2"/>
          </p:nvPr>
        </p:nvSpPr>
        <p:spPr>
          <a:xfrm>
            <a:off x="5693834" y="1600200"/>
            <a:ext cx="5736167" cy="5043488"/>
          </a:xfrm>
        </p:spPr>
        <p:txBody>
          <a:bodyPr>
            <a:normAutofit fontScale="92500" lnSpcReduction="20000"/>
          </a:bodyPr>
          <a:lstStyle/>
          <a:p>
            <a:pPr eaLnBrk="1" fontAlgn="t" hangingPunct="1">
              <a:buFont typeface="Wingdings" pitchFamily="2" charset="2"/>
              <a:buNone/>
            </a:pPr>
            <a:r>
              <a:rPr lang="ka-GE" sz="1800" b="1" dirty="0"/>
              <a:t>სამედიცინო მომსახურების მიმწოდებლები</a:t>
            </a:r>
            <a:endParaRPr lang="en-US" sz="1800" b="1" dirty="0"/>
          </a:p>
          <a:p>
            <a:pPr eaLnBrk="1" fontAlgn="t" hangingPunct="1"/>
            <a:r>
              <a:rPr lang="ka-GE" sz="1800" dirty="0"/>
              <a:t>არასათანადო ცოდნა  ოჯახში ძალადობის თემებსა და შემთხვევათა ეფექტურ მართვაში</a:t>
            </a:r>
          </a:p>
          <a:p>
            <a:pPr eaLnBrk="1" fontAlgn="t" hangingPunct="1"/>
            <a:r>
              <a:rPr lang="ka-GE" sz="1800" dirty="0"/>
              <a:t>დროის ნაკლებობა</a:t>
            </a:r>
            <a:endParaRPr lang="en-US" sz="1800" dirty="0"/>
          </a:p>
          <a:p>
            <a:pPr eaLnBrk="1" fontAlgn="t" hangingPunct="1"/>
            <a:r>
              <a:rPr lang="ka-GE" sz="1800" dirty="0"/>
              <a:t>ინსტიტუციური მხარდაჭერის ნაკლებობა, როგორიცაა სტანდატიზებული პროტოკოლები და ინსტიტუციონალიზირებული ტრენინგები</a:t>
            </a:r>
          </a:p>
          <a:p>
            <a:pPr eaLnBrk="1" fontAlgn="t" hangingPunct="1"/>
            <a:r>
              <a:rPr lang="ka-GE" sz="1800" dirty="0"/>
              <a:t>ენობრივი ან კულტურური ბარიერი</a:t>
            </a:r>
            <a:endParaRPr lang="en-US" sz="1800" dirty="0"/>
          </a:p>
          <a:p>
            <a:pPr eaLnBrk="1" fontAlgn="t" hangingPunct="1"/>
            <a:r>
              <a:rPr lang="ka-GE" sz="1800" dirty="0"/>
              <a:t>საკუთარი დამოკიდებულებები და გენდერული ნიშნით ძალადობის შესახებ ცრუ წარმოდგენები</a:t>
            </a:r>
          </a:p>
          <a:p>
            <a:pPr eaLnBrk="1" fontAlgn="t" hangingPunct="1"/>
            <a:endParaRPr lang="ka-GE" sz="1800" dirty="0"/>
          </a:p>
          <a:p>
            <a:pPr eaLnBrk="1" fontAlgn="t" hangingPunct="1">
              <a:buNone/>
            </a:pPr>
            <a:r>
              <a:rPr lang="ka-GE" sz="1800" b="1" dirty="0"/>
              <a:t>შესაძლო გამოსავალი</a:t>
            </a:r>
          </a:p>
          <a:p>
            <a:pPr fontAlgn="t"/>
            <a:r>
              <a:rPr lang="ka-GE" sz="1800" dirty="0"/>
              <a:t>სამედიცინო პერსონალის ტრეინინგი</a:t>
            </a:r>
          </a:p>
          <a:p>
            <a:pPr fontAlgn="t"/>
            <a:r>
              <a:rPr lang="ka-GE" sz="1800" dirty="0"/>
              <a:t>ინსტიტუციური მხარდაჭერის უზრუნველყოფა - პროტოკოლები,  შიდაკლინიკური სამოქმედო გეგმის არსებობა, საჭიროების შემთხვევაში დროსი და ადგილის გამოთავისუფლება</a:t>
            </a:r>
          </a:p>
          <a:p>
            <a:pPr fontAlgn="t"/>
            <a:r>
              <a:rPr lang="ka-GE" sz="1800" dirty="0"/>
              <a:t>მხარდამჭერი სერვისების განვითარება, როგორიცაა მაგალითად კვალიფიციური  თარჯიმანი</a:t>
            </a:r>
          </a:p>
          <a:p>
            <a:pPr fontAlgn="t"/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9956800" cy="141763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a-GE" sz="2800" b="1" dirty="0"/>
              <a:t>რატომ აქვთ </a:t>
            </a:r>
            <a:r>
              <a:rPr lang="ka-GE" sz="2800" b="1" i="1" dirty="0"/>
              <a:t>ჯანდაცვის მუშაკებს </a:t>
            </a:r>
            <a:r>
              <a:rPr lang="ka-GE" sz="2800" b="1" dirty="0"/>
              <a:t>განსაკუთრებული როლი გენდერული ნიშნით ძალადობის დაძლევაში?</a:t>
            </a:r>
            <a:endParaRPr lang="en-US" sz="2800" dirty="0"/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9956800" cy="4873625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ka-GE" sz="2000" dirty="0"/>
              <a:t>გენდერული ნიშნით ძალადობა, როგორც საზოგადოებრივი ჯანდაცვის პრობლემა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ka-GE" sz="2000" dirty="0"/>
              <a:t>ჯანდაცვის სისტემის მუშაკები ხშირად პირველები არიან, ვინც შეხებაში მოდიან გენდერული ნიშნით ძალადობის მსხვერპლებთან</a:t>
            </a:r>
          </a:p>
          <a:p>
            <a:pPr marL="274320" indent="-274320" algn="just">
              <a:buFont typeface="Wingdings"/>
              <a:buChar char=""/>
              <a:defRPr/>
            </a:pPr>
            <a:r>
              <a:rPr lang="ka-GE" sz="2000" dirty="0"/>
              <a:t>ჯანდაცვის მუშაკებს სტრატეგიულად მნიშვნელოვანი პოზიცია უკავიათ იმ ქალთა იდენტიფიკაციის საქმეში, რომელთაც განიცადეს ძალადობა და/ან დგანან ძალადობის საფრთხის წინაშე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ka-GE" sz="2000" dirty="0"/>
              <a:t>ქალის სიტუაციის ცოდნა ხელს უწყობს დიაგნოზის დასმას და ჯანმრთელობის პრობლემების მკურნალობას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ka-GE" sz="2000" dirty="0"/>
              <a:t>გენდერული ნიშნით ძალადობაზე რეაგირება ხელს უწყობს სამედიცინო მომსახურების ხარისხის ზოგად გაუმჯობესებას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ka-GE" sz="2000" dirty="0"/>
              <a:t>ექიმის ჩანაწერი გენდერული ძალადობის დოკუმენტირების ფორმაში შესაძლოა გამოყენებული იქნას სასამართლოზე, როგორც მტკიცებულება მოძალადის ბრალის დასადასტურებლად</a:t>
            </a:r>
          </a:p>
          <a:p>
            <a:pPr marL="274320" indent="-274320" algn="just">
              <a:buFont typeface="Wingdings"/>
              <a:buChar char=""/>
              <a:defRPr/>
            </a:pPr>
            <a:r>
              <a:rPr lang="ka-GE" sz="2000" dirty="0"/>
              <a:t>სასამართლო ექსპერტიზა მნიშვნელოვან როლს თამაშობს მტკიცებულებების შეგროვებაში, რაც საჭიროა მოძალადის გასამართლებისთვის</a:t>
            </a:r>
          </a:p>
          <a:p>
            <a:pPr marL="274320" indent="-274320" algn="just" eaLnBrk="1" fontAlgn="auto" hangingPunct="1">
              <a:spcAft>
                <a:spcPts val="0"/>
              </a:spcAft>
              <a:buNone/>
              <a:defRPr/>
            </a:pPr>
            <a:endParaRPr lang="ka-GE" sz="2000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dirty="0"/>
              <a:t>გენდერული ნიშნით ძალადობაზე რეაგირების დონეები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ka-GE" dirty="0"/>
              <a:t>  სამედიცინო პერსონალი</a:t>
            </a:r>
          </a:p>
          <a:p>
            <a:pPr>
              <a:buNone/>
            </a:pPr>
            <a:r>
              <a:rPr lang="ka-GE" dirty="0"/>
              <a:t>  </a:t>
            </a:r>
          </a:p>
          <a:p>
            <a:pPr algn="ctr">
              <a:buNone/>
            </a:pPr>
            <a:r>
              <a:rPr lang="ka-GE" dirty="0"/>
              <a:t>სამედიცინო დაწესებულება,  ხელმძღვანელობა</a:t>
            </a:r>
          </a:p>
          <a:p>
            <a:pPr algn="ctr">
              <a:buNone/>
            </a:pPr>
            <a:endParaRPr lang="ka-GE" dirty="0"/>
          </a:p>
          <a:p>
            <a:pPr algn="ctr">
              <a:buNone/>
            </a:pPr>
            <a:r>
              <a:rPr lang="ka-GE" dirty="0"/>
              <a:t>ჯანმრთელობის დაცვის სამინისტრო</a:t>
            </a:r>
            <a:endParaRPr lang="en-US" dirty="0"/>
          </a:p>
        </p:txBody>
      </p:sp>
      <p:sp>
        <p:nvSpPr>
          <p:cNvPr id="8" name="Curved Right Arrow 7"/>
          <p:cNvSpPr/>
          <p:nvPr/>
        </p:nvSpPr>
        <p:spPr>
          <a:xfrm rot="10800000">
            <a:off x="9953897" y="3108959"/>
            <a:ext cx="770709" cy="113646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1432559" y="3222172"/>
            <a:ext cx="770709" cy="113646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206240" y="2246813"/>
            <a:ext cx="209006" cy="1737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6766560" y="2181497"/>
            <a:ext cx="169817" cy="17504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rved Right Arrow 12"/>
          <p:cNvSpPr/>
          <p:nvPr/>
        </p:nvSpPr>
        <p:spPr>
          <a:xfrm rot="10800000">
            <a:off x="10014857" y="1942011"/>
            <a:ext cx="770709" cy="113646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Right Arrow 13"/>
          <p:cNvSpPr/>
          <p:nvPr/>
        </p:nvSpPr>
        <p:spPr>
          <a:xfrm>
            <a:off x="1454330" y="1950720"/>
            <a:ext cx="770709" cy="113646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5100"/>
            <a:ext cx="10515600" cy="1325563"/>
          </a:xfrm>
        </p:spPr>
        <p:txBody>
          <a:bodyPr/>
          <a:lstStyle/>
          <a:p>
            <a:pPr algn="ctr"/>
            <a:r>
              <a:rPr lang="ka-GE" dirty="0"/>
              <a:t>სამედიცინო პერსონალის როლი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51435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ka-GE" dirty="0"/>
              <a:t>გაიაზრონ გენდერული ნიშნით ძალადობის საკითხები და მიაწოდონ პაციენტებს ინფორმაცია გენდერული ნიშნით ძალადობასა და ქალთა ჯანმრთელობაზე მისი გავლენის შესახებ</a:t>
            </a:r>
          </a:p>
          <a:p>
            <a:pPr algn="just"/>
            <a:r>
              <a:rPr lang="ka-GE" dirty="0"/>
              <a:t>გამოკითხონ პაციენტები გენდერული ნიშნით ძალადობის შესახებ კლინიკური სიმპტომების არსებობის შემთხვევაში</a:t>
            </a:r>
          </a:p>
          <a:p>
            <a:pPr algn="just"/>
            <a:r>
              <a:rPr lang="ka-GE" dirty="0"/>
              <a:t>შექმნან მეგობრული და კონფიდენციალური გარემო</a:t>
            </a:r>
          </a:p>
          <a:p>
            <a:pPr algn="just"/>
            <a:r>
              <a:rPr lang="ka-GE" dirty="0"/>
              <a:t>შეაგროვონ ანამნეზი</a:t>
            </a:r>
          </a:p>
          <a:p>
            <a:pPr algn="just"/>
            <a:r>
              <a:rPr lang="ka-GE" dirty="0"/>
              <a:t>ჩაატარონ სამედიცინო გამოკვლევა</a:t>
            </a:r>
          </a:p>
          <a:p>
            <a:pPr algn="just"/>
            <a:r>
              <a:rPr lang="ka-GE" dirty="0"/>
              <a:t>მიაწოდონ სამედიცინო და ფსიქოლოგიური დახმარება</a:t>
            </a:r>
          </a:p>
          <a:p>
            <a:pPr algn="just"/>
            <a:r>
              <a:rPr lang="ka-GE" dirty="0"/>
              <a:t>მოახდინონ ჯანმრთელობაზე გავლენის დოკუმენტირება</a:t>
            </a:r>
          </a:p>
          <a:p>
            <a:pPr algn="just"/>
            <a:r>
              <a:rPr lang="ka-GE" dirty="0"/>
              <a:t>მიმართონ სხვა სერვის პროვაიდერებს საჭიროების შემთხვევაში</a:t>
            </a:r>
          </a:p>
          <a:p>
            <a:pPr algn="just"/>
            <a:r>
              <a:rPr lang="ka-GE" dirty="0"/>
              <a:t>დაეხმარონ პაციენტებს უსაფრთხოების დაგეგმვაში</a:t>
            </a:r>
          </a:p>
          <a:p>
            <a:pPr algn="just"/>
            <a:r>
              <a:rPr lang="ka-GE" dirty="0"/>
              <a:t>უზრუნველყონ შემდგომი მეთვალყურეობა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4000" dirty="0"/>
              <a:t>სამედიცინო დაწესებულებების როლი (1)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ka-GE" dirty="0"/>
              <a:t>	ინსტიტუციონალური ბაზის ფორმირება, რათა სამედიცინო პერსონალმა შეძლოს საკუთარი როლის შესრულება, მათ შორის</a:t>
            </a:r>
          </a:p>
          <a:p>
            <a:pPr algn="just"/>
            <a:r>
              <a:rPr lang="ka-GE" dirty="0"/>
              <a:t>გაიდლაინებისა და პროტოკოლების დანერგვა</a:t>
            </a:r>
          </a:p>
          <a:p>
            <a:pPr algn="just"/>
            <a:r>
              <a:rPr lang="ka-GE" dirty="0"/>
              <a:t>ხელმძღვანელობის მხარდაჭერის უზრუნველყოფა</a:t>
            </a:r>
          </a:p>
          <a:p>
            <a:r>
              <a:rPr lang="ka-GE" dirty="0"/>
              <a:t>ადეკვატური ინფრასტრუქტურით უზრუნველყოფა</a:t>
            </a:r>
          </a:p>
          <a:p>
            <a:r>
              <a:rPr lang="ka-GE" dirty="0"/>
              <a:t>პაციენტების და თანამშრომლებისთვის საინფორმაციო მასალების მიწოდება</a:t>
            </a:r>
          </a:p>
          <a:p>
            <a:r>
              <a:rPr lang="ka-GE" dirty="0"/>
              <a:t>ჯანდაცვის მუშაკებისთვის დახმარების გაწევა</a:t>
            </a:r>
          </a:p>
          <a:p>
            <a:r>
              <a:rPr lang="ka-GE" dirty="0"/>
              <a:t>გენდერული ნიშნით ძალადობაზე მომუშავე სხვა ორგანიზაციებთან კონტაქტების დამყარება</a:t>
            </a:r>
          </a:p>
          <a:p>
            <a:r>
              <a:rPr lang="ka-GE" dirty="0"/>
              <a:t>მონიტორინგისა და შეფასების სისტემის ჩამოყალიბება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534</Words>
  <Application>Microsoft Office PowerPoint</Application>
  <PresentationFormat>Custom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    ელექტრონული სატრენინგო მოდული ქალის მიმართ გენდერული ნიშნით ძალადობის გამოვლენის, მკურნალობის პრინციპებისა და რეფერირების საკითხებზე </vt:lpstr>
      <vt:lpstr>მოდული  </vt:lpstr>
      <vt:lpstr>მოდულის მიზანი:</vt:lpstr>
      <vt:lpstr>ბარიერები გენდერული ნიშნით ძალადობის მსხვერპლთა გამოვლენისას</vt:lpstr>
      <vt:lpstr>სამედიცინო დახმარების მიღების კუთხით არსებული ბარიერები - მაგალითები</vt:lpstr>
      <vt:lpstr>რატომ აქვთ ჯანდაცვის მუშაკებს განსაკუთრებული როლი გენდერული ნიშნით ძალადობის დაძლევაში?</vt:lpstr>
      <vt:lpstr>გენდერული ნიშნით ძალადობაზე რეაგირების დონეები </vt:lpstr>
      <vt:lpstr>სამედიცინო პერსონალის როლი</vt:lpstr>
      <vt:lpstr>სამედიცინო დაწესებულებების როლი (1)</vt:lpstr>
      <vt:lpstr>სამედიცინო დაწესებულებების როლი (2)</vt:lpstr>
      <vt:lpstr>ჯანდაცვის სისტემის ხელმძღვანელების და მართვის სახელმწიფო ორგანოების როლი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ქალის მიმართ ფიზიკური, ფსიქოლოგიური  და სექსუალური ძალადობის გამოვლენის, მკურნალობის პრინციპებისა და რეფერალის საკითხებზე</dc:title>
  <dc:creator>Tamar Bortsvadze</dc:creator>
  <cp:lastModifiedBy>Windows User</cp:lastModifiedBy>
  <cp:revision>50</cp:revision>
  <dcterms:created xsi:type="dcterms:W3CDTF">2018-05-22T10:53:14Z</dcterms:created>
  <dcterms:modified xsi:type="dcterms:W3CDTF">2019-04-13T10:46:53Z</dcterms:modified>
</cp:coreProperties>
</file>