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77" r:id="rId4"/>
    <p:sldId id="279" r:id="rId5"/>
    <p:sldId id="280" r:id="rId6"/>
    <p:sldId id="284" r:id="rId7"/>
    <p:sldId id="285" r:id="rId8"/>
    <p:sldId id="272" r:id="rId9"/>
    <p:sldId id="283" r:id="rId10"/>
    <p:sldId id="286" r:id="rId11"/>
    <p:sldId id="274" r:id="rId12"/>
    <p:sldId id="287" r:id="rId13"/>
    <p:sldId id="275" r:id="rId14"/>
    <p:sldId id="27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98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39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6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63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07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01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60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54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5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38ABA-0DB9-43BC-9A56-23062A4EABBD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8AE3-6581-4609-8CD4-9DBB37D50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3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507358-81DD-42E6-8A41-BE299FE9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309" y="1108365"/>
            <a:ext cx="9134763" cy="37223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sz="4400" b="1" dirty="0"/>
              <a:t>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</a:t>
            </a:r>
            <a:r>
              <a:rPr lang="ka-GE" dirty="0"/>
              <a:t/>
            </a:r>
            <a:br>
              <a:rPr lang="ka-GE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CA4A22-0BC0-4459-904C-C57C09AC5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10" y="4701166"/>
            <a:ext cx="9144000" cy="1655762"/>
          </a:xfrm>
        </p:spPr>
        <p:txBody>
          <a:bodyPr>
            <a:normAutofit/>
          </a:bodyPr>
          <a:lstStyle/>
          <a:p>
            <a:r>
              <a:rPr lang="ka-GE" sz="2800" dirty="0"/>
              <a:t>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96091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>
                <a:latin typeface="Sylfaen"/>
                <a:cs typeface="Sylfaen"/>
              </a:rPr>
              <a:t>ფსიქოგანათლება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err="1" smtClean="0">
                <a:latin typeface="Sylfaen"/>
                <a:cs typeface="Sylfaen"/>
              </a:rPr>
              <a:t>ფსიქოგანათლება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არის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მენტალური</a:t>
            </a:r>
            <a:r>
              <a:rPr lang="en-US" dirty="0" smtClean="0">
                <a:latin typeface="Sylfaen"/>
                <a:cs typeface="Sylfaen"/>
              </a:rPr>
              <a:t>/</a:t>
            </a:r>
            <a:r>
              <a:rPr lang="en-US" dirty="0" err="1" smtClean="0">
                <a:latin typeface="Sylfaen"/>
                <a:cs typeface="Sylfaen"/>
              </a:rPr>
              <a:t>ფსიქოლოგიური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სიმტომებისა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მდგომარეობის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ახსნა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პაციენტისა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/</a:t>
            </a:r>
            <a:r>
              <a:rPr lang="en-US" dirty="0" err="1">
                <a:latin typeface="Sylfaen"/>
                <a:cs typeface="Sylfaen"/>
              </a:rPr>
              <a:t>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მისი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ახლობლებისთვის</a:t>
            </a:r>
            <a:r>
              <a:rPr lang="en-US" dirty="0">
                <a:latin typeface="Sylfaen"/>
                <a:cs typeface="Sylfaen"/>
              </a:rPr>
              <a:t>. </a:t>
            </a:r>
            <a:endParaRPr lang="en-US" dirty="0" smtClean="0">
              <a:latin typeface="Sylfaen"/>
              <a:cs typeface="Sylfaen"/>
            </a:endParaRPr>
          </a:p>
          <a:p>
            <a:pPr marL="114300" indent="0">
              <a:buNone/>
            </a:pPr>
            <a:r>
              <a:rPr lang="en-US" dirty="0" err="1" smtClean="0">
                <a:latin typeface="Sylfaen"/>
                <a:cs typeface="Sylfaen"/>
              </a:rPr>
              <a:t>ექიმის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მიერ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ფსიქოგანათლება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შესაძლებელია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გამოყენებული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იქნას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კონსულტაციის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განმავლობაში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ატარებდეს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ფსიქოკორექციულ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ფუნქციას</a:t>
            </a:r>
            <a:r>
              <a:rPr lang="en-US" dirty="0" smtClean="0">
                <a:latin typeface="Sylfaen"/>
                <a:cs typeface="Sylfaen"/>
              </a:rPr>
              <a:t>.</a:t>
            </a:r>
            <a:endParaRPr lang="en-US" dirty="0">
              <a:latin typeface="Sylfaen"/>
              <a:cs typeface="Sylfaen"/>
            </a:endParaRPr>
          </a:p>
          <a:p>
            <a:pPr marL="114300" indent="0">
              <a:buNone/>
            </a:pPr>
            <a:r>
              <a:rPr lang="en-US" dirty="0" err="1" smtClean="0">
                <a:latin typeface="Sylfaen"/>
                <a:cs typeface="Sylfaen"/>
              </a:rPr>
              <a:t>ფსიქოგანათლება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დამარწმუნებლად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მოქმედებს</a:t>
            </a:r>
            <a:r>
              <a:rPr lang="en-US" dirty="0" smtClean="0">
                <a:latin typeface="Sylfaen"/>
                <a:cs typeface="Sylfaen"/>
              </a:rPr>
              <a:t>.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ეხმარება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პირს</a:t>
            </a:r>
            <a:r>
              <a:rPr lang="en-US" dirty="0" err="1" smtClean="0">
                <a:latin typeface="Sylfaen"/>
                <a:cs typeface="Sylfaen"/>
              </a:rPr>
              <a:t>,რომ</a:t>
            </a:r>
            <a:r>
              <a:rPr lang="en-US" dirty="0" smtClean="0">
                <a:latin typeface="Sylfaen"/>
                <a:cs typeface="Sylfaen"/>
              </a:rPr>
              <a:t>  </a:t>
            </a:r>
            <a:r>
              <a:rPr lang="en-US" dirty="0" err="1" smtClean="0">
                <a:latin typeface="Sylfaen"/>
                <a:cs typeface="Sylfaen"/>
              </a:rPr>
              <a:t>უკეთ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გაერკვეს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საკუთარ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მდგომარეობაში</a:t>
            </a:r>
            <a:r>
              <a:rPr lang="en-US" dirty="0" smtClean="0">
                <a:latin typeface="Sylfaen"/>
                <a:cs typeface="Sylfaen"/>
              </a:rPr>
              <a:t>. </a:t>
            </a:r>
          </a:p>
          <a:p>
            <a:pPr marL="114300" indent="0">
              <a:buNone/>
            </a:pPr>
            <a:endParaRPr lang="en-US" dirty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9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>
              <a:latin typeface="Sylfaen"/>
              <a:cs typeface="Sylfaen"/>
            </a:endParaRPr>
          </a:p>
          <a:p>
            <a:pPr marL="114300" indent="0" algn="ctr">
              <a:buNone/>
            </a:pPr>
            <a:r>
              <a:rPr lang="ka-GE" dirty="0">
                <a:solidFill>
                  <a:srgbClr val="000000"/>
                </a:solidFill>
                <a:cs typeface="Sylfaen"/>
              </a:rPr>
              <a:t>ფსიქოგანათლება არ უნდა ტარდებოდეს ლექციების სახით!</a:t>
            </a:r>
            <a:endParaRPr lang="en-US" dirty="0">
              <a:solidFill>
                <a:srgbClr val="000000"/>
              </a:solidFill>
              <a:latin typeface="Sylfaen"/>
              <a:cs typeface="Sylfae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448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ფსიქოგანათლების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პროცესი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უნდა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მიმდინარეობდეს</a:t>
            </a:r>
            <a:r>
              <a:rPr lang="en-US" sz="4000" dirty="0">
                <a:latin typeface="Sylfaen"/>
                <a:cs typeface="Sylfaen"/>
              </a:rPr>
              <a:t>:</a:t>
            </a:r>
            <a:r>
              <a:rPr lang="en-US" sz="2800" dirty="0">
                <a:latin typeface="Sylfaen"/>
                <a:cs typeface="Sylfaen"/>
              </a:rPr>
              <a:t/>
            </a:r>
            <a:br>
              <a:rPr lang="en-US" sz="2800" dirty="0">
                <a:latin typeface="Sylfaen"/>
                <a:cs typeface="Sylfaen"/>
              </a:rPr>
            </a:br>
            <a:endParaRPr lang="en-US" sz="28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err="1" smtClean="0">
                <a:latin typeface="Sylfaen"/>
                <a:cs typeface="Sylfaen"/>
              </a:rPr>
              <a:t>ნაბიჯ</a:t>
            </a:r>
            <a:r>
              <a:rPr lang="en-US" sz="3000" dirty="0" err="1">
                <a:latin typeface="Sylfaen"/>
                <a:cs typeface="Sylfaen"/>
              </a:rPr>
              <a:t>-ნაბიჯ</a:t>
            </a:r>
            <a:r>
              <a:rPr lang="ka-GE" sz="3000" dirty="0">
                <a:latin typeface="Sylfaen"/>
                <a:cs typeface="Sylfaen"/>
              </a:rPr>
              <a:t>, წარმოდგენილი ჩივილების მხარდამხარ;</a:t>
            </a:r>
            <a:endParaRPr lang="en-US" sz="3000" dirty="0">
              <a:latin typeface="Sylfaen"/>
              <a:cs typeface="Sylfaen"/>
            </a:endParaRPr>
          </a:p>
          <a:p>
            <a:pPr lvl="0"/>
            <a:r>
              <a:rPr lang="en-US" sz="3000" dirty="0" err="1">
                <a:latin typeface="Sylfaen"/>
                <a:cs typeface="Sylfaen"/>
              </a:rPr>
              <a:t>მარტივი</a:t>
            </a:r>
            <a:r>
              <a:rPr lang="en-US" sz="3000" dirty="0">
                <a:latin typeface="Sylfaen"/>
                <a:cs typeface="Sylfaen"/>
              </a:rPr>
              <a:t>, </a:t>
            </a:r>
            <a:r>
              <a:rPr lang="en-US" sz="3000" dirty="0" err="1">
                <a:latin typeface="Sylfaen"/>
                <a:cs typeface="Sylfaen"/>
              </a:rPr>
              <a:t>იოლად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გასაგები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ლექსიკით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შემაშფოთებელი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განცდებისა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და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შეგრძნებების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მიზეზების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ახსნით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სიპტომების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წარმოშობის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წყაროების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გაცნობით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სტრესის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ka-GE" sz="3000" dirty="0">
                <a:latin typeface="Sylfaen"/>
                <a:cs typeface="Sylfaen"/>
              </a:rPr>
              <a:t>პოზიტიური და ნეგატიური გავლენის ახსნით;</a:t>
            </a:r>
            <a:endParaRPr lang="en-US" sz="3000" dirty="0">
              <a:latin typeface="Sylfaen"/>
              <a:cs typeface="Sylfae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66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ფსიქოგანათლების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პროცესი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უნდა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მიმდინარეობდეს</a:t>
            </a:r>
            <a:r>
              <a:rPr lang="en-US" sz="4000" dirty="0">
                <a:latin typeface="Sylfaen"/>
                <a:cs typeface="Sylfaen"/>
              </a:rPr>
              <a:t>:</a:t>
            </a:r>
            <a:br>
              <a:rPr lang="en-US" sz="4000" dirty="0">
                <a:latin typeface="Sylfaen"/>
                <a:cs typeface="Sylfaen"/>
              </a:rPr>
            </a:b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a-GE" dirty="0" smtClean="0">
                <a:latin typeface="Sylfaen"/>
                <a:cs typeface="Sylfaen"/>
              </a:rPr>
              <a:t>ჩვეული </a:t>
            </a:r>
            <a:r>
              <a:rPr lang="ka-GE" dirty="0">
                <a:latin typeface="Sylfaen"/>
                <a:cs typeface="Sylfaen"/>
              </a:rPr>
              <a:t>გამკლავების წახალისება და გაძლიერებით;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ka-GE" dirty="0">
                <a:latin typeface="Sylfaen"/>
                <a:cs typeface="Sylfaen"/>
              </a:rPr>
              <a:t>ალტერნატიული გამკლავების ხერხების შეთავაზებით;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სტრესის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</a:t>
            </a:r>
            <a:r>
              <a:rPr lang="ka-GE" dirty="0">
                <a:latin typeface="Sylfaen"/>
                <a:cs typeface="Sylfaen"/>
              </a:rPr>
              <a:t>ოვლ</a:t>
            </a:r>
            <a:r>
              <a:rPr lang="en-US" dirty="0" err="1">
                <a:latin typeface="Sylfaen"/>
                <a:cs typeface="Sylfaen"/>
              </a:rPr>
              <a:t>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უნარების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გავარჯიშების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მნიშვნელობ</a:t>
            </a:r>
            <a:r>
              <a:rPr lang="ka-GE" dirty="0">
                <a:latin typeface="Sylfaen"/>
                <a:cs typeface="Sylfaen"/>
              </a:rPr>
              <a:t>ის ახსნით;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სასურველია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თვალსაჩინოების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გამოყენებით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976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ylfaen"/>
                <a:cs typeface="Sylfaen"/>
              </a:rPr>
              <a:t>შეჯამება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latin typeface="Sylfaen"/>
                <a:cs typeface="Sylfaen"/>
              </a:rPr>
              <a:t>ოჯახში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ძალადობა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ყველგან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არის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გავრცელებული</a:t>
            </a:r>
            <a:r>
              <a:rPr lang="en-US" sz="3000" dirty="0">
                <a:latin typeface="Sylfaen"/>
                <a:cs typeface="Sylfaen"/>
              </a:rPr>
              <a:t>,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ყველა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რასაში</a:t>
            </a:r>
            <a:r>
              <a:rPr lang="en-US" sz="3000" dirty="0">
                <a:latin typeface="Sylfaen"/>
                <a:cs typeface="Sylfaen"/>
              </a:rPr>
              <a:t>, </a:t>
            </a:r>
            <a:r>
              <a:rPr lang="en-US" sz="3000" dirty="0" err="1" smtClean="0">
                <a:latin typeface="Sylfaen"/>
                <a:cs typeface="Sylfaen"/>
              </a:rPr>
              <a:t>რელიგიაში</a:t>
            </a:r>
            <a:r>
              <a:rPr lang="en-US" sz="3000" dirty="0">
                <a:latin typeface="Sylfaen"/>
                <a:cs typeface="Sylfaen"/>
              </a:rPr>
              <a:t>, </a:t>
            </a:r>
            <a:r>
              <a:rPr lang="en-US" sz="3000" dirty="0" err="1">
                <a:latin typeface="Sylfaen"/>
                <a:cs typeface="Sylfaen"/>
              </a:rPr>
              <a:t>ყველანაირი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შემოსავლისა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და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განათლების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მქონე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ადამიანთა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ჯგუფებში</a:t>
            </a:r>
            <a:r>
              <a:rPr lang="en-US" sz="3000" dirty="0" smtClean="0">
                <a:latin typeface="Sylfaen"/>
                <a:cs typeface="Sylfaen"/>
              </a:rPr>
              <a:t>.</a:t>
            </a:r>
          </a:p>
          <a:p>
            <a:r>
              <a:rPr lang="en-US" sz="3000" dirty="0" err="1" smtClean="0">
                <a:latin typeface="Sylfaen"/>
                <a:cs typeface="Sylfaen"/>
              </a:rPr>
              <a:t>ოჯახში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ძალადობა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იწვევს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ფსიქიკური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და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ფიზიკური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ჯანმრთელობის</a:t>
            </a:r>
            <a:r>
              <a:rPr lang="en-US" sz="3000" dirty="0" smtClean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გაუარესებას</a:t>
            </a:r>
            <a:r>
              <a:rPr lang="en-US" sz="3000" dirty="0" smtClean="0">
                <a:latin typeface="Sylfaen"/>
                <a:cs typeface="Sylfaen"/>
              </a:rPr>
              <a:t>.</a:t>
            </a:r>
          </a:p>
          <a:p>
            <a:r>
              <a:rPr lang="ka-GE" sz="3000" dirty="0" smtClean="0">
                <a:latin typeface="Sylfaen"/>
                <a:cs typeface="Sylfaen"/>
              </a:rPr>
              <a:t>უაღრესად მნიშვნელოვანია ჯანდაცვის </a:t>
            </a:r>
            <a:r>
              <a:rPr lang="ka-GE" sz="3000" dirty="0">
                <a:latin typeface="Sylfaen"/>
                <a:cs typeface="Sylfaen"/>
              </a:rPr>
              <a:t>მუშაკების როლი და  პასუხისმგებლობა  ქალთა მიმართ ძალადობის შემთხვევების </a:t>
            </a:r>
            <a:r>
              <a:rPr lang="ka-GE" sz="3000" dirty="0" smtClean="0">
                <a:latin typeface="Sylfaen"/>
                <a:cs typeface="Sylfaen"/>
              </a:rPr>
              <a:t>პრევენციის, ამოცნობის</a:t>
            </a:r>
            <a:r>
              <a:rPr lang="ka-GE" sz="3000" dirty="0">
                <a:latin typeface="Sylfaen"/>
                <a:cs typeface="Sylfaen"/>
              </a:rPr>
              <a:t>, მათი დოკუმენტირებისა და  მართვის კუთხით, რაც შესაბამისი სამედიცინო, თუ ფსიქოლოგიური დახმარების გაწევას, ხოლო საჭიროების შემთხვევაში, რეფერირების უზრუნველყოფასაც ითვალისწინებს. </a:t>
            </a:r>
            <a:endParaRPr lang="en-US" sz="3000" dirty="0">
              <a:latin typeface="Sylfaen"/>
              <a:cs typeface="Sylfaen"/>
            </a:endParaRPr>
          </a:p>
          <a:p>
            <a:endParaRPr lang="en-US" dirty="0" smtClean="0">
              <a:latin typeface="Sylfaen"/>
              <a:cs typeface="Sylfaen"/>
            </a:endParaRPr>
          </a:p>
          <a:p>
            <a:endParaRPr lang="en-US" dirty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48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მოდული </a:t>
            </a:r>
            <a:r>
              <a:rPr lang="ka-GE" sz="4000" dirty="0" smtClean="0"/>
              <a:t>5- დასასრული</a:t>
            </a:r>
            <a:endParaRPr lang="en-GB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a-GE" sz="2800" dirty="0"/>
              <a:t>თემა: </a:t>
            </a:r>
            <a:endParaRPr lang="ka-GE" sz="2800" dirty="0" smtClean="0"/>
          </a:p>
          <a:p>
            <a:pPr lvl="0"/>
            <a:r>
              <a:rPr lang="ka-GE" sz="2800" dirty="0" smtClean="0"/>
              <a:t>გენდერული ნიშნით ძალადობის მსხვერპლთან კომუნიკაცია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0768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მოდული 5</a:t>
            </a:r>
            <a:endParaRPr lang="en-GB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a-GE" sz="2800" dirty="0"/>
              <a:t>თემა: </a:t>
            </a:r>
            <a:endParaRPr lang="ka-GE" sz="2800" dirty="0" smtClean="0"/>
          </a:p>
          <a:p>
            <a:pPr lvl="0"/>
            <a:r>
              <a:rPr lang="ka-GE" sz="2800" dirty="0" smtClean="0"/>
              <a:t>გენდერული ნიშნით ძალადობის მსხვერპლთან კომუნიკაცია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73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მოდულის მიზანი: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როგორ დავამყაროთ კომუნიკაცია გენედრული ნიშნით ძალადობის მსხვერპლთან;</a:t>
            </a:r>
          </a:p>
          <a:p>
            <a:r>
              <a:rPr lang="ka-GE" dirty="0" smtClean="0"/>
              <a:t>კომუნიკაციის პრინციპები;</a:t>
            </a:r>
          </a:p>
          <a:p>
            <a:r>
              <a:rPr lang="sk-SK" dirty="0">
                <a:latin typeface="Sylfaen"/>
                <a:cs typeface="Sylfaen"/>
              </a:rPr>
              <a:t>მატრავმირებელი მოვლენის თხრობის მართვის რამდენიმე </a:t>
            </a:r>
            <a:r>
              <a:rPr lang="sk-SK" dirty="0" smtClean="0">
                <a:latin typeface="Sylfaen"/>
                <a:cs typeface="Sylfaen"/>
              </a:rPr>
              <a:t>ხერხი;</a:t>
            </a:r>
          </a:p>
          <a:p>
            <a:r>
              <a:rPr lang="ka-GE" dirty="0" smtClean="0"/>
              <a:t>ფსიქოგანათლება და ექიმის როლი.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98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4000" dirty="0" smtClean="0"/>
              <a:t>გენდერული ძალადობის მსხვერპლთან კომუნიკაციის ზოგადი პრინციპები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1983"/>
            <a:ext cx="10515600" cy="41549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ka-GE" sz="2400" dirty="0" smtClean="0"/>
              <a:t>რჩ</a:t>
            </a:r>
            <a:r>
              <a:rPr lang="ka-GE" dirty="0" smtClean="0"/>
              <a:t>ევები სამედიცინო სფეროს სპეციალისტებისთვის:</a:t>
            </a:r>
          </a:p>
          <a:p>
            <a:pPr lvl="0"/>
            <a:r>
              <a:rPr lang="ka-GE" dirty="0" smtClean="0"/>
              <a:t>აჩვენე </a:t>
            </a:r>
            <a:r>
              <a:rPr lang="ka-GE" dirty="0"/>
              <a:t>შენი პატივისცემა და </a:t>
            </a:r>
            <a:r>
              <a:rPr lang="ka-GE" dirty="0" smtClean="0"/>
              <a:t>დამოკიდებულება </a:t>
            </a:r>
            <a:r>
              <a:rPr lang="ka-GE" dirty="0"/>
              <a:t>შენს ტონში, </a:t>
            </a:r>
            <a:r>
              <a:rPr lang="ka-GE" dirty="0" smtClean="0"/>
              <a:t>ენასა და </a:t>
            </a:r>
            <a:r>
              <a:rPr lang="ka-GE" dirty="0"/>
              <a:t>დამოკიდებულებაში;</a:t>
            </a:r>
            <a:endParaRPr lang="en-US" dirty="0"/>
          </a:p>
          <a:p>
            <a:pPr lvl="0"/>
            <a:r>
              <a:rPr lang="ka-GE" dirty="0"/>
              <a:t>გაითვალისწინე </a:t>
            </a:r>
            <a:r>
              <a:rPr lang="ka-GE" dirty="0" smtClean="0"/>
              <a:t>კულტურალული </a:t>
            </a:r>
            <a:r>
              <a:rPr lang="ka-GE" dirty="0"/>
              <a:t>ფაქტორები (ტაბუირებული თემებისადმი სენსიტიურობა);</a:t>
            </a:r>
            <a:endParaRPr lang="en-US" dirty="0"/>
          </a:p>
          <a:p>
            <a:pPr lvl="0"/>
            <a:r>
              <a:rPr lang="ka-GE" dirty="0"/>
              <a:t>მოუსმინე და მიეცი საშუალება გამოხატოს წუხილი</a:t>
            </a:r>
            <a:r>
              <a:rPr lang="ka-GE" dirty="0" smtClean="0"/>
              <a:t>;</a:t>
            </a:r>
          </a:p>
          <a:p>
            <a:r>
              <a:rPr lang="ka-GE" dirty="0"/>
              <a:t>ზოგი მსხვერპლი შესაძლოა, არ იყოს მზად თავის გამოცდილებაზე სასაუბროდ, მიეცი საშულება გათავისუფლდეს, იგრძნოს თავი დაცულად.</a:t>
            </a:r>
          </a:p>
          <a:p>
            <a:pPr lvl="0"/>
            <a:endParaRPr lang="ka-GE" dirty="0" smtClean="0"/>
          </a:p>
          <a:p>
            <a:pPr lvl="0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0760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4000" dirty="0" smtClean="0"/>
              <a:t>გენდერული ძალადობის მსხვერპლთან კომუნიკაციის ზოგადი პრინციპები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1983"/>
            <a:ext cx="10515600" cy="4154980"/>
          </a:xfrm>
        </p:spPr>
        <p:txBody>
          <a:bodyPr>
            <a:noAutofit/>
          </a:bodyPr>
          <a:lstStyle/>
          <a:p>
            <a:r>
              <a:rPr lang="ka-GE" dirty="0" smtClean="0"/>
              <a:t>გახსოვდეთ</a:t>
            </a:r>
            <a:r>
              <a:rPr lang="ka-GE" dirty="0"/>
              <a:t>, რომ ზემოთ ნათქვამი მიზეზების გამო. ურთიერთობის დასაწყისში ნორმალურია თუ მსხვერპლი ძალადობის ფაქტს ნაწილობრივ აღწერს და მალავს გარკვეულ დეტალებს.</a:t>
            </a:r>
          </a:p>
          <a:p>
            <a:r>
              <a:rPr lang="ka-GE" dirty="0" smtClean="0"/>
              <a:t>მოერიდეთ </a:t>
            </a:r>
            <a:r>
              <a:rPr lang="ka-GE" dirty="0"/>
              <a:t>ტერმინებით საუბარს, გამოიყენეთ მარტივი, ცხოვრებისეული ენა და შეამოწმეთ ინფორმაცია სწორად გაიგო თუ არა </a:t>
            </a:r>
            <a:r>
              <a:rPr lang="ka-GE" dirty="0" smtClean="0"/>
              <a:t>პაციენტმა.</a:t>
            </a:r>
          </a:p>
          <a:p>
            <a:r>
              <a:rPr lang="ka-GE" dirty="0"/>
              <a:t>გააცნობიერე ტკივილი და სტრესი, რაც მას აქვს, მაგრამ დაიცავი პროფესიული ზღვარი - არ გაუჩინოთ არარეალური იმედები;</a:t>
            </a:r>
          </a:p>
          <a:p>
            <a:endParaRPr lang="ka-GE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7075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>
                <a:latin typeface="Sylfaen"/>
                <a:cs typeface="Sylfaen"/>
              </a:rPr>
              <a:t>კითხვები </a:t>
            </a:r>
            <a:r>
              <a:rPr lang="ka-GE" dirty="0">
                <a:latin typeface="Sylfaen"/>
                <a:cs typeface="Sylfaen"/>
              </a:rPr>
              <a:t>ოჯახში ძალადობასთან დაკავშირებით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912"/>
            <a:ext cx="10515600" cy="485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 smtClean="0"/>
              <a:t>სამედიცინო მუშაკმა ძალადობის გარშემო  მცირედი ეჭვის, სიმპტომის ამოცნობისას ღიად უნდა დაუსვას პაციენტს კითხვები, რომლებიც დაახლობით  ასე გამოიყურება:</a:t>
            </a:r>
          </a:p>
          <a:p>
            <a:endParaRPr lang="ka-GE" dirty="0"/>
          </a:p>
          <a:p>
            <a:r>
              <a:rPr lang="ka-GE" dirty="0" smtClean="0"/>
              <a:t>აქვს </a:t>
            </a:r>
            <a:r>
              <a:rPr lang="ka-GE" dirty="0"/>
              <a:t>თუ არა რომელიმე ოჯახის წევრს ძალადობრვი ტემპერამენტი/მოძალადის ხასიათი?</a:t>
            </a:r>
            <a:endParaRPr lang="en-US" dirty="0"/>
          </a:p>
          <a:p>
            <a:pPr lvl="0"/>
            <a:r>
              <a:rPr lang="ka-GE" dirty="0"/>
              <a:t>სახლში კამათისას გინერივულიათ თუ არა როდესმე საკუთარი თავის ან შვილების უსაფრთხოებაზე</a:t>
            </a:r>
            <a:r>
              <a:rPr lang="ka-GE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93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>
                <a:latin typeface="Sylfaen"/>
                <a:cs typeface="Sylfaen"/>
              </a:rPr>
              <a:t>კითხვები </a:t>
            </a:r>
            <a:r>
              <a:rPr lang="ka-GE" dirty="0">
                <a:latin typeface="Sylfaen"/>
                <a:cs typeface="Sylfaen"/>
              </a:rPr>
              <a:t>ოჯახში ძალადობასთან დაკავშირებით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912"/>
            <a:ext cx="10515600" cy="4859235"/>
          </a:xfrm>
        </p:spPr>
        <p:txBody>
          <a:bodyPr>
            <a:normAutofit/>
          </a:bodyPr>
          <a:lstStyle/>
          <a:p>
            <a:r>
              <a:rPr lang="ka-GE" dirty="0"/>
              <a:t>ბევრი ქალი, რომელიც მსგავსი დაზიანებებითა და ჩივილებით ხვდება </a:t>
            </a:r>
            <a:r>
              <a:rPr lang="ka-GE" dirty="0" smtClean="0"/>
              <a:t>ექიმთან, არის ხოლმე </a:t>
            </a:r>
            <a:r>
              <a:rPr lang="ka-GE" dirty="0"/>
              <a:t>ოჯახში ძალადობის მსხვერპლი. შეიძლება თუ არა იგივე მომხდარიყო თქვენს თავს</a:t>
            </a:r>
            <a:r>
              <a:rPr lang="ka-GE" dirty="0" smtClean="0"/>
              <a:t>?</a:t>
            </a:r>
          </a:p>
          <a:p>
            <a:pPr lvl="0"/>
            <a:r>
              <a:rPr lang="ka-GE" dirty="0" smtClean="0"/>
              <a:t>გსურთ </a:t>
            </a:r>
            <a:r>
              <a:rPr lang="ka-GE" dirty="0"/>
              <a:t>რომ ამაზე ესაუბროთ ვინმეს?</a:t>
            </a:r>
            <a:endParaRPr lang="en-US" dirty="0"/>
          </a:p>
          <a:p>
            <a:pPr lvl="0"/>
            <a:r>
              <a:rPr lang="ka-GE" dirty="0" smtClean="0"/>
              <a:t>ექიმთან სხვა ვიზიტების </a:t>
            </a:r>
            <a:r>
              <a:rPr lang="ka-GE" dirty="0"/>
              <a:t>დროს, გქონდათ თუ არა მსგავსი დაზიანებები ან სიმპტომები, რაც უკავშირდებოდა ოჯახში ძალადობის გამოცდილებას?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682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dirty="0">
                <a:latin typeface="Sylfaen"/>
                <a:cs typeface="Sylfaen"/>
              </a:rPr>
              <a:t>მატრავმირებელი მოვლენის თხრობის მართვის რამდენიმე ხერხი: </a:t>
            </a:r>
            <a:br>
              <a:rPr lang="sk-SK" sz="4000" dirty="0">
                <a:latin typeface="Sylfaen"/>
                <a:cs typeface="Sylfaen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latin typeface="Sylfaen"/>
                <a:cs typeface="Sylfaen"/>
              </a:rPr>
              <a:t>თუ პაციენტი კონსულტაციის ფარგლებში მატრავმირებელი მოვლენის/ინციდენტის შესახებ გიყვებათ, შეგიძლიათ გამოიყენოთ ქვემოთ ჩამოთვლილი ინსტრუქცია:</a:t>
            </a:r>
          </a:p>
          <a:p>
            <a:pPr marL="0" indent="0">
              <a:buNone/>
            </a:pPr>
            <a:endParaRPr lang="sk-SK" dirty="0" smtClean="0">
              <a:latin typeface="Sylfaen"/>
              <a:cs typeface="Sylfaen"/>
            </a:endParaRPr>
          </a:p>
          <a:p>
            <a:r>
              <a:rPr lang="sk-SK" dirty="0" smtClean="0">
                <a:latin typeface="Sylfaen"/>
                <a:cs typeface="Sylfaen"/>
              </a:rPr>
              <a:t>დასაწყისში გამოიყენეთ დახურული ტიპის შეკითხვები;</a:t>
            </a:r>
          </a:p>
          <a:p>
            <a:pPr marL="0" indent="0" algn="just">
              <a:buNone/>
            </a:pPr>
            <a:r>
              <a:rPr lang="sk-SK" dirty="0" smtClean="0">
                <a:latin typeface="Sylfaen"/>
                <a:cs typeface="Sylfaen"/>
              </a:rPr>
              <a:t>/მაგ: ეს ნაჟღენთი 21 ოქტომბერს მიიღეთ? პირველი შემთხვევა იყო? და ა.შ/</a:t>
            </a:r>
            <a:endParaRPr lang="sk-SK" dirty="0">
              <a:latin typeface="Sylfaen"/>
              <a:cs typeface="Sylfaen"/>
            </a:endParaRPr>
          </a:p>
          <a:p>
            <a:r>
              <a:rPr lang="sk-SK" dirty="0" smtClean="0">
                <a:latin typeface="Sylfaen"/>
                <a:cs typeface="Sylfaen"/>
              </a:rPr>
              <a:t>დაყავით ისტორია </a:t>
            </a:r>
            <a:r>
              <a:rPr lang="sk-SK" dirty="0">
                <a:latin typeface="Sylfaen"/>
                <a:cs typeface="Sylfaen"/>
              </a:rPr>
              <a:t>ნაწილებად, ეს დამზოგავია (ვუხსნით პაციენტს და </a:t>
            </a:r>
            <a:r>
              <a:rPr lang="sk-SK" dirty="0" smtClean="0">
                <a:latin typeface="Sylfaen"/>
                <a:cs typeface="Sylfaen"/>
              </a:rPr>
              <a:t>ვაყოლინებთ </a:t>
            </a:r>
            <a:r>
              <a:rPr lang="sk-SK" dirty="0">
                <a:latin typeface="Sylfaen"/>
                <a:cs typeface="Sylfaen"/>
              </a:rPr>
              <a:t>იმდენს, რამდენისათვისაც მზად არის</a:t>
            </a:r>
            <a:r>
              <a:rPr lang="sk-SK" dirty="0" smtClean="0">
                <a:latin typeface="Sylfaen"/>
                <a:cs typeface="Sylfaen"/>
              </a:rPr>
              <a:t>); </a:t>
            </a:r>
            <a:endParaRPr lang="sk-SK" dirty="0">
              <a:latin typeface="Sylfaen"/>
              <a:cs typeface="Sylfae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0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dirty="0">
                <a:latin typeface="Sylfaen"/>
                <a:cs typeface="Sylfaen"/>
              </a:rPr>
              <a:t>მატრავმირებელი მოვლენის თხრობის მართვის რამდენიმე ხერხი: </a:t>
            </a:r>
            <a:br>
              <a:rPr lang="sk-SK" sz="4000" dirty="0">
                <a:latin typeface="Sylfaen"/>
                <a:cs typeface="Sylfaen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Sylfaen"/>
                <a:cs typeface="Sylfaen"/>
              </a:rPr>
              <a:t>ძლიერი </a:t>
            </a:r>
            <a:r>
              <a:rPr lang="sk-SK" dirty="0">
                <a:latin typeface="Sylfaen"/>
                <a:cs typeface="Sylfaen"/>
              </a:rPr>
              <a:t>ემოციური „ამოხეთქვის“ საშიშროებისას გამოვიყენოთ </a:t>
            </a:r>
            <a:r>
              <a:rPr lang="sk-SK" dirty="0" smtClean="0">
                <a:latin typeface="Sylfaen"/>
                <a:cs typeface="Sylfaen"/>
              </a:rPr>
              <a:t>ტექნიკა </a:t>
            </a:r>
            <a:r>
              <a:rPr lang="sk-SK" dirty="0">
                <a:latin typeface="Sylfaen"/>
                <a:cs typeface="Sylfaen"/>
              </a:rPr>
              <a:t>– ემოციებიდან ფაქტებზე </a:t>
            </a:r>
            <a:r>
              <a:rPr lang="sk-SK" dirty="0" smtClean="0">
                <a:latin typeface="Sylfaen"/>
                <a:cs typeface="Sylfaen"/>
              </a:rPr>
              <a:t>გადასვლა;</a:t>
            </a:r>
          </a:p>
          <a:p>
            <a:pPr marL="0" indent="0">
              <a:buNone/>
            </a:pPr>
            <a:r>
              <a:rPr lang="sk-SK" dirty="0" smtClean="0">
                <a:latin typeface="Sylfaen"/>
                <a:cs typeface="Sylfaen"/>
              </a:rPr>
              <a:t>   /დღის რომელი მონაკვეთი იყო? რა გეცვათ? და ა.შ./</a:t>
            </a:r>
            <a:endParaRPr lang="sk-SK" dirty="0">
              <a:latin typeface="Sylfaen"/>
              <a:cs typeface="Sylfaen"/>
            </a:endParaRPr>
          </a:p>
          <a:p>
            <a:r>
              <a:rPr lang="sk-SK" dirty="0">
                <a:latin typeface="Sylfaen"/>
                <a:cs typeface="Sylfaen"/>
              </a:rPr>
              <a:t>თემის შეცვლა და ყურადღების გადატანა </a:t>
            </a:r>
            <a:r>
              <a:rPr lang="sk-SK" dirty="0" smtClean="0">
                <a:latin typeface="Sylfaen"/>
                <a:cs typeface="Sylfaen"/>
              </a:rPr>
              <a:t>კლიენტის რესურსებზე; /მაგ: თქვენ ნამდვილად შეძელით ბავშვებისთვის თავიდან აგეშორებინათ ეს საფრთხე.. ეს თქვენი ძლიერი გამკლავების უნარია და ა.შ/</a:t>
            </a:r>
            <a:endParaRPr lang="sk-SK" dirty="0">
              <a:latin typeface="Sylfaen"/>
              <a:cs typeface="Sylfaen"/>
            </a:endParaRPr>
          </a:p>
          <a:p>
            <a:r>
              <a:rPr lang="sk-SK" dirty="0" smtClean="0">
                <a:latin typeface="Sylfaen"/>
                <a:cs typeface="Sylfaen"/>
              </a:rPr>
              <a:t>ყურადღების </a:t>
            </a:r>
            <a:r>
              <a:rPr lang="sk-SK" dirty="0">
                <a:latin typeface="Sylfaen"/>
                <a:cs typeface="Sylfaen"/>
              </a:rPr>
              <a:t>სიმპტომზე გადატანა, ფსიქოგანათლების ჩართვა და ა.შ.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38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587</Words>
  <Application>Microsoft Office PowerPoint</Application>
  <PresentationFormat>Custom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 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 </vt:lpstr>
      <vt:lpstr>მოდული 5</vt:lpstr>
      <vt:lpstr>მოდულის მიზანი:</vt:lpstr>
      <vt:lpstr>გენდერული ძალადობის მსხვერპლთან კომუნიკაციის ზოგადი პრინციპები</vt:lpstr>
      <vt:lpstr>გენდერული ძალადობის მსხვერპლთან კომუნიკაციის ზოგადი პრინციპები</vt:lpstr>
      <vt:lpstr>კითხვები ოჯახში ძალადობასთან დაკავშირებით </vt:lpstr>
      <vt:lpstr>კითხვები ოჯახში ძალადობასთან დაკავშირებით </vt:lpstr>
      <vt:lpstr>მატრავმირებელი მოვლენის თხრობის მართვის რამდენიმე ხერხი:  </vt:lpstr>
      <vt:lpstr>მატრავმირებელი მოვლენის თხრობის მართვის რამდენიმე ხერხი:  </vt:lpstr>
      <vt:lpstr>ფსიქოგანათლება </vt:lpstr>
      <vt:lpstr>Slide 11</vt:lpstr>
      <vt:lpstr>ფსიქოგანათლების პროცესი უნდა მიმდინარეობდეს: </vt:lpstr>
      <vt:lpstr>ფსიქოგანათლების პროცესი უნდა მიმდინარეობდეს: </vt:lpstr>
      <vt:lpstr>შეჯამება</vt:lpstr>
      <vt:lpstr>მოდული 5- დასასრული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მოდული 5</dc:title>
  <dc:creator>Windows User</dc:creator>
  <cp:lastModifiedBy>Windows User</cp:lastModifiedBy>
  <cp:revision>21</cp:revision>
  <dcterms:created xsi:type="dcterms:W3CDTF">2018-09-20T14:03:29Z</dcterms:created>
  <dcterms:modified xsi:type="dcterms:W3CDTF">2019-04-13T10:29:06Z</dcterms:modified>
</cp:coreProperties>
</file>