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1" r:id="rId2"/>
    <p:sldId id="257" r:id="rId3"/>
    <p:sldId id="258" r:id="rId4"/>
    <p:sldId id="272" r:id="rId5"/>
    <p:sldId id="262" r:id="rId6"/>
    <p:sldId id="263" r:id="rId7"/>
    <p:sldId id="275" r:id="rId8"/>
    <p:sldId id="273" r:id="rId9"/>
    <p:sldId id="264" r:id="rId10"/>
    <p:sldId id="274" r:id="rId11"/>
    <p:sldId id="266" r:id="rId12"/>
    <p:sldId id="276" r:id="rId13"/>
    <p:sldId id="267" r:id="rId14"/>
    <p:sldId id="280" r:id="rId15"/>
    <p:sldId id="281" r:id="rId16"/>
    <p:sldId id="288" r:id="rId17"/>
    <p:sldId id="287" r:id="rId18"/>
    <p:sldId id="282" r:id="rId19"/>
    <p:sldId id="284" r:id="rId20"/>
    <p:sldId id="283" r:id="rId21"/>
    <p:sldId id="28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51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4692-9861-F84E-8F7C-1FBF6B51F12B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5096A-3BFC-D345-AC94-1EFA6E51D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657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04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2434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246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2787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177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89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403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126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6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941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326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1C626-458A-45FD-9559-7F7D5E90EB3A}" type="datetimeFigureOut">
              <a:rPr lang="en-US" smtClean="0"/>
              <a:pPr/>
              <a:t>4/13/2019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C1A19-106B-4C04-99D5-87424015A2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381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vmedtraining.csw.fsu.edu/training/dv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vmedtraining.csw.fsu.edu/training/dv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07358-81DD-42E6-8A41-BE299FE9BC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3309" y="1108365"/>
            <a:ext cx="9134763" cy="372239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dirty="0"/>
              <a:t/>
            </a:r>
            <a:br>
              <a:rPr lang="ka-GE" dirty="0"/>
            </a:br>
            <a:r>
              <a:rPr lang="ka-GE" sz="4400" b="1" dirty="0"/>
              <a:t>ელექტრონული სატრენინგო მოდული ქალის მიმართ გენდერული ნიშნით ძალადობის გამოვლენის, მკურნალობის პრინციპებისა და რეფერირების საკითხებზე</a:t>
            </a:r>
            <a:r>
              <a:rPr lang="ka-GE" dirty="0"/>
              <a:t/>
            </a:r>
            <a:br>
              <a:rPr lang="ka-GE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ACA4A22-0BC0-4459-904C-C57C09AC5D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6510" y="4701166"/>
            <a:ext cx="9144000" cy="1655762"/>
          </a:xfrm>
        </p:spPr>
        <p:txBody>
          <a:bodyPr>
            <a:normAutofit/>
          </a:bodyPr>
          <a:lstStyle/>
          <a:p>
            <a:r>
              <a:rPr lang="ka-GE" sz="2800" dirty="0"/>
              <a:t>სახელმძღვანელო მითითებები ჯანდაცვის მუშაკებისათვის გენდერული ნიშნით ქალთა მიმართ ძალადობაზე დარგთაშორისი რეაგირებისას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97734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 smtClean="0">
                <a:latin typeface="Sylfaen"/>
                <a:cs typeface="Sylfaen"/>
              </a:rPr>
              <a:t>ემოციური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ძალადობა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2800" dirty="0" smtClean="0">
                <a:latin typeface="Sylfaen"/>
                <a:cs typeface="Sylfaen"/>
              </a:rPr>
              <a:t>/</a:t>
            </a:r>
            <a:r>
              <a:rPr lang="en-US" sz="2800" dirty="0" err="1" smtClean="0">
                <a:latin typeface="Sylfaen"/>
                <a:cs typeface="Sylfaen"/>
              </a:rPr>
              <a:t>მშობელი-ბაშვი</a:t>
            </a:r>
            <a:r>
              <a:rPr lang="en-US" sz="2800" dirty="0" smtClean="0">
                <a:latin typeface="Sylfaen"/>
                <a:cs typeface="Sylfaen"/>
              </a:rPr>
              <a:t>/</a:t>
            </a:r>
            <a:endParaRPr lang="en-US" sz="28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Sylfaen"/>
                <a:cs typeface="Sylfaen"/>
              </a:rPr>
              <a:t>ემოციური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ძალადობა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ძალადობის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ყველაზე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ძნელად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ამოსაცნობი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ფორმაა</a:t>
            </a:r>
            <a:r>
              <a:rPr lang="en-US" dirty="0">
                <a:latin typeface="Sylfaen"/>
                <a:cs typeface="Sylfaen"/>
              </a:rPr>
              <a:t>. </a:t>
            </a:r>
            <a:endParaRPr lang="en-US" dirty="0" smtClean="0">
              <a:latin typeface="Sylfaen"/>
              <a:cs typeface="Sylfaen"/>
            </a:endParaRPr>
          </a:p>
          <a:p>
            <a:pPr marL="0" indent="0">
              <a:buNone/>
            </a:pPr>
            <a:r>
              <a:rPr lang="en-US" dirty="0" err="1" smtClean="0">
                <a:latin typeface="Sylfaen"/>
                <a:cs typeface="Sylfaen"/>
              </a:rPr>
              <a:t>ფსიქოლოგიურად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დათრგუნული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ბავშვების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ამოცნობა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ძნელია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რადგან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ემოციური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ძალადობა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არ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ტოვებს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სხეულზე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ფიზიკურ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კვალს</a:t>
            </a:r>
            <a:r>
              <a:rPr lang="en-US" dirty="0">
                <a:latin typeface="Sylfaen"/>
                <a:cs typeface="Sylfaen"/>
              </a:rPr>
              <a:t>. </a:t>
            </a:r>
            <a:endParaRPr lang="en-US" dirty="0" smtClean="0">
              <a:latin typeface="Sylfaen"/>
              <a:cs typeface="Sylfaen"/>
            </a:endParaRPr>
          </a:p>
          <a:p>
            <a:pPr marL="0" indent="0">
              <a:buNone/>
            </a:pPr>
            <a:r>
              <a:rPr lang="en-US" dirty="0" err="1" smtClean="0">
                <a:latin typeface="Sylfaen"/>
                <a:cs typeface="Sylfaen"/>
              </a:rPr>
              <a:t>მისი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უარყოფითი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ეფექტი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შეიძლება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გამოვლინდეს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მხოლოდ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ბავშვის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განვითარების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შემდგომ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პერიოდში</a:t>
            </a:r>
            <a:r>
              <a:rPr lang="en-US" dirty="0">
                <a:latin typeface="Sylfaen"/>
                <a:cs typeface="Sylfae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7202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Sylfaen"/>
                <a:cs typeface="Sylfaen"/>
              </a:rPr>
              <a:t>ემოციური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ძალადობის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მსხვერპლი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ბავშვის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ფიზიკური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ქცევითი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გამოვლინებები</a:t>
            </a:r>
            <a:r>
              <a:rPr lang="en-US" dirty="0" smtClean="0">
                <a:latin typeface="Sylfaen"/>
                <a:cs typeface="Sylfaen"/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>
                <a:latin typeface="Sylfaen"/>
                <a:cs typeface="Sylfaen"/>
              </a:rPr>
              <a:t>მეტყველების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დარღვევა</a:t>
            </a:r>
            <a:r>
              <a:rPr lang="en-US" dirty="0">
                <a:latin typeface="Sylfaen"/>
                <a:cs typeface="Sylfaen"/>
              </a:rPr>
              <a:t> - </a:t>
            </a:r>
            <a:r>
              <a:rPr lang="en-US" dirty="0" err="1">
                <a:latin typeface="Sylfaen"/>
                <a:cs typeface="Sylfaen"/>
              </a:rPr>
              <a:t>ბავშვს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ენის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ბორძიკი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აქვს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რთულად</a:t>
            </a:r>
            <a:r>
              <a:rPr lang="en-US" dirty="0" smtClean="0">
                <a:latin typeface="Sylfaen"/>
                <a:cs typeface="Sylfaen"/>
              </a:rPr>
              <a:t>  </a:t>
            </a:r>
            <a:r>
              <a:rPr lang="en-US" dirty="0" err="1" smtClean="0">
                <a:latin typeface="Sylfaen"/>
                <a:cs typeface="Sylfaen"/>
              </a:rPr>
              <a:t>საუბრობს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ფსიქოსომატური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ჩივილები</a:t>
            </a:r>
            <a:r>
              <a:rPr lang="en-US" dirty="0">
                <a:latin typeface="Sylfaen"/>
                <a:cs typeface="Sylfaen"/>
              </a:rPr>
              <a:t> - </a:t>
            </a:r>
            <a:r>
              <a:rPr lang="en-US" dirty="0" err="1" smtClean="0">
                <a:latin typeface="Sylfaen"/>
                <a:cs typeface="Sylfaen"/>
              </a:rPr>
              <a:t>აქვს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პერიოდულად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თავის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ტკივილი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მუცლის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ტკივილი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გულისრევა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თავბრუსხვევა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გულისწასვლა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 smtClean="0">
                <a:latin typeface="Sylfaen"/>
                <a:cs typeface="Sylfaen"/>
              </a:rPr>
              <a:t>ენურეზი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ენკოპრეზი</a:t>
            </a:r>
            <a:r>
              <a:rPr lang="en-US" dirty="0" smtClean="0">
                <a:latin typeface="Sylfaen"/>
                <a:cs typeface="Sylfaen"/>
              </a:rPr>
              <a:t> /</a:t>
            </a:r>
            <a:r>
              <a:rPr lang="en-US" dirty="0" err="1" smtClean="0">
                <a:latin typeface="Sylfaen"/>
                <a:cs typeface="Sylfaen"/>
              </a:rPr>
              <a:t>შარდისა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დეფეკაციის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შეუკავებლობა</a:t>
            </a:r>
            <a:r>
              <a:rPr lang="en-US" dirty="0" smtClean="0">
                <a:latin typeface="Sylfaen"/>
                <a:cs typeface="Sylfaen"/>
              </a:rPr>
              <a:t>/;</a:t>
            </a:r>
            <a:endParaRPr lang="en-US" dirty="0">
              <a:latin typeface="Sylfaen"/>
              <a:cs typeface="Sylfaen"/>
            </a:endParaRPr>
          </a:p>
          <a:p>
            <a:pPr lvl="0"/>
            <a:r>
              <a:rPr lang="en-US" dirty="0" err="1" smtClean="0">
                <a:latin typeface="Sylfaen"/>
                <a:cs typeface="Sylfaen"/>
              </a:rPr>
              <a:t>დაწეული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გუნებ-განწყობა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>
              <a:latin typeface="Sylfaen"/>
              <a:cs typeface="Sylfae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232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Sylfaen"/>
                <a:cs typeface="Sylfaen"/>
              </a:rPr>
              <a:t>ემოციური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ძალადობის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მსხვერპლი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ბავშვის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ფიზიკური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ქცევითი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გამოვლინებები</a:t>
            </a:r>
            <a:r>
              <a:rPr lang="en-US" dirty="0" smtClean="0">
                <a:latin typeface="Sylfaen"/>
                <a:cs typeface="Sylfaen"/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>
                <a:latin typeface="Sylfaen"/>
                <a:cs typeface="Sylfaen"/>
              </a:rPr>
              <a:t>თავდაჯერებულობის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ნაკლებობა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ძალზე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დაბალი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თვითშეფასება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თვითიზოლაციისაკენ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მიდრეკილება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r>
              <a:rPr lang="en-US" dirty="0" err="1" smtClean="0">
                <a:latin typeface="Sylfaen"/>
                <a:cs typeface="Sylfaen"/>
              </a:rPr>
              <a:t>მოზრდილისადმი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დამოკიდებულება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smtClean="0">
                <a:latin typeface="Sylfaen"/>
                <a:cs typeface="Sylfaen"/>
              </a:rPr>
              <a:t>/</a:t>
            </a:r>
            <a:r>
              <a:rPr lang="en-US" dirty="0" err="1" smtClean="0">
                <a:latin typeface="Sylfaen"/>
                <a:cs typeface="Sylfaen"/>
              </a:rPr>
              <a:t>განსაკუთრებით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დედის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მიმართ</a:t>
            </a:r>
            <a:r>
              <a:rPr lang="en-US" dirty="0" smtClean="0">
                <a:latin typeface="Sylfaen"/>
                <a:cs typeface="Sylfaen"/>
              </a:rPr>
              <a:t> </a:t>
            </a:r>
          </a:p>
          <a:p>
            <a:r>
              <a:rPr lang="en-US" dirty="0" err="1" smtClean="0">
                <a:latin typeface="Sylfaen"/>
                <a:cs typeface="Sylfaen"/>
              </a:rPr>
              <a:t>პასიურობა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ინიციატივის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არქონა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ბავშვი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იტყუება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ბავშვი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ასაკისათვის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შეუფერებლად</a:t>
            </a:r>
            <a:r>
              <a:rPr lang="en-US" dirty="0">
                <a:latin typeface="Sylfaen"/>
                <a:cs typeface="Sylfaen"/>
              </a:rPr>
              <a:t> ”</a:t>
            </a:r>
            <a:r>
              <a:rPr lang="en-US" dirty="0" err="1">
                <a:latin typeface="Sylfaen"/>
                <a:cs typeface="Sylfaen"/>
              </a:rPr>
              <a:t>დიდია</a:t>
            </a:r>
            <a:r>
              <a:rPr lang="en-US" dirty="0">
                <a:latin typeface="Sylfaen"/>
                <a:cs typeface="Sylfaen"/>
              </a:rPr>
              <a:t>” </a:t>
            </a:r>
            <a:r>
              <a:rPr lang="en-US" dirty="0" err="1">
                <a:latin typeface="Sylfaen"/>
                <a:cs typeface="Sylfaen"/>
              </a:rPr>
              <a:t>ან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ინფანტილურია</a:t>
            </a:r>
            <a:r>
              <a:rPr lang="en-US" dirty="0">
                <a:latin typeface="Sylfaen"/>
                <a:cs typeface="Sylfae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03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 smtClean="0"/>
              <a:t>ოჯახში ძალადობის შედეგები-მოზარდები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ka-GE" dirty="0" smtClean="0"/>
              <a:t>მოზარდები, რომლებიც იზრდებიან ოჯახში ძალადობის ქვეშ აქვთ მიდრეკილება:</a:t>
            </a:r>
          </a:p>
          <a:p>
            <a:r>
              <a:rPr lang="ka-GE" dirty="0" smtClean="0"/>
              <a:t>ძალადობრივი და კრიმინალური ქცევისკენ;</a:t>
            </a:r>
          </a:p>
          <a:p>
            <a:r>
              <a:rPr lang="ka-GE" dirty="0" smtClean="0"/>
              <a:t>ხშირად აქვთ თვითდაზიანებები და სუიციდის მცდელობები;</a:t>
            </a:r>
          </a:p>
          <a:p>
            <a:r>
              <a:rPr lang="ka-GE" dirty="0" smtClean="0"/>
              <a:t>ახასიათებთ ნივთიერებების ჭარბად გამოყენება;</a:t>
            </a:r>
          </a:p>
          <a:p>
            <a:r>
              <a:rPr lang="ka-GE" dirty="0" smtClean="0"/>
              <a:t>ძალადობრივ ქცევას იყენებენ რეპუტაციისა და თვითშეფასების შენარჩუნებისთვის;</a:t>
            </a:r>
          </a:p>
          <a:p>
            <a:r>
              <a:rPr lang="ka-GE" dirty="0" smtClean="0"/>
              <a:t>აქვთ გაუარესებული ყურადღების კონცენტრაცია;</a:t>
            </a:r>
          </a:p>
          <a:p>
            <a:r>
              <a:rPr lang="ka-GE" dirty="0" smtClean="0"/>
              <a:t>გაზრდილი ბრაზი სამყაროს მიმართ;</a:t>
            </a:r>
          </a:p>
          <a:p>
            <a:r>
              <a:rPr lang="ka-GE" dirty="0" smtClean="0"/>
              <a:t>უდრო მეტად აწუხებთ სომატური და ემოციური სფეროს სიმპტომები;</a:t>
            </a:r>
          </a:p>
          <a:p>
            <a:endParaRPr lang="ka-GE" dirty="0" smtClean="0"/>
          </a:p>
          <a:p>
            <a:endParaRPr lang="ka-GE" dirty="0" smtClean="0"/>
          </a:p>
        </p:txBody>
      </p:sp>
    </p:spTree>
    <p:extLst>
      <p:ext uri="{BB962C8B-B14F-4D97-AF65-F5344CB8AC3E}">
        <p14:creationId xmlns:p14="http://schemas.microsoft.com/office/powerpoint/2010/main" xmlns="" val="741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Sylfaen"/>
                <a:cs typeface="Sylfaen"/>
              </a:rPr>
              <a:t>ფსიქიკური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ჯანმრთელობა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და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გენდერული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ნიშნით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ძალადობა</a:t>
            </a:r>
            <a:endParaRPr lang="en-US" sz="40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latin typeface="Sylfaen"/>
              <a:cs typeface="Sylfaen"/>
            </a:endParaRPr>
          </a:p>
          <a:p>
            <a:pPr marL="0" indent="0">
              <a:buNone/>
            </a:pPr>
            <a:r>
              <a:rPr lang="en-US" dirty="0" err="1" smtClean="0">
                <a:latin typeface="Sylfaen"/>
                <a:cs typeface="Sylfaen"/>
              </a:rPr>
              <a:t>დღესდღეისობით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უამრავი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კვლევა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აჩვენებს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რომ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გენდერული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ძალადობა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პიროვნებისთვის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ქრონიკულად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მიმდინარე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არაკონტროლირებადი</a:t>
            </a:r>
            <a:r>
              <a:rPr lang="en-US" dirty="0" smtClean="0">
                <a:latin typeface="Sylfaen"/>
                <a:cs typeface="Sylfaen"/>
              </a:rPr>
              <a:t>  </a:t>
            </a:r>
            <a:r>
              <a:rPr lang="en-US" dirty="0" err="1" smtClean="0">
                <a:latin typeface="Sylfaen"/>
                <a:cs typeface="Sylfaen"/>
              </a:rPr>
              <a:t>სტრესია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რომელიც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მკვეთრად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აუარესებს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მსხვერპლის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ფსიქიკურ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ჯანმრთელობას</a:t>
            </a:r>
            <a:r>
              <a:rPr lang="en-US" dirty="0" smtClean="0">
                <a:latin typeface="Sylfaen"/>
                <a:cs typeface="Sylfaen"/>
              </a:rPr>
              <a:t>.</a:t>
            </a:r>
          </a:p>
          <a:p>
            <a:pPr marL="0" indent="0">
              <a:buNone/>
            </a:pPr>
            <a:endParaRPr lang="en-US" dirty="0">
              <a:latin typeface="Sylfaen"/>
              <a:cs typeface="Sylfaen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200" dirty="0" err="1" smtClean="0">
                <a:latin typeface="Sylfaen"/>
                <a:cs typeface="Sylfaen"/>
              </a:rPr>
              <a:t>წყარო</a:t>
            </a:r>
            <a:r>
              <a:rPr lang="en-US" sz="1200" dirty="0">
                <a:latin typeface="Sylfaen"/>
                <a:cs typeface="Sylfaen"/>
              </a:rPr>
              <a:t>: </a:t>
            </a:r>
            <a:r>
              <a:rPr lang="en-US" sz="1200" dirty="0">
                <a:latin typeface="Sylfaen"/>
                <a:cs typeface="Sylfaen"/>
                <a:hlinkClick r:id="rId2"/>
              </a:rPr>
              <a:t>https://dvmedtraining.csw.fsu.edu/training/dv</a:t>
            </a:r>
            <a:r>
              <a:rPr lang="en-US" sz="1200" dirty="0" smtClean="0">
                <a:latin typeface="Sylfaen"/>
                <a:cs typeface="Sylfaen"/>
                <a:hlinkClick r:id="rId2"/>
              </a:rPr>
              <a:t>/</a:t>
            </a:r>
            <a:endParaRPr lang="en-US" sz="1200" dirty="0" smtClean="0">
              <a:latin typeface="Sylfaen"/>
              <a:cs typeface="Sylfaen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1144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Sylfaen"/>
                <a:cs typeface="Sylfaen"/>
              </a:rPr>
              <a:t>ფსიქიკური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ჯანმრთელობა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და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გენდერული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ნიშნით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ძალადობა</a:t>
            </a:r>
            <a:endParaRPr lang="en-US" sz="40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Sylfaen"/>
                <a:cs typeface="Sylfaen"/>
              </a:rPr>
              <a:t>გ.ნ</a:t>
            </a:r>
            <a:r>
              <a:rPr lang="en-US" dirty="0" smtClean="0">
                <a:latin typeface="Sylfaen"/>
                <a:cs typeface="Sylfaen"/>
              </a:rPr>
              <a:t>. </a:t>
            </a:r>
            <a:r>
              <a:rPr lang="en-US" dirty="0" err="1" smtClean="0">
                <a:latin typeface="Sylfaen"/>
                <a:cs typeface="Sylfaen"/>
              </a:rPr>
              <a:t>ძალადობის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მსხვერპლებში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გავრცელებული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ფსიქიკური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სფეროს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აშლილობებია</a:t>
            </a:r>
            <a:r>
              <a:rPr lang="en-US" dirty="0" smtClean="0">
                <a:latin typeface="Sylfaen"/>
                <a:cs typeface="Sylfaen"/>
              </a:rPr>
              <a:t>:</a:t>
            </a:r>
          </a:p>
          <a:p>
            <a:r>
              <a:rPr lang="en-US" dirty="0" smtClean="0">
                <a:latin typeface="Sylfaen"/>
                <a:cs typeface="Sylfaen"/>
              </a:rPr>
              <a:t>PTSD -</a:t>
            </a:r>
            <a:r>
              <a:rPr lang="en-US" dirty="0" err="1" smtClean="0">
                <a:latin typeface="Sylfaen"/>
                <a:cs typeface="Sylfaen"/>
              </a:rPr>
              <a:t>პოსტ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ტრავმული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სტრესული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აშლილობა</a:t>
            </a:r>
            <a:endParaRPr lang="en-US" dirty="0" smtClean="0">
              <a:latin typeface="Sylfaen"/>
              <a:cs typeface="Sylfaen"/>
            </a:endParaRPr>
          </a:p>
          <a:p>
            <a:r>
              <a:rPr lang="en-US" dirty="0" err="1" smtClean="0">
                <a:latin typeface="Sylfaen"/>
                <a:cs typeface="Sylfaen"/>
              </a:rPr>
              <a:t>შფოთვითი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აშლილობა</a:t>
            </a:r>
            <a:endParaRPr lang="en-US" dirty="0" smtClean="0">
              <a:latin typeface="Sylfaen"/>
              <a:cs typeface="Sylfaen"/>
            </a:endParaRPr>
          </a:p>
          <a:p>
            <a:r>
              <a:rPr lang="en-US" dirty="0" err="1" smtClean="0">
                <a:latin typeface="Sylfaen"/>
                <a:cs typeface="Sylfaen"/>
              </a:rPr>
              <a:t>დეპრესია</a:t>
            </a:r>
            <a:endParaRPr lang="en-US" dirty="0" smtClean="0">
              <a:latin typeface="Sylfaen"/>
              <a:cs typeface="Sylfaen"/>
            </a:endParaRPr>
          </a:p>
          <a:p>
            <a:r>
              <a:rPr lang="en-US" dirty="0" err="1" smtClean="0">
                <a:latin typeface="Sylfaen"/>
                <a:cs typeface="Sylfaen"/>
              </a:rPr>
              <a:t>პანიკური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აშლილობა</a:t>
            </a:r>
            <a:endParaRPr lang="en-US" dirty="0" smtClean="0">
              <a:latin typeface="Sylfaen"/>
              <a:cs typeface="Sylfaen"/>
            </a:endParaRPr>
          </a:p>
          <a:p>
            <a:r>
              <a:rPr lang="en-US" dirty="0" err="1" smtClean="0">
                <a:latin typeface="Sylfaen"/>
                <a:cs typeface="Sylfaen"/>
              </a:rPr>
              <a:t>ქრონიკული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სტრესის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სინდრომი</a:t>
            </a:r>
            <a:endParaRPr lang="en-US" dirty="0" smtClean="0">
              <a:latin typeface="Sylfaen"/>
              <a:cs typeface="Sylfaen"/>
            </a:endParaRPr>
          </a:p>
          <a:p>
            <a:r>
              <a:rPr lang="en-US" dirty="0" err="1" smtClean="0">
                <a:latin typeface="Sylfaen"/>
                <a:cs typeface="Sylfaen"/>
              </a:rPr>
              <a:t>ნივთიერებების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ჭარბად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მოხმარებით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გამოწვეული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ფსიქიკური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აშლილობები</a:t>
            </a:r>
            <a:r>
              <a:rPr lang="en-US" dirty="0" smtClean="0">
                <a:latin typeface="Sylfaen"/>
                <a:cs typeface="Sylfaen"/>
              </a:rPr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sz="1200" dirty="0" err="1" smtClean="0">
                <a:latin typeface="Sylfaen"/>
                <a:cs typeface="Sylfaen"/>
              </a:rPr>
              <a:t>წყარო</a:t>
            </a:r>
            <a:r>
              <a:rPr lang="en-US" sz="1200" dirty="0">
                <a:latin typeface="Sylfaen"/>
                <a:cs typeface="Sylfaen"/>
              </a:rPr>
              <a:t>: </a:t>
            </a:r>
            <a:r>
              <a:rPr lang="en-US" sz="1200" dirty="0">
                <a:latin typeface="Sylfaen"/>
                <a:cs typeface="Sylfaen"/>
                <a:hlinkClick r:id="rId2"/>
              </a:rPr>
              <a:t>https://dvmedtraining.csw.fsu.edu/training/dv</a:t>
            </a:r>
            <a:r>
              <a:rPr lang="en-US" sz="1200" dirty="0" smtClean="0">
                <a:latin typeface="Sylfaen"/>
                <a:cs typeface="Sylfaen"/>
                <a:hlinkClick r:id="rId2"/>
              </a:rPr>
              <a:t>/</a:t>
            </a:r>
            <a:endParaRPr lang="en-US" sz="1200" dirty="0" smtClean="0">
              <a:latin typeface="Sylfaen"/>
              <a:cs typeface="Sylfaen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87480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4000" dirty="0" err="1">
                <a:latin typeface="Sylfaen"/>
                <a:cs typeface="Sylfaen"/>
              </a:rPr>
              <a:t>ქვემოთ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ჩამოთვლილია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ნიშნები</a:t>
            </a:r>
            <a:r>
              <a:rPr lang="en-US" sz="4000" dirty="0">
                <a:latin typeface="Sylfaen"/>
                <a:cs typeface="Sylfaen"/>
              </a:rPr>
              <a:t>, </a:t>
            </a:r>
            <a:r>
              <a:rPr lang="en-US" sz="4000" dirty="0" err="1">
                <a:latin typeface="Sylfaen"/>
                <a:cs typeface="Sylfaen"/>
              </a:rPr>
              <a:t>რომლებიც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შესაძლოა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დაკავშირებული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იყოს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smtClean="0">
                <a:latin typeface="Sylfaen"/>
                <a:cs typeface="Sylfaen"/>
              </a:rPr>
              <a:t>PTSD-</a:t>
            </a:r>
            <a:r>
              <a:rPr lang="en-US" sz="4000" dirty="0" err="1" smtClean="0">
                <a:latin typeface="Sylfaen"/>
                <a:cs typeface="Sylfaen"/>
              </a:rPr>
              <a:t>თან</a:t>
            </a:r>
            <a:endParaRPr lang="en-US" sz="40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Sylfaen"/>
                <a:cs typeface="Sylfaen"/>
              </a:rPr>
              <a:t>ინციდენტის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შესახებ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აკვიატებული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განმეორებადი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მოგონებები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>
              <a:latin typeface="Sylfaen"/>
              <a:cs typeface="Sylfaen"/>
            </a:endParaRPr>
          </a:p>
          <a:p>
            <a:r>
              <a:rPr lang="en-US" dirty="0" err="1">
                <a:latin typeface="Sylfaen"/>
                <a:cs typeface="Sylfaen"/>
              </a:rPr>
              <a:t>აქტიური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განრიდება</a:t>
            </a:r>
            <a:r>
              <a:rPr lang="en-US" dirty="0" smtClean="0">
                <a:latin typeface="Sylfaen"/>
                <a:cs typeface="Sylfaen"/>
              </a:rPr>
              <a:t>; </a:t>
            </a:r>
            <a:r>
              <a:rPr lang="en-US" sz="1900" dirty="0" smtClean="0">
                <a:latin typeface="Sylfaen"/>
                <a:cs typeface="Sylfaen"/>
              </a:rPr>
              <a:t>/</a:t>
            </a:r>
            <a:r>
              <a:rPr lang="en-US" sz="1900" dirty="0" err="1" smtClean="0">
                <a:latin typeface="Sylfaen"/>
                <a:cs typeface="Sylfaen"/>
              </a:rPr>
              <a:t>თავს</a:t>
            </a:r>
            <a:r>
              <a:rPr lang="en-US" sz="1900" dirty="0" smtClean="0">
                <a:latin typeface="Sylfaen"/>
                <a:cs typeface="Sylfaen"/>
              </a:rPr>
              <a:t> </a:t>
            </a:r>
            <a:r>
              <a:rPr lang="en-US" sz="1900" dirty="0" err="1" smtClean="0">
                <a:latin typeface="Sylfaen"/>
                <a:cs typeface="Sylfaen"/>
              </a:rPr>
              <a:t>არიდებს</a:t>
            </a:r>
            <a:r>
              <a:rPr lang="en-US" sz="1900" dirty="0" smtClean="0">
                <a:latin typeface="Sylfaen"/>
                <a:cs typeface="Sylfaen"/>
              </a:rPr>
              <a:t> </a:t>
            </a:r>
            <a:r>
              <a:rPr lang="en-US" sz="1900" dirty="0" err="1" smtClean="0">
                <a:latin typeface="Sylfaen"/>
                <a:cs typeface="Sylfaen"/>
              </a:rPr>
              <a:t>ყველაფერს</a:t>
            </a:r>
            <a:r>
              <a:rPr lang="en-US" sz="1900" dirty="0" smtClean="0">
                <a:latin typeface="Sylfaen"/>
                <a:cs typeface="Sylfaen"/>
              </a:rPr>
              <a:t>, </a:t>
            </a:r>
            <a:r>
              <a:rPr lang="en-US" sz="1900" dirty="0" err="1" smtClean="0">
                <a:latin typeface="Sylfaen"/>
                <a:cs typeface="Sylfaen"/>
              </a:rPr>
              <a:t>რაც</a:t>
            </a:r>
            <a:r>
              <a:rPr lang="en-US" sz="1900" dirty="0" smtClean="0">
                <a:latin typeface="Sylfaen"/>
                <a:cs typeface="Sylfaen"/>
              </a:rPr>
              <a:t> </a:t>
            </a:r>
            <a:r>
              <a:rPr lang="en-US" sz="1900" dirty="0" err="1" smtClean="0">
                <a:latin typeface="Sylfaen"/>
                <a:cs typeface="Sylfaen"/>
              </a:rPr>
              <a:t>ინციდენტს</a:t>
            </a:r>
            <a:r>
              <a:rPr lang="en-US" sz="1900" dirty="0" smtClean="0">
                <a:latin typeface="Sylfaen"/>
                <a:cs typeface="Sylfaen"/>
              </a:rPr>
              <a:t> </a:t>
            </a:r>
            <a:r>
              <a:rPr lang="en-US" sz="1900" dirty="0" err="1" smtClean="0">
                <a:latin typeface="Sylfaen"/>
                <a:cs typeface="Sylfaen"/>
              </a:rPr>
              <a:t>ახსენებს</a:t>
            </a:r>
            <a:r>
              <a:rPr lang="en-US" sz="1900" dirty="0" smtClean="0">
                <a:latin typeface="Sylfaen"/>
                <a:cs typeface="Sylfaen"/>
              </a:rPr>
              <a:t>/</a:t>
            </a:r>
            <a:endParaRPr lang="en-US" sz="1900" dirty="0">
              <a:latin typeface="Sylfaen"/>
              <a:cs typeface="Sylfaen"/>
            </a:endParaRPr>
          </a:p>
          <a:p>
            <a:r>
              <a:rPr lang="en-US" dirty="0" err="1">
                <a:latin typeface="Sylfaen"/>
                <a:cs typeface="Sylfaen"/>
              </a:rPr>
              <a:t>ტრავმასთან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დაკავშირებული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სიზმრები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>
              <a:latin typeface="Sylfaen"/>
              <a:cs typeface="Sylfaen"/>
            </a:endParaRPr>
          </a:p>
          <a:p>
            <a:r>
              <a:rPr lang="en-US" dirty="0" err="1">
                <a:latin typeface="Sylfaen"/>
                <a:cs typeface="Sylfaen"/>
              </a:rPr>
              <a:t>ზესიფხიზლე</a:t>
            </a:r>
            <a:r>
              <a:rPr lang="en-US" dirty="0">
                <a:latin typeface="Sylfaen"/>
                <a:cs typeface="Sylfaen"/>
              </a:rPr>
              <a:t>/ “</a:t>
            </a:r>
            <a:r>
              <a:rPr lang="en-US" dirty="0" err="1">
                <a:latin typeface="Sylfaen"/>
                <a:cs typeface="Sylfaen"/>
              </a:rPr>
              <a:t>სადარაჯოზე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ყოფნა</a:t>
            </a:r>
            <a:r>
              <a:rPr lang="en-US" dirty="0" smtClean="0">
                <a:latin typeface="Sylfaen"/>
                <a:cs typeface="Sylfaen"/>
              </a:rPr>
              <a:t>”;</a:t>
            </a:r>
            <a:endParaRPr lang="en-US" dirty="0">
              <a:latin typeface="Sylfaen"/>
              <a:cs typeface="Sylfaen"/>
            </a:endParaRPr>
          </a:p>
          <a:p>
            <a:r>
              <a:rPr lang="en-US" dirty="0" err="1">
                <a:latin typeface="Sylfaen"/>
                <a:cs typeface="Sylfaen"/>
              </a:rPr>
              <a:t>ბრაზი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აგრესიული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ქცევა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>
              <a:latin typeface="Sylfaen"/>
              <a:cs typeface="Sylfaen"/>
            </a:endParaRPr>
          </a:p>
          <a:p>
            <a:r>
              <a:rPr lang="en-US" dirty="0" err="1">
                <a:latin typeface="Sylfaen"/>
                <a:cs typeface="Sylfaen"/>
              </a:rPr>
              <a:t>გაზრდილი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სირცხვილის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განცდა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ბრალეულობის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გრძნობა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>
              <a:latin typeface="Sylfaen"/>
              <a:cs typeface="Sylfaen"/>
            </a:endParaRPr>
          </a:p>
          <a:p>
            <a:r>
              <a:rPr lang="en-US" dirty="0" err="1">
                <a:latin typeface="Sylfaen"/>
                <a:cs typeface="Sylfaen"/>
              </a:rPr>
              <a:t>ინტერესების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დაკარგვა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>
              <a:latin typeface="Sylfaen"/>
              <a:cs typeface="Sylfaen"/>
            </a:endParaRPr>
          </a:p>
          <a:p>
            <a:r>
              <a:rPr lang="en-US" dirty="0" err="1">
                <a:latin typeface="Sylfaen"/>
                <a:cs typeface="Sylfaen"/>
              </a:rPr>
              <a:t>მძაფრი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გრძნობების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დაკარგვა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>
              <a:latin typeface="Sylfaen"/>
              <a:cs typeface="Sylfaen"/>
            </a:endParaRPr>
          </a:p>
          <a:p>
            <a:r>
              <a:rPr lang="en-US" dirty="0" err="1">
                <a:latin typeface="Sylfaen"/>
                <a:cs typeface="Sylfaen"/>
              </a:rPr>
              <a:t>შფოთვა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დეპრესიული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განწყობა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>
              <a:latin typeface="Sylfaen"/>
              <a:cs typeface="Sylfaen"/>
            </a:endParaRPr>
          </a:p>
          <a:p>
            <a:r>
              <a:rPr lang="en-US" dirty="0" err="1">
                <a:latin typeface="Sylfaen"/>
                <a:cs typeface="Sylfaen"/>
              </a:rPr>
              <a:t>ალკოჰოლისა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ნივთ.ის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ავად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მოხმარება</a:t>
            </a:r>
            <a:r>
              <a:rPr lang="en-US" dirty="0" smtClean="0">
                <a:latin typeface="Sylfaen"/>
                <a:cs typeface="Sylfaen"/>
              </a:rPr>
              <a:t>.</a:t>
            </a:r>
            <a:endParaRPr lang="en-US" dirty="0">
              <a:latin typeface="Sylfaen"/>
              <a:cs typeface="Sylfaen"/>
            </a:endParaRPr>
          </a:p>
          <a:p>
            <a:endParaRPr lang="en-US" dirty="0">
              <a:latin typeface="Sylfaen"/>
              <a:cs typeface="Sylfae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1529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Sylfaen"/>
                <a:cs typeface="Sylfaen"/>
              </a:rPr>
              <a:t>ფსიქიკური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ჯანმრთელობა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და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გენდერული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ნიშნით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ძალადობა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a-GE" dirty="0" smtClean="0"/>
              <a:t>მსხვერპლს აგრეთვე</a:t>
            </a:r>
            <a:r>
              <a:rPr lang="ka-GE" dirty="0"/>
              <a:t>, შესაძლოა </a:t>
            </a:r>
            <a:r>
              <a:rPr lang="ka-GE" dirty="0" smtClean="0"/>
              <a:t>ჰქონდეს </a:t>
            </a:r>
            <a:r>
              <a:rPr lang="ka-GE" dirty="0"/>
              <a:t>ქრონიკული ჩივილები:</a:t>
            </a:r>
            <a:endParaRPr lang="en-US" dirty="0"/>
          </a:p>
          <a:p>
            <a:pPr lvl="0"/>
            <a:r>
              <a:rPr lang="ka-GE" dirty="0" smtClean="0"/>
              <a:t>თავის </a:t>
            </a:r>
            <a:r>
              <a:rPr lang="ka-GE" dirty="0"/>
              <a:t>ტკივილი;</a:t>
            </a:r>
            <a:endParaRPr lang="en-US" dirty="0"/>
          </a:p>
          <a:p>
            <a:pPr lvl="0"/>
            <a:r>
              <a:rPr lang="ka-GE" dirty="0"/>
              <a:t>საერთო სისუსტე;</a:t>
            </a:r>
            <a:endParaRPr lang="en-US" dirty="0"/>
          </a:p>
          <a:p>
            <a:pPr lvl="0"/>
            <a:r>
              <a:rPr lang="ka-GE" dirty="0"/>
              <a:t>ძილის დარღვევები;</a:t>
            </a:r>
            <a:endParaRPr lang="en-US" dirty="0"/>
          </a:p>
          <a:p>
            <a:pPr lvl="0"/>
            <a:r>
              <a:rPr lang="ka-GE" dirty="0"/>
              <a:t>პერიოდულად გულისრევის შეგრძნება;</a:t>
            </a:r>
            <a:endParaRPr lang="en-US" dirty="0"/>
          </a:p>
          <a:p>
            <a:pPr lvl="0"/>
            <a:r>
              <a:rPr lang="ka-GE" dirty="0"/>
              <a:t>კვებითი დარღვევები;</a:t>
            </a:r>
            <a:endParaRPr lang="en-US" dirty="0"/>
          </a:p>
          <a:p>
            <a:pPr lvl="0"/>
            <a:r>
              <a:rPr lang="ka-GE" dirty="0"/>
              <a:t>მენსტრუალური ტკივილები;</a:t>
            </a:r>
            <a:endParaRPr lang="en-US" dirty="0"/>
          </a:p>
          <a:p>
            <a:pPr lvl="0"/>
            <a:r>
              <a:rPr lang="ka-GE" dirty="0"/>
              <a:t>სექსუალური </a:t>
            </a:r>
            <a:r>
              <a:rPr lang="ka-GE" dirty="0" smtClean="0"/>
              <a:t>დარღვევები და ა.შ.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5280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Sylfaen"/>
                <a:cs typeface="Sylfaen"/>
              </a:rPr>
              <a:t>ფსიქიკური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ჯანმრთელობა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და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გენდერული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ნიშნით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ძალადობა</a:t>
            </a:r>
            <a:r>
              <a:rPr lang="en-US" sz="4000" dirty="0" smtClean="0">
                <a:latin typeface="Sylfaen"/>
                <a:cs typeface="Sylfaen"/>
              </a:rPr>
              <a:t>- </a:t>
            </a:r>
            <a:r>
              <a:rPr lang="en-US" sz="4000" dirty="0" err="1" smtClean="0">
                <a:latin typeface="Sylfaen"/>
                <a:cs typeface="Sylfaen"/>
              </a:rPr>
              <a:t>ექიმის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როლი</a:t>
            </a:r>
            <a:endParaRPr lang="en-US" sz="40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Sylfaen"/>
                <a:cs typeface="Sylfaen"/>
              </a:rPr>
              <a:t>გახსოვდეთ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რომ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მსხვერპლი</a:t>
            </a:r>
            <a:r>
              <a:rPr lang="en-US" dirty="0" smtClean="0">
                <a:latin typeface="Sylfaen"/>
                <a:cs typeface="Sylfaen"/>
              </a:rPr>
              <a:t>/</a:t>
            </a:r>
            <a:r>
              <a:rPr lang="en-US" dirty="0" err="1" smtClean="0">
                <a:latin typeface="Sylfaen"/>
                <a:cs typeface="Sylfaen"/>
              </a:rPr>
              <a:t>სავარაუდო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მსხვერპლი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ხშირად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ხილული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ფიზიკური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ზიანის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ნიშნებთან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ერთად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ექიმს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უხილავი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ზიანის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ნიშნებით-სიმპტომებით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ესაუბრება</a:t>
            </a:r>
            <a:r>
              <a:rPr lang="en-US" dirty="0" smtClean="0">
                <a:latin typeface="Sylfaen"/>
                <a:cs typeface="Sylfaen"/>
              </a:rPr>
              <a:t>. </a:t>
            </a:r>
            <a:r>
              <a:rPr lang="en-US" dirty="0" err="1" smtClean="0">
                <a:latin typeface="Sylfaen"/>
                <a:cs typeface="Sylfaen"/>
              </a:rPr>
              <a:t>ეს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სიმპტომები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ხშირად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ძალადობის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გამოცდილების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ემოციური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კვალია</a:t>
            </a:r>
            <a:r>
              <a:rPr lang="en-US" dirty="0" smtClean="0">
                <a:latin typeface="Sylfaen"/>
                <a:cs typeface="Sylfaen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Sylfaen"/>
                <a:cs typeface="Sylfaen"/>
              </a:rPr>
              <a:t>ექიმებს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აქვს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მნიშვნელოვანი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როლი</a:t>
            </a:r>
            <a:r>
              <a:rPr lang="en-US" dirty="0" smtClean="0">
                <a:latin typeface="Sylfaen"/>
                <a:cs typeface="Sylfaen"/>
              </a:rPr>
              <a:t>  </a:t>
            </a:r>
            <a:r>
              <a:rPr lang="en-US" dirty="0" err="1" smtClean="0">
                <a:latin typeface="Sylfaen"/>
                <a:cs typeface="Sylfaen"/>
              </a:rPr>
              <a:t>ამოიცნონ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დააკავშირონ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არსებული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სიმტომები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ძალადობის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ფაქტთან</a:t>
            </a:r>
            <a:r>
              <a:rPr lang="en-US" dirty="0" smtClean="0">
                <a:latin typeface="Sylfaen"/>
                <a:cs typeface="Sylfaen"/>
              </a:rPr>
              <a:t>.</a:t>
            </a:r>
          </a:p>
          <a:p>
            <a:pPr marL="0" indent="0">
              <a:buNone/>
            </a:pPr>
            <a:endParaRPr lang="en-US" dirty="0">
              <a:latin typeface="Sylfaen"/>
              <a:cs typeface="Sylfae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6744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Sylfaen"/>
                <a:cs typeface="Sylfaen"/>
              </a:rPr>
              <a:t>ფსიქიკური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ჯანმრთელობა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და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გენდერული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ნიშნით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ძალადობა</a:t>
            </a:r>
            <a:r>
              <a:rPr lang="en-US" sz="4000" dirty="0" smtClean="0">
                <a:latin typeface="Sylfaen"/>
                <a:cs typeface="Sylfaen"/>
              </a:rPr>
              <a:t>- </a:t>
            </a:r>
            <a:r>
              <a:rPr lang="en-US" sz="4000" dirty="0" err="1" smtClean="0">
                <a:latin typeface="Sylfaen"/>
                <a:cs typeface="Sylfaen"/>
              </a:rPr>
              <a:t>ექიმის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როლი</a:t>
            </a:r>
            <a:endParaRPr lang="en-US" sz="40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Sylfaen"/>
                <a:cs typeface="Sylfaen"/>
              </a:rPr>
              <a:t>მიაქციეთ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ყურადღება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ისეთ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ნიშნებს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როგორიცაა</a:t>
            </a:r>
            <a:r>
              <a:rPr lang="en-US" dirty="0" smtClean="0">
                <a:latin typeface="Sylfaen"/>
                <a:cs typeface="Sylfaen"/>
              </a:rPr>
              <a:t>:</a:t>
            </a:r>
          </a:p>
          <a:p>
            <a:pPr marL="0" indent="0">
              <a:buNone/>
            </a:pPr>
            <a:endParaRPr lang="en-US" dirty="0" smtClean="0">
              <a:latin typeface="Sylfaen"/>
              <a:cs typeface="Sylfaen"/>
            </a:endParaRPr>
          </a:p>
          <a:p>
            <a:r>
              <a:rPr lang="en-US" dirty="0" err="1" smtClean="0">
                <a:latin typeface="Sylfaen"/>
                <a:cs typeface="Sylfaen"/>
              </a:rPr>
              <a:t>შიში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დაბნეულობა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ბრაზი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გაშეშება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სირცხვილი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ბრალეულობის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განცდა</a:t>
            </a:r>
            <a:r>
              <a:rPr lang="en-US" dirty="0" smtClean="0">
                <a:latin typeface="Sylfaen"/>
                <a:cs typeface="Sylfaen"/>
              </a:rPr>
              <a:t>.</a:t>
            </a:r>
          </a:p>
          <a:p>
            <a:r>
              <a:rPr lang="en-US" dirty="0" err="1" smtClean="0">
                <a:latin typeface="Sylfaen"/>
                <a:cs typeface="Sylfaen"/>
              </a:rPr>
              <a:t>ზოგჯერ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მსხვერპლი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ექიმთან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ცდილობს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ძალადობის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მინიმიზირებას</a:t>
            </a:r>
            <a:r>
              <a:rPr lang="en-US" dirty="0" smtClean="0">
                <a:latin typeface="Sylfaen"/>
                <a:cs typeface="Sylfaen"/>
              </a:rPr>
              <a:t> /</a:t>
            </a:r>
            <a:r>
              <a:rPr lang="en-US" dirty="0" err="1" smtClean="0">
                <a:latin typeface="Sylfaen"/>
                <a:cs typeface="Sylfaen"/>
              </a:rPr>
              <a:t>მნიშვნელოვნების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შემცირება</a:t>
            </a:r>
            <a:r>
              <a:rPr lang="en-US" dirty="0" smtClean="0">
                <a:latin typeface="Sylfaen"/>
                <a:cs typeface="Sylfaen"/>
              </a:rPr>
              <a:t>/ </a:t>
            </a:r>
            <a:r>
              <a:rPr lang="en-US" dirty="0" err="1" smtClean="0">
                <a:latin typeface="Sylfaen"/>
                <a:cs typeface="Sylfaen"/>
              </a:rPr>
              <a:t>ან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უარყოფას</a:t>
            </a:r>
            <a:r>
              <a:rPr lang="en-US" dirty="0" smtClean="0">
                <a:latin typeface="Sylfaen"/>
                <a:cs typeface="Sylfaen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Sylfaen"/>
              <a:cs typeface="Sylfaen"/>
            </a:endParaRPr>
          </a:p>
          <a:p>
            <a:pPr marL="0" indent="0">
              <a:buNone/>
            </a:pPr>
            <a:endParaRPr lang="en-US" dirty="0" smtClean="0">
              <a:latin typeface="Sylfaen"/>
              <a:cs typeface="Sylfaen"/>
            </a:endParaRPr>
          </a:p>
          <a:p>
            <a:endParaRPr lang="en-US" dirty="0">
              <a:latin typeface="Sylfaen"/>
              <a:cs typeface="Sylfae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00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E76BA042-1D64-4861-A680-2EABECCB2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/>
              <a:t>მოდული </a:t>
            </a:r>
            <a:r>
              <a:rPr lang="en-US" sz="4000" dirty="0"/>
              <a:t>4</a:t>
            </a:r>
            <a:r>
              <a:rPr lang="en-GB" sz="4000" dirty="0" smtClean="0"/>
              <a:t> </a:t>
            </a:r>
            <a:endParaRPr lang="en-GB" sz="4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FDE43D4-1ADB-43FD-9F99-15B2705CA9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a-GE" sz="2800" dirty="0"/>
              <a:t>თემა: </a:t>
            </a:r>
            <a:endParaRPr lang="ka-GE" sz="2800" dirty="0" smtClean="0"/>
          </a:p>
          <a:p>
            <a:pPr lvl="0"/>
            <a:r>
              <a:rPr lang="ka-GE" sz="2800" dirty="0" smtClean="0"/>
              <a:t>გენდერული ნიშნით ძალადობა, ფსიქო-სოციალური ზიანი</a:t>
            </a:r>
            <a:endParaRPr 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7962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Sylfaen"/>
                <a:cs typeface="Sylfaen"/>
              </a:rPr>
              <a:t>ფსიქიკური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ჯანმრთელობა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და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გენდერული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ნიშნით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ძალადობა</a:t>
            </a:r>
            <a:r>
              <a:rPr lang="en-US" sz="4000" dirty="0" smtClean="0">
                <a:latin typeface="Sylfaen"/>
                <a:cs typeface="Sylfaen"/>
              </a:rPr>
              <a:t>- </a:t>
            </a:r>
            <a:r>
              <a:rPr lang="en-US" sz="4000" dirty="0" err="1" smtClean="0">
                <a:latin typeface="Sylfaen"/>
                <a:cs typeface="Sylfaen"/>
              </a:rPr>
              <a:t>ექიმის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როლი</a:t>
            </a:r>
            <a:endParaRPr lang="en-US" sz="40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Sylfaen"/>
                <a:cs typeface="Sylfaen"/>
              </a:rPr>
              <a:t>უთხარით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რომ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რაც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მას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გადახდა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არ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არის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მისი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ბრალი</a:t>
            </a:r>
            <a:r>
              <a:rPr lang="en-US" dirty="0">
                <a:latin typeface="Sylfaen"/>
                <a:cs typeface="Sylfaen"/>
              </a:rPr>
              <a:t>;</a:t>
            </a:r>
            <a:endParaRPr lang="en-US" dirty="0" smtClean="0">
              <a:latin typeface="Sylfaen"/>
              <a:cs typeface="Sylfaen"/>
            </a:endParaRPr>
          </a:p>
          <a:p>
            <a:r>
              <a:rPr lang="en-US" dirty="0" err="1" smtClean="0">
                <a:latin typeface="Sylfaen"/>
                <a:cs typeface="Sylfaen"/>
              </a:rPr>
              <a:t>დაეხმარეთ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მას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გაერკვეს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რა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ხდება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გარშემო</a:t>
            </a:r>
            <a:r>
              <a:rPr lang="en-US" dirty="0" smtClean="0">
                <a:latin typeface="Sylfaen"/>
                <a:cs typeface="Sylfaen"/>
              </a:rPr>
              <a:t>;</a:t>
            </a:r>
          </a:p>
          <a:p>
            <a:r>
              <a:rPr lang="en-US" dirty="0" err="1" smtClean="0">
                <a:latin typeface="Sylfaen"/>
                <a:cs typeface="Sylfaen"/>
              </a:rPr>
              <a:t>მიეცით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ინფორმაცია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ოჯახში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ძალადობისა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მისი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შედეგების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შესახებ</a:t>
            </a:r>
            <a:r>
              <a:rPr lang="en-US" dirty="0" smtClean="0">
                <a:latin typeface="Sylfaen"/>
                <a:cs typeface="Sylfaen"/>
              </a:rPr>
              <a:t>.</a:t>
            </a:r>
          </a:p>
          <a:p>
            <a:r>
              <a:rPr lang="en-US" dirty="0" err="1">
                <a:latin typeface="Sylfaen"/>
                <a:cs typeface="Sylfaen"/>
              </a:rPr>
              <a:t>მიეცით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რჩევა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რომ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არსებული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ჩივილების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გამო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მიმართოს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ფსიქიკური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ჯანმრთელობის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სფეროს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სპეციალისტს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r>
              <a:rPr lang="en-US" dirty="0" err="1">
                <a:latin typeface="Sylfaen"/>
                <a:cs typeface="Sylfaen"/>
              </a:rPr>
              <a:t>მიეცით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ინფორმაცია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რომ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ალკოჰოლი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ნარკოტიკული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საშუალებები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დანიშნულების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გარეშე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მიღებული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ფსიქოტროპული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პრეპარატები</a:t>
            </a:r>
            <a:r>
              <a:rPr lang="en-US" dirty="0">
                <a:latin typeface="Sylfaen"/>
                <a:cs typeface="Sylfaen"/>
              </a:rPr>
              <a:t> “</a:t>
            </a:r>
            <a:r>
              <a:rPr lang="en-US" dirty="0" err="1">
                <a:latin typeface="Sylfaen"/>
                <a:cs typeface="Sylfaen"/>
              </a:rPr>
              <a:t>დროებით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აყუჩებს</a:t>
            </a:r>
            <a:r>
              <a:rPr lang="en-US" dirty="0">
                <a:latin typeface="Sylfaen"/>
                <a:cs typeface="Sylfaen"/>
              </a:rPr>
              <a:t>” </a:t>
            </a:r>
            <a:r>
              <a:rPr lang="en-US" dirty="0" err="1">
                <a:latin typeface="Sylfaen"/>
                <a:cs typeface="Sylfaen"/>
              </a:rPr>
              <a:t>პრობლემას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არ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კურნავს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მას</a:t>
            </a:r>
            <a:r>
              <a:rPr lang="en-US" dirty="0">
                <a:latin typeface="Sylfaen"/>
                <a:cs typeface="Sylfaen"/>
              </a:rPr>
              <a:t>.</a:t>
            </a:r>
          </a:p>
          <a:p>
            <a:endParaRPr lang="en-US" dirty="0" smtClean="0">
              <a:latin typeface="Sylfaen"/>
              <a:cs typeface="Sylfae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932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E76BA042-1D64-4861-A680-2EABECCB2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>
                <a:latin typeface="Sylfaen"/>
                <a:cs typeface="Sylfaen"/>
              </a:rPr>
              <a:t>მოდული </a:t>
            </a:r>
            <a:r>
              <a:rPr lang="en-US" sz="4000" dirty="0" smtClean="0">
                <a:latin typeface="Sylfaen"/>
                <a:cs typeface="Sylfaen"/>
              </a:rPr>
              <a:t>4- </a:t>
            </a:r>
            <a:r>
              <a:rPr lang="en-US" sz="4000" dirty="0" err="1" smtClean="0">
                <a:latin typeface="Sylfaen"/>
                <a:cs typeface="Sylfaen"/>
              </a:rPr>
              <a:t>დასასრული</a:t>
            </a:r>
            <a:r>
              <a:rPr lang="en-GB" sz="4000" dirty="0" smtClean="0">
                <a:latin typeface="Sylfaen"/>
                <a:cs typeface="Sylfaen"/>
              </a:rPr>
              <a:t> </a:t>
            </a:r>
            <a:endParaRPr lang="en-GB" sz="4000" dirty="0">
              <a:latin typeface="Sylfaen"/>
              <a:cs typeface="Sylfaen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FDE43D4-1ADB-43FD-9F99-15B2705CA9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a-GE" sz="2800" dirty="0"/>
              <a:t>თემა: </a:t>
            </a:r>
            <a:endParaRPr lang="ka-GE" sz="2800" dirty="0" smtClean="0"/>
          </a:p>
          <a:p>
            <a:pPr lvl="0"/>
            <a:r>
              <a:rPr lang="ka-GE" sz="2800" dirty="0" smtClean="0"/>
              <a:t>გენდერული ნიშნით ძალადობა, ფსიქო-სოციალური ზიანი</a:t>
            </a:r>
            <a:endParaRPr lang="en-US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791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1E37E089-F23F-4AA0-9BEF-70698BC6E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a-GE" dirty="0"/>
              <a:t>მოდულის მიზანი:</a:t>
            </a:r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AC7263ED-BCD1-46B1-BD64-13964399A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dirty="0" smtClean="0"/>
              <a:t>ოჯახში ძალადობა- </a:t>
            </a:r>
            <a:r>
              <a:rPr lang="ka-GE" dirty="0"/>
              <a:t>ფსიქოსოციალური </a:t>
            </a:r>
            <a:r>
              <a:rPr lang="ka-GE" dirty="0" smtClean="0"/>
              <a:t>ზეგავლენა ქალებსა </a:t>
            </a:r>
            <a:r>
              <a:rPr lang="ka-GE" dirty="0"/>
              <a:t>და </a:t>
            </a:r>
            <a:r>
              <a:rPr lang="ka-GE" dirty="0" smtClean="0"/>
              <a:t>ბავშვებზე;</a:t>
            </a:r>
            <a:endParaRPr lang="en-US" dirty="0"/>
          </a:p>
          <a:p>
            <a:pPr lvl="0"/>
            <a:r>
              <a:rPr lang="ka-GE" dirty="0"/>
              <a:t>ოჯახში ძალადობა, როგორც ქრონიკული </a:t>
            </a:r>
            <a:r>
              <a:rPr lang="ka-GE" dirty="0" smtClean="0"/>
              <a:t>სტრესი;</a:t>
            </a:r>
            <a:endParaRPr lang="en-US" dirty="0"/>
          </a:p>
          <a:p>
            <a:pPr lvl="0"/>
            <a:r>
              <a:rPr lang="ka-GE" dirty="0"/>
              <a:t>ფსიქიკური სფეროს აშლილობები, რომელიც დაკავშირებულია გენდერულ </a:t>
            </a:r>
            <a:r>
              <a:rPr lang="ka-GE" dirty="0" smtClean="0"/>
              <a:t>ძალადობასთან;</a:t>
            </a:r>
            <a:endParaRPr lang="en-US" dirty="0"/>
          </a:p>
          <a:p>
            <a:pPr lvl="0"/>
            <a:r>
              <a:rPr lang="ka-GE" dirty="0"/>
              <a:t>როგორ ამოიცნონ სიმპტომები და როდის არის  რეფერირების რეკომენდაცია ფსიქიკური ჯანდაცვის სპეციალისტთან.</a:t>
            </a:r>
            <a:endParaRPr lang="en-US" dirty="0"/>
          </a:p>
          <a:p>
            <a:pPr marL="0" lv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608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Sylfaen"/>
                <a:cs typeface="Sylfaen"/>
              </a:rPr>
              <a:t/>
            </a:r>
            <a:br>
              <a:rPr lang="en-US" b="1" dirty="0" smtClean="0">
                <a:latin typeface="Sylfaen"/>
                <a:cs typeface="Sylfaen"/>
              </a:rPr>
            </a:br>
            <a:r>
              <a:rPr lang="en-US" b="1" dirty="0" err="1" smtClean="0">
                <a:latin typeface="Sylfaen"/>
                <a:cs typeface="Sylfaen"/>
              </a:rPr>
              <a:t>გენდერული</a:t>
            </a:r>
            <a:r>
              <a:rPr lang="en-US" b="1" dirty="0" smtClean="0">
                <a:latin typeface="Sylfaen"/>
                <a:cs typeface="Sylfaen"/>
              </a:rPr>
              <a:t> </a:t>
            </a:r>
            <a:r>
              <a:rPr lang="en-US" b="1" dirty="0" err="1">
                <a:latin typeface="Sylfaen"/>
                <a:cs typeface="Sylfaen"/>
              </a:rPr>
              <a:t>ძალადობის</a:t>
            </a:r>
            <a:r>
              <a:rPr lang="en-US" b="1" dirty="0">
                <a:latin typeface="Sylfaen"/>
                <a:cs typeface="Sylfaen"/>
              </a:rPr>
              <a:t> </a:t>
            </a:r>
            <a:r>
              <a:rPr lang="en-US" b="1" dirty="0" err="1">
                <a:latin typeface="Sylfaen"/>
                <a:cs typeface="Sylfaen"/>
              </a:rPr>
              <a:t>მსხვერპლის</a:t>
            </a:r>
            <a:r>
              <a:rPr lang="en-US" b="1" dirty="0">
                <a:latin typeface="Sylfaen"/>
                <a:cs typeface="Sylfaen"/>
              </a:rPr>
              <a:t> </a:t>
            </a:r>
            <a:r>
              <a:rPr lang="en-US" b="1" dirty="0" err="1">
                <a:latin typeface="Sylfaen"/>
                <a:cs typeface="Sylfaen"/>
              </a:rPr>
              <a:t>ემოციური</a:t>
            </a:r>
            <a:r>
              <a:rPr lang="en-US" b="1" dirty="0">
                <a:latin typeface="Sylfaen"/>
                <a:cs typeface="Sylfaen"/>
              </a:rPr>
              <a:t> </a:t>
            </a:r>
            <a:r>
              <a:rPr lang="en-US" b="1" dirty="0" err="1" smtClean="0">
                <a:latin typeface="Sylfaen"/>
                <a:cs typeface="Sylfaen"/>
              </a:rPr>
              <a:t>მდგომარეობა</a:t>
            </a:r>
            <a:r>
              <a:rPr lang="en-US" dirty="0">
                <a:latin typeface="Sylfaen"/>
                <a:cs typeface="Sylfaen"/>
              </a:rPr>
              <a:t/>
            </a:r>
            <a:br>
              <a:rPr lang="en-US" dirty="0">
                <a:latin typeface="Sylfaen"/>
                <a:cs typeface="Sylfaen"/>
              </a:rPr>
            </a:br>
            <a:endParaRPr lang="en-US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err="1" smtClean="0">
                <a:latin typeface="Sylfaen"/>
                <a:cs typeface="Sylfaen"/>
              </a:rPr>
              <a:t>დაწეული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თვითშეფასება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უნდობლობა</a:t>
            </a:r>
            <a:r>
              <a:rPr lang="en-US" dirty="0">
                <a:latin typeface="Sylfaen"/>
                <a:cs typeface="Sylfaen"/>
              </a:rPr>
              <a:t>  </a:t>
            </a:r>
            <a:r>
              <a:rPr lang="en-US" dirty="0" err="1">
                <a:latin typeface="Sylfaen"/>
                <a:cs typeface="Sylfaen"/>
              </a:rPr>
              <a:t>გარშემო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მყოფების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მიმართ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>
              <a:latin typeface="Sylfaen"/>
              <a:cs typeface="Sylfaen"/>
            </a:endParaRPr>
          </a:p>
          <a:p>
            <a:pPr lvl="0"/>
            <a:r>
              <a:rPr lang="en-US" dirty="0" err="1">
                <a:latin typeface="Sylfaen"/>
                <a:cs typeface="Sylfaen"/>
              </a:rPr>
              <a:t>თვითდადანაშაულების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გამოკვეთილი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ტენდენციები</a:t>
            </a:r>
            <a:r>
              <a:rPr lang="en-US" dirty="0" smtClean="0">
                <a:latin typeface="Sylfaen"/>
                <a:cs typeface="Sylfaen"/>
              </a:rPr>
              <a:t>; </a:t>
            </a:r>
            <a:endParaRPr lang="en-US" dirty="0">
              <a:latin typeface="Sylfaen"/>
              <a:cs typeface="Sylfaen"/>
            </a:endParaRPr>
          </a:p>
          <a:p>
            <a:pPr lvl="0"/>
            <a:r>
              <a:rPr lang="en-US" dirty="0" err="1">
                <a:latin typeface="Sylfaen"/>
                <a:cs typeface="Sylfaen"/>
              </a:rPr>
              <a:t>მაღალი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შფოთვა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დაქვეითებული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გუნებ</a:t>
            </a:r>
            <a:r>
              <a:rPr lang="en-US" dirty="0">
                <a:latin typeface="Sylfaen"/>
                <a:cs typeface="Sylfaen"/>
              </a:rPr>
              <a:t> - </a:t>
            </a:r>
            <a:r>
              <a:rPr lang="en-US" dirty="0" err="1">
                <a:latin typeface="Sylfaen"/>
                <a:cs typeface="Sylfaen"/>
              </a:rPr>
              <a:t>განწყობა</a:t>
            </a:r>
            <a:r>
              <a:rPr lang="en-US" dirty="0">
                <a:latin typeface="Sylfaen"/>
                <a:cs typeface="Sylfaen"/>
              </a:rPr>
              <a:t> /</a:t>
            </a:r>
            <a:r>
              <a:rPr lang="en-US" dirty="0" err="1" smtClean="0">
                <a:latin typeface="Sylfaen"/>
                <a:cs typeface="Sylfaen"/>
              </a:rPr>
              <a:t>დეპრესიულობა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აპათიურობა</a:t>
            </a:r>
            <a:r>
              <a:rPr lang="en-US" dirty="0" smtClean="0">
                <a:latin typeface="Sylfaen"/>
                <a:cs typeface="Sylfaen"/>
              </a:rPr>
              <a:t>/;</a:t>
            </a:r>
            <a:endParaRPr lang="en-US" dirty="0">
              <a:latin typeface="Sylfaen"/>
              <a:cs typeface="Sylfaen"/>
            </a:endParaRPr>
          </a:p>
          <a:p>
            <a:pPr lvl="0"/>
            <a:r>
              <a:rPr lang="en-US" dirty="0" err="1">
                <a:latin typeface="Sylfaen"/>
                <a:cs typeface="Sylfaen"/>
              </a:rPr>
              <a:t>ნარკომანია</a:t>
            </a:r>
            <a:r>
              <a:rPr lang="en-US" dirty="0">
                <a:latin typeface="Sylfaen"/>
                <a:cs typeface="Sylfaen"/>
              </a:rPr>
              <a:t>/</a:t>
            </a:r>
            <a:r>
              <a:rPr lang="en-US" dirty="0" err="1" smtClean="0">
                <a:latin typeface="Sylfaen"/>
                <a:cs typeface="Sylfaen"/>
              </a:rPr>
              <a:t>ალკოჰოლიზმი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აუტოაგრესია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თვითდაზიანებებისკენ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მიდრეკილება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>
              <a:latin typeface="Sylfaen"/>
              <a:cs typeface="Sylfaen"/>
            </a:endParaRPr>
          </a:p>
          <a:p>
            <a:pPr lvl="0"/>
            <a:r>
              <a:rPr lang="en-US" dirty="0" err="1">
                <a:latin typeface="Sylfaen"/>
                <a:cs typeface="Sylfaen"/>
              </a:rPr>
              <a:t>პოსტტრავმატული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სტრესული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აშლილობა</a:t>
            </a:r>
            <a:r>
              <a:rPr lang="en-US" dirty="0" smtClean="0">
                <a:latin typeface="Sylfaen"/>
                <a:cs typeface="Sylfaen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0528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>
                <a:latin typeface="Sylfaen"/>
                <a:cs typeface="Sylfaen"/>
              </a:rPr>
              <a:t>გენდერული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ძალადობის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en-US" sz="4000" dirty="0" err="1">
                <a:latin typeface="Sylfaen"/>
                <a:cs typeface="Sylfaen"/>
              </a:rPr>
              <a:t>მსხვერპლის</a:t>
            </a:r>
            <a:r>
              <a:rPr lang="en-US" sz="4000" dirty="0">
                <a:latin typeface="Sylfaen"/>
                <a:cs typeface="Sylfaen"/>
              </a:rPr>
              <a:t> </a:t>
            </a:r>
            <a:r>
              <a:rPr lang="ka-GE" sz="4000" dirty="0" smtClean="0">
                <a:latin typeface="Sylfaen"/>
                <a:cs typeface="Sylfaen"/>
              </a:rPr>
              <a:t>სოციალური</a:t>
            </a:r>
            <a:r>
              <a:rPr lang="en-US" sz="4000" dirty="0" smtClean="0">
                <a:latin typeface="Sylfaen"/>
                <a:cs typeface="Sylfaen"/>
              </a:rPr>
              <a:t> </a:t>
            </a:r>
            <a:r>
              <a:rPr lang="en-US" sz="4000" dirty="0" err="1" smtClean="0">
                <a:latin typeface="Sylfaen"/>
                <a:cs typeface="Sylfaen"/>
              </a:rPr>
              <a:t>მდგომარეობა</a:t>
            </a:r>
            <a:endParaRPr lang="en-US" sz="4000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000" dirty="0" err="1">
                <a:latin typeface="Sylfaen"/>
                <a:cs typeface="Sylfaen"/>
              </a:rPr>
              <a:t>სოციალურ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ურთიერთობებში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შესვლის</a:t>
            </a:r>
            <a:r>
              <a:rPr lang="en-US" sz="3000" dirty="0">
                <a:latin typeface="Sylfaen"/>
                <a:cs typeface="Sylfaen"/>
              </a:rPr>
              <a:t>, </a:t>
            </a:r>
            <a:r>
              <a:rPr lang="en-US" sz="3000" dirty="0" err="1">
                <a:latin typeface="Sylfaen"/>
                <a:cs typeface="Sylfaen"/>
              </a:rPr>
              <a:t>კონტაქტის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დამყარების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სირთულეები</a:t>
            </a:r>
            <a:r>
              <a:rPr lang="en-US" sz="3000" dirty="0">
                <a:latin typeface="Sylfaen"/>
                <a:cs typeface="Sylfaen"/>
              </a:rPr>
              <a:t> </a:t>
            </a:r>
          </a:p>
          <a:p>
            <a:pPr lvl="0"/>
            <a:r>
              <a:rPr lang="en-US" sz="3000" dirty="0" err="1">
                <a:latin typeface="Sylfaen"/>
                <a:cs typeface="Sylfaen"/>
              </a:rPr>
              <a:t>იზოლაცია</a:t>
            </a:r>
            <a:r>
              <a:rPr lang="en-US" sz="3000" dirty="0">
                <a:latin typeface="Sylfaen"/>
                <a:cs typeface="Sylfaen"/>
              </a:rPr>
              <a:t>/</a:t>
            </a:r>
            <a:r>
              <a:rPr lang="en-US" sz="3000" dirty="0" err="1" smtClean="0">
                <a:latin typeface="Sylfaen"/>
                <a:cs typeface="Sylfaen"/>
              </a:rPr>
              <a:t>კარჩაკეტილობა</a:t>
            </a:r>
            <a:r>
              <a:rPr lang="en-US" sz="3000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sz="3000" dirty="0" err="1">
                <a:latin typeface="Sylfaen"/>
                <a:cs typeface="Sylfaen"/>
              </a:rPr>
              <a:t>პასიური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ცხოვრებისეული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პოზიცია</a:t>
            </a:r>
            <a:r>
              <a:rPr lang="en-US" sz="3000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sz="3000" dirty="0" err="1">
                <a:latin typeface="Sylfaen"/>
                <a:cs typeface="Sylfaen"/>
              </a:rPr>
              <a:t>უნდობლობა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გარშემომყოფებისა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და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გარემოს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მიმართ</a:t>
            </a:r>
            <a:r>
              <a:rPr lang="en-US" sz="3000" dirty="0" smtClean="0">
                <a:latin typeface="Sylfaen"/>
                <a:cs typeface="Sylfaen"/>
              </a:rPr>
              <a:t>; </a:t>
            </a:r>
            <a:endParaRPr lang="en-US" sz="3000" dirty="0">
              <a:latin typeface="Sylfaen"/>
              <a:cs typeface="Sylfaen"/>
            </a:endParaRPr>
          </a:p>
          <a:p>
            <a:pPr lvl="0"/>
            <a:r>
              <a:rPr lang="en-US" sz="3000" dirty="0" err="1">
                <a:latin typeface="Sylfaen"/>
                <a:cs typeface="Sylfaen"/>
              </a:rPr>
              <a:t>შეწყვეტილი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განათლება</a:t>
            </a:r>
            <a:r>
              <a:rPr lang="en-US" sz="3000" dirty="0">
                <a:latin typeface="Sylfaen"/>
                <a:cs typeface="Sylfaen"/>
              </a:rPr>
              <a:t>, </a:t>
            </a:r>
            <a:r>
              <a:rPr lang="en-US" sz="3000" dirty="0" err="1">
                <a:latin typeface="Sylfaen"/>
                <a:cs typeface="Sylfaen"/>
              </a:rPr>
              <a:t>მიტოვებული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კარიერა</a:t>
            </a:r>
            <a:r>
              <a:rPr lang="en-US" sz="3000" dirty="0" smtClean="0">
                <a:latin typeface="Sylfaen"/>
                <a:cs typeface="Sylfaen"/>
              </a:rPr>
              <a:t>;</a:t>
            </a:r>
            <a:endParaRPr lang="en-US" sz="3000" dirty="0">
              <a:latin typeface="Sylfaen"/>
              <a:cs typeface="Sylfaen"/>
            </a:endParaRPr>
          </a:p>
          <a:p>
            <a:pPr lvl="0"/>
            <a:r>
              <a:rPr lang="en-US" sz="3000" dirty="0" err="1">
                <a:latin typeface="Sylfaen"/>
                <a:cs typeface="Sylfaen"/>
              </a:rPr>
              <a:t>დაკრგული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პირადი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ნივთები</a:t>
            </a:r>
            <a:r>
              <a:rPr lang="en-US" sz="3000" dirty="0">
                <a:latin typeface="Sylfaen"/>
                <a:cs typeface="Sylfaen"/>
              </a:rPr>
              <a:t>/</a:t>
            </a:r>
            <a:r>
              <a:rPr lang="en-US" sz="3000" dirty="0" err="1" smtClean="0">
                <a:latin typeface="Sylfaen"/>
                <a:cs typeface="Sylfaen"/>
              </a:rPr>
              <a:t>ქონება</a:t>
            </a:r>
            <a:r>
              <a:rPr lang="en-US" sz="3000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sz="3000" dirty="0" err="1">
                <a:latin typeface="Sylfaen"/>
                <a:cs typeface="Sylfaen"/>
              </a:rPr>
              <a:t>მსხვერპლად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ყოფნის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>
                <a:latin typeface="Sylfaen"/>
                <a:cs typeface="Sylfaen"/>
              </a:rPr>
              <a:t>მუდმივი</a:t>
            </a:r>
            <a:r>
              <a:rPr lang="en-US" sz="3000" dirty="0">
                <a:latin typeface="Sylfaen"/>
                <a:cs typeface="Sylfaen"/>
              </a:rPr>
              <a:t> </a:t>
            </a:r>
            <a:r>
              <a:rPr lang="en-US" sz="3000" dirty="0" err="1" smtClean="0">
                <a:latin typeface="Sylfaen"/>
                <a:cs typeface="Sylfaen"/>
              </a:rPr>
              <a:t>მდგომარეობა</a:t>
            </a:r>
            <a:r>
              <a:rPr lang="ka-GE" sz="3000" dirty="0">
                <a:latin typeface="Sylfaen"/>
                <a:cs typeface="Sylfaen"/>
              </a:rPr>
              <a:t>;</a:t>
            </a:r>
            <a:endParaRPr lang="en-US" sz="3000" dirty="0">
              <a:latin typeface="Sylfaen"/>
              <a:cs typeface="Sylfaen"/>
            </a:endParaRPr>
          </a:p>
          <a:p>
            <a:pPr lvl="0"/>
            <a:r>
              <a:rPr lang="ka-GE" sz="3000" dirty="0" smtClean="0">
                <a:latin typeface="Sylfaen"/>
                <a:cs typeface="Sylfaen"/>
              </a:rPr>
              <a:t>ოჯახში ან საზოგადოებაში ფუნქციონირების შესაძლებლობის დაკარგვა.</a:t>
            </a:r>
            <a:endParaRPr lang="en-US" sz="3000" dirty="0">
              <a:latin typeface="Sylfaen"/>
              <a:cs typeface="Sylfaen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3551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 smtClean="0"/>
              <a:t>ოჯახში ძალადობის გავლენა ბავშვებზე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Sylfaen"/>
                <a:cs typeface="Sylfaen"/>
              </a:rPr>
              <a:t>ოჯახში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ძალადობას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აქვს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პირდაპირი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ან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ირიბი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ზეგავლენა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ბავშვებზე</a:t>
            </a:r>
            <a:r>
              <a:rPr lang="en-US" dirty="0">
                <a:latin typeface="Sylfaen"/>
                <a:cs typeface="Sylfaen"/>
              </a:rPr>
              <a:t>. </a:t>
            </a:r>
            <a:endParaRPr lang="ka-GE" dirty="0" smtClean="0">
              <a:latin typeface="Sylfaen"/>
              <a:cs typeface="Sylfaen"/>
            </a:endParaRPr>
          </a:p>
          <a:p>
            <a:pPr marL="0" indent="0">
              <a:buNone/>
            </a:pPr>
            <a:r>
              <a:rPr lang="ka-GE" dirty="0" smtClean="0">
                <a:latin typeface="Sylfaen"/>
                <a:cs typeface="Sylfaen"/>
              </a:rPr>
              <a:t>ირიბი ზეგავლენა გხვდება იმ შემთხვევაში, თუ ბავშვი შემსწრეა და/ან ისმენს ერთი ოჯახის წევრის მიერ მეორე ოჯახის წევრზე ძალადობას</a:t>
            </a:r>
            <a:r>
              <a:rPr lang="ka-GE" dirty="0">
                <a:latin typeface="Sylfaen"/>
                <a:cs typeface="Sylfaen"/>
              </a:rPr>
              <a:t>.</a:t>
            </a:r>
            <a:r>
              <a:rPr lang="ka-GE" dirty="0" smtClean="0">
                <a:latin typeface="Sylfaen"/>
                <a:cs typeface="Sylfaen"/>
              </a:rPr>
              <a:t> </a:t>
            </a:r>
          </a:p>
          <a:p>
            <a:pPr marL="0" indent="0">
              <a:buNone/>
            </a:pPr>
            <a:r>
              <a:rPr lang="en-US" dirty="0" err="1" smtClean="0">
                <a:latin typeface="Sylfaen"/>
                <a:cs typeface="Sylfaen"/>
              </a:rPr>
              <a:t>ხშირად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პარტნიორთა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შორის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ძალადობასთან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ერთად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გვხდება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ბავშვის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მიმართ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განხორციელებული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ძალადობაც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ka-GE" dirty="0" smtClean="0">
                <a:latin typeface="Sylfaen"/>
                <a:cs typeface="Sylfaen"/>
              </a:rPr>
              <a:t>(</a:t>
            </a:r>
            <a:r>
              <a:rPr lang="en-US" dirty="0" err="1" smtClean="0">
                <a:latin typeface="Sylfaen"/>
                <a:cs typeface="Sylfaen"/>
              </a:rPr>
              <a:t>ერთი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მშობლის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ან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ka-GE" dirty="0" smtClean="0">
                <a:latin typeface="Sylfaen"/>
                <a:cs typeface="Sylfaen"/>
              </a:rPr>
              <a:t>ორ</a:t>
            </a:r>
            <a:r>
              <a:rPr lang="en-US" dirty="0" err="1" smtClean="0">
                <a:latin typeface="Sylfaen"/>
                <a:cs typeface="Sylfaen"/>
              </a:rPr>
              <a:t>ივე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მშობლის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მიერ</a:t>
            </a:r>
            <a:r>
              <a:rPr lang="ka-GE" dirty="0" smtClean="0">
                <a:latin typeface="Sylfaen"/>
                <a:cs typeface="Sylfaen"/>
              </a:rPr>
              <a:t>)</a:t>
            </a:r>
            <a:endParaRPr lang="en-US" dirty="0" smtClean="0">
              <a:latin typeface="Sylfaen"/>
              <a:cs typeface="Sylfaen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815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4000" dirty="0"/>
              <a:t>ოჯახში ძალადობის გავლენა ბავშვებზე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latin typeface="Sylfaen"/>
              <a:cs typeface="Sylfaen"/>
            </a:endParaRPr>
          </a:p>
          <a:p>
            <a:pPr marL="0" indent="0">
              <a:buNone/>
            </a:pPr>
            <a:r>
              <a:rPr lang="en-US" dirty="0" err="1" smtClean="0">
                <a:latin typeface="Sylfaen"/>
                <a:cs typeface="Sylfaen"/>
              </a:rPr>
              <a:t>ბავშვები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რომლებიც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იზრდებიან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ძალადობრივი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ურთიერთობის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გავლენის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ქვეშ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ხშირად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უვითარდებათ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სერიოზული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ემოციური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ქცევითი</a:t>
            </a:r>
            <a:r>
              <a:rPr lang="en-US" dirty="0" smtClean="0">
                <a:latin typeface="Sylfaen"/>
                <a:cs typeface="Sylfaen"/>
              </a:rPr>
              <a:t>, </a:t>
            </a:r>
            <a:r>
              <a:rPr lang="en-US" dirty="0" err="1" smtClean="0">
                <a:latin typeface="Sylfaen"/>
                <a:cs typeface="Sylfaen"/>
              </a:rPr>
              <a:t>განვითარებისა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და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სასწავლო</a:t>
            </a:r>
            <a:r>
              <a:rPr lang="en-US" dirty="0" smtClean="0">
                <a:latin typeface="Sylfaen"/>
                <a:cs typeface="Sylfaen"/>
              </a:rPr>
              <a:t>/</a:t>
            </a:r>
            <a:r>
              <a:rPr lang="en-US" dirty="0" err="1" smtClean="0">
                <a:latin typeface="Sylfaen"/>
                <a:cs typeface="Sylfaen"/>
              </a:rPr>
              <a:t>აკადემიური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ხასიათის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პრობლემები</a:t>
            </a:r>
            <a:r>
              <a:rPr lang="en-US" dirty="0" smtClean="0">
                <a:latin typeface="Sylfaen"/>
                <a:cs typeface="Sylfaen"/>
              </a:rPr>
              <a:t>.</a:t>
            </a:r>
          </a:p>
          <a:p>
            <a:pPr marL="0" indent="0">
              <a:buNone/>
            </a:pPr>
            <a:endParaRPr lang="en-US" dirty="0">
              <a:latin typeface="Sylfaen"/>
              <a:cs typeface="Sylfaen"/>
            </a:endParaRPr>
          </a:p>
          <a:p>
            <a:pPr marL="0" indent="0">
              <a:buNone/>
            </a:pPr>
            <a:endParaRPr lang="en-US" dirty="0" smtClean="0">
              <a:latin typeface="Sylfaen"/>
              <a:cs typeface="Sylfaen"/>
            </a:endParaRPr>
          </a:p>
          <a:p>
            <a:pPr marL="0" indent="0">
              <a:buNone/>
            </a:pPr>
            <a:endParaRPr lang="en-US" dirty="0">
              <a:latin typeface="Sylfaen"/>
              <a:cs typeface="Sylfaen"/>
            </a:endParaRPr>
          </a:p>
          <a:p>
            <a:pPr marL="0" indent="0">
              <a:buNone/>
            </a:pPr>
            <a:endParaRPr lang="ka-GE" dirty="0">
              <a:cs typeface="Sylfaen"/>
            </a:endParaRPr>
          </a:p>
          <a:p>
            <a:pPr marL="0" indent="0">
              <a:buNone/>
            </a:pPr>
            <a:r>
              <a:rPr lang="ka-GE" sz="1200" dirty="0">
                <a:cs typeface="Sylfaen"/>
              </a:rPr>
              <a:t>წყარო: The American Academy of experts in Traumatical Stress</a:t>
            </a:r>
          </a:p>
          <a:p>
            <a:pPr marL="0" indent="0">
              <a:buNone/>
            </a:pPr>
            <a:endParaRPr lang="en-US" dirty="0" smtClean="0">
              <a:latin typeface="Sylfaen"/>
              <a:cs typeface="Sylfae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92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Sylfaen"/>
                <a:cs typeface="Sylfaen"/>
              </a:rPr>
              <a:t>საფრთხის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სიგნალებად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შეიძლება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მივიჩნიოთ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შემდეგი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ნიშნები</a:t>
            </a:r>
            <a:r>
              <a:rPr lang="en-US" dirty="0" smtClean="0">
                <a:latin typeface="Sylfaen"/>
                <a:cs typeface="Sylfaen"/>
              </a:rPr>
              <a:t>:</a:t>
            </a:r>
            <a:r>
              <a:rPr lang="en-US" dirty="0">
                <a:latin typeface="Sylfaen"/>
                <a:cs typeface="Sylfaen"/>
              </a:rPr>
              <a:t/>
            </a:r>
            <a:br>
              <a:rPr lang="en-US" dirty="0">
                <a:latin typeface="Sylfaen"/>
                <a:cs typeface="Sylfaen"/>
              </a:rPr>
            </a:br>
            <a:endParaRPr lang="en-US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7397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3300" dirty="0" err="1" smtClean="0">
                <a:latin typeface="Sylfaen"/>
                <a:cs typeface="Sylfaen"/>
              </a:rPr>
              <a:t>მრავალრიცხოვანი</a:t>
            </a:r>
            <a:r>
              <a:rPr lang="en-US" sz="3300" dirty="0" smtClean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სხვადასხვა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ფერის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ჩალურჯებები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ბავშვის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სხეულზე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მიუთითებს</a:t>
            </a:r>
            <a:r>
              <a:rPr lang="en-US" sz="3300" dirty="0">
                <a:latin typeface="Sylfaen"/>
                <a:cs typeface="Sylfaen"/>
              </a:rPr>
              <a:t>, </a:t>
            </a:r>
            <a:r>
              <a:rPr lang="en-US" sz="3300" dirty="0" err="1">
                <a:latin typeface="Sylfaen"/>
                <a:cs typeface="Sylfaen"/>
              </a:rPr>
              <a:t>რომ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ისინი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მიღებულია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რამდენიმე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დღის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განმავლობაში</a:t>
            </a:r>
            <a:r>
              <a:rPr lang="en-US" sz="3300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sz="3300" dirty="0" err="1">
                <a:latin typeface="Sylfaen"/>
                <a:cs typeface="Sylfaen"/>
              </a:rPr>
              <a:t>ჩალურჯებების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ფორმა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ან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ადგილი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შეიძლება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მიუთითებდეს</a:t>
            </a:r>
            <a:r>
              <a:rPr lang="en-US" sz="3300" dirty="0">
                <a:latin typeface="Sylfaen"/>
                <a:cs typeface="Sylfaen"/>
              </a:rPr>
              <a:t>, </a:t>
            </a:r>
            <a:r>
              <a:rPr lang="en-US" sz="3300" dirty="0" err="1">
                <a:latin typeface="Sylfaen"/>
                <a:cs typeface="Sylfaen"/>
              </a:rPr>
              <a:t>თუ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როგორ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იქნა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მიღებული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ტრავმა</a:t>
            </a:r>
            <a:r>
              <a:rPr lang="en-US" sz="3300" dirty="0">
                <a:latin typeface="Sylfaen"/>
                <a:cs typeface="Sylfaen"/>
              </a:rPr>
              <a:t>, </a:t>
            </a:r>
            <a:r>
              <a:rPr lang="en-US" sz="3300" dirty="0" err="1">
                <a:latin typeface="Sylfaen"/>
                <a:cs typeface="Sylfaen"/>
              </a:rPr>
              <a:t>რა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საგანი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იყო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გამოყენებული</a:t>
            </a:r>
            <a:r>
              <a:rPr lang="en-US" sz="3300" dirty="0">
                <a:latin typeface="Sylfaen"/>
                <a:cs typeface="Sylfaen"/>
              </a:rPr>
              <a:t> (</a:t>
            </a:r>
            <a:r>
              <a:rPr lang="en-US" sz="3300" dirty="0" err="1">
                <a:latin typeface="Sylfaen"/>
                <a:cs typeface="Sylfaen"/>
              </a:rPr>
              <a:t>მაგალითად</a:t>
            </a:r>
            <a:r>
              <a:rPr lang="en-US" sz="3300" dirty="0">
                <a:latin typeface="Sylfaen"/>
                <a:cs typeface="Sylfaen"/>
              </a:rPr>
              <a:t>, </a:t>
            </a:r>
            <a:r>
              <a:rPr lang="en-US" sz="3300" dirty="0" err="1">
                <a:latin typeface="Sylfaen"/>
                <a:cs typeface="Sylfaen"/>
              </a:rPr>
              <a:t>მცირეწლოვანი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ბავშვები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ვერ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მოახერხებენ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თავისით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მიიღონ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ტრავმა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საჯდომზე</a:t>
            </a:r>
            <a:r>
              <a:rPr lang="en-US" sz="3300" dirty="0">
                <a:latin typeface="Sylfaen"/>
                <a:cs typeface="Sylfaen"/>
              </a:rPr>
              <a:t>);</a:t>
            </a:r>
          </a:p>
          <a:p>
            <a:pPr lvl="0"/>
            <a:r>
              <a:rPr lang="en-US" sz="3300" dirty="0" err="1">
                <a:latin typeface="Sylfaen"/>
                <a:cs typeface="Sylfaen"/>
              </a:rPr>
              <a:t>არ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არსებობს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არანაირი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განმარტება</a:t>
            </a:r>
            <a:r>
              <a:rPr lang="en-US" sz="3300" dirty="0">
                <a:latin typeface="Sylfaen"/>
                <a:cs typeface="Sylfaen"/>
              </a:rPr>
              <a:t>, </a:t>
            </a:r>
            <a:r>
              <a:rPr lang="en-US" sz="3300" dirty="0" err="1">
                <a:latin typeface="Sylfaen"/>
                <a:cs typeface="Sylfaen"/>
              </a:rPr>
              <a:t>თუ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როგორ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წარმოიქმნა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ტრავმა</a:t>
            </a:r>
            <a:r>
              <a:rPr lang="en-US" sz="3300" dirty="0">
                <a:latin typeface="Sylfaen"/>
                <a:cs typeface="Sylfaen"/>
              </a:rPr>
              <a:t>; “</a:t>
            </a:r>
            <a:r>
              <a:rPr lang="en-US" sz="3300" dirty="0" err="1">
                <a:latin typeface="Sylfaen"/>
                <a:cs typeface="Sylfaen"/>
              </a:rPr>
              <a:t>არ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ვიცი</a:t>
            </a:r>
            <a:r>
              <a:rPr lang="en-US" sz="3300" dirty="0">
                <a:latin typeface="Sylfaen"/>
                <a:cs typeface="Sylfaen"/>
              </a:rPr>
              <a:t>, </a:t>
            </a:r>
            <a:r>
              <a:rPr lang="en-US" sz="3300" dirty="0" err="1">
                <a:latin typeface="Sylfaen"/>
                <a:cs typeface="Sylfaen"/>
              </a:rPr>
              <a:t>როგორ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მოხდა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ეს</a:t>
            </a:r>
            <a:r>
              <a:rPr lang="en-US" sz="3300" dirty="0">
                <a:latin typeface="Sylfaen"/>
                <a:cs typeface="Sylfaen"/>
              </a:rPr>
              <a:t>” _ </a:t>
            </a:r>
            <a:r>
              <a:rPr lang="en-US" sz="3300" dirty="0" err="1">
                <a:latin typeface="Sylfaen"/>
                <a:cs typeface="Sylfaen"/>
              </a:rPr>
              <a:t>ამბობს</a:t>
            </a:r>
            <a:r>
              <a:rPr lang="en-US" sz="3300" dirty="0">
                <a:latin typeface="Sylfaen"/>
                <a:cs typeface="Sylfaen"/>
              </a:rPr>
              <a:t>  </a:t>
            </a:r>
            <a:r>
              <a:rPr lang="en-US" sz="3300" dirty="0" err="1">
                <a:latin typeface="Sylfaen"/>
                <a:cs typeface="Sylfaen"/>
              </a:rPr>
              <a:t>ბავშვი</a:t>
            </a:r>
            <a:r>
              <a:rPr lang="en-US" sz="3300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sz="3300" dirty="0" err="1">
                <a:latin typeface="Sylfaen"/>
                <a:cs typeface="Sylfaen"/>
              </a:rPr>
              <a:t>განმარტებები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ნაკლებად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სარწმუნოა</a:t>
            </a:r>
            <a:r>
              <a:rPr lang="en-US" sz="3300" dirty="0">
                <a:latin typeface="Sylfaen"/>
                <a:cs typeface="Sylfaen"/>
              </a:rPr>
              <a:t>, </a:t>
            </a:r>
            <a:r>
              <a:rPr lang="en-US" sz="3300" dirty="0" err="1">
                <a:latin typeface="Sylfaen"/>
                <a:cs typeface="Sylfaen"/>
              </a:rPr>
              <a:t>არ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შეესაბამება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ტრავმის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ბუნებას</a:t>
            </a:r>
            <a:r>
              <a:rPr lang="en-US" sz="3300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sz="3300" dirty="0" err="1">
                <a:latin typeface="Sylfaen"/>
                <a:cs typeface="Sylfaen"/>
              </a:rPr>
              <a:t>ბავშვს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არ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გაეწია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საჭირო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ან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სათანადო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დახმარება</a:t>
            </a:r>
            <a:r>
              <a:rPr lang="en-US" sz="3300" dirty="0">
                <a:latin typeface="Sylfaen"/>
                <a:cs typeface="Sylfaen"/>
              </a:rPr>
              <a:t>, </a:t>
            </a:r>
            <a:r>
              <a:rPr lang="en-US" sz="3300" dirty="0" err="1">
                <a:latin typeface="Sylfaen"/>
                <a:cs typeface="Sylfaen"/>
              </a:rPr>
              <a:t>ტრავმის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მნიშვნელობა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და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შედეგები</a:t>
            </a:r>
            <a:r>
              <a:rPr lang="en-US" sz="3300" dirty="0">
                <a:latin typeface="Sylfaen"/>
                <a:cs typeface="Sylfaen"/>
              </a:rPr>
              <a:t> </a:t>
            </a:r>
            <a:r>
              <a:rPr lang="en-US" sz="3300" dirty="0" err="1">
                <a:latin typeface="Sylfaen"/>
                <a:cs typeface="Sylfaen"/>
              </a:rPr>
              <a:t>გაუფასურებულია</a:t>
            </a:r>
            <a:r>
              <a:rPr lang="en-US" sz="3300" dirty="0">
                <a:latin typeface="Sylfaen"/>
                <a:cs typeface="Sylfae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7497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>
                <a:latin typeface="Sylfaen"/>
                <a:cs typeface="Sylfaen"/>
              </a:rPr>
              <a:t>ძალადობაგანცდილი </a:t>
            </a:r>
            <a:r>
              <a:rPr lang="en-US" dirty="0" err="1">
                <a:latin typeface="Sylfaen"/>
                <a:cs typeface="Sylfaen"/>
              </a:rPr>
              <a:t>ბავშვის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ქცევითი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გამოვლინებები</a:t>
            </a:r>
            <a:r>
              <a:rPr lang="en-US" dirty="0">
                <a:latin typeface="Sylfaen"/>
                <a:cs typeface="Sylfaen"/>
              </a:rPr>
              <a:t/>
            </a:r>
            <a:br>
              <a:rPr lang="en-US" dirty="0">
                <a:latin typeface="Sylfaen"/>
                <a:cs typeface="Sylfaen"/>
              </a:rPr>
            </a:br>
            <a:endParaRPr lang="en-US" dirty="0">
              <a:latin typeface="Sylfaen"/>
              <a:cs typeface="Sylfae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9310"/>
            <a:ext cx="10515600" cy="4647653"/>
          </a:xfrm>
        </p:spPr>
        <p:txBody>
          <a:bodyPr>
            <a:noAutofit/>
          </a:bodyPr>
          <a:lstStyle/>
          <a:p>
            <a:pPr lvl="0"/>
            <a:r>
              <a:rPr lang="en-US" dirty="0" err="1">
                <a:latin typeface="Sylfaen"/>
                <a:cs typeface="Sylfaen"/>
              </a:rPr>
              <a:t>ეშინია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მოზრდილი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ადამიანების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 smtClean="0">
                <a:latin typeface="Sylfaen"/>
                <a:cs typeface="Sylfaen"/>
              </a:rPr>
              <a:t>ფრთხება</a:t>
            </a:r>
            <a:r>
              <a:rPr lang="en-US" dirty="0" smtClean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სხვა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ადამიანის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მოულოდნელ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მოძრაობაზე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აფრთხობს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მოულოდნელი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ხმები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აგრესიულად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იქცევა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გაღიზიანებული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ან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გაუცხოებულია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>
                <a:latin typeface="Sylfaen"/>
                <a:cs typeface="Sylfaen"/>
              </a:rPr>
              <a:t>“</a:t>
            </a:r>
            <a:r>
              <a:rPr lang="en-US" dirty="0" err="1">
                <a:latin typeface="Sylfaen"/>
                <a:cs typeface="Sylfaen"/>
              </a:rPr>
              <a:t>არაფერს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გრძნობს</a:t>
            </a:r>
            <a:r>
              <a:rPr lang="en-US" dirty="0">
                <a:latin typeface="Sylfaen"/>
                <a:cs typeface="Sylfaen"/>
              </a:rPr>
              <a:t>”;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ხაზგასმულად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დამჯერეა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მორჩილი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პასიურია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არ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ავლენს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ინიციატივას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ეშინია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მშობლების</a:t>
            </a:r>
            <a:r>
              <a:rPr lang="en-US" dirty="0">
                <a:latin typeface="Sylfaen"/>
                <a:cs typeface="Sylfaen"/>
              </a:rPr>
              <a:t>, </a:t>
            </a:r>
            <a:r>
              <a:rPr lang="en-US" dirty="0" err="1">
                <a:latin typeface="Sylfaen"/>
                <a:cs typeface="Sylfaen"/>
              </a:rPr>
              <a:t>ეშინია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სახლში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წასვლის</a:t>
            </a:r>
            <a:r>
              <a:rPr lang="en-US" dirty="0">
                <a:latin typeface="Sylfaen"/>
                <a:cs typeface="Sylfaen"/>
              </a:rPr>
              <a:t>;</a:t>
            </a:r>
          </a:p>
          <a:p>
            <a:pPr lvl="0"/>
            <a:r>
              <a:rPr lang="en-US" dirty="0" err="1">
                <a:latin typeface="Sylfaen"/>
                <a:cs typeface="Sylfaen"/>
              </a:rPr>
              <a:t>აცვია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ამინდისა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და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სეზონისათვის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>
                <a:latin typeface="Sylfaen"/>
                <a:cs typeface="Sylfaen"/>
              </a:rPr>
              <a:t>შეუფერებელი</a:t>
            </a:r>
            <a:r>
              <a:rPr lang="en-US" dirty="0">
                <a:latin typeface="Sylfaen"/>
                <a:cs typeface="Sylfaen"/>
              </a:rPr>
              <a:t> </a:t>
            </a:r>
            <a:r>
              <a:rPr lang="en-US" dirty="0" err="1" smtClean="0">
                <a:latin typeface="Sylfaen"/>
                <a:cs typeface="Sylfaen"/>
              </a:rPr>
              <a:t>ტანსაცმელი</a:t>
            </a:r>
            <a:r>
              <a:rPr lang="en-US" dirty="0">
                <a:latin typeface="Sylfaen"/>
                <a:cs typeface="Sylfae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43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915</Words>
  <Application>Microsoft Office PowerPoint</Application>
  <PresentationFormat>Custom</PresentationFormat>
  <Paragraphs>137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      ელექტრონული სატრენინგო მოდული ქალის მიმართ გენდერული ნიშნით ძალადობის გამოვლენის, მკურნალობის პრინციპებისა და რეფერირების საკითხებზე </vt:lpstr>
      <vt:lpstr>მოდული 4 </vt:lpstr>
      <vt:lpstr>მოდულის მიზანი:</vt:lpstr>
      <vt:lpstr> გენდერული ძალადობის მსხვერპლის ემოციური მდგომარეობა </vt:lpstr>
      <vt:lpstr>გენდერული ძალადობის მსხვერპლის სოციალური მდგომარეობა</vt:lpstr>
      <vt:lpstr>ოჯახში ძალადობის გავლენა ბავშვებზე</vt:lpstr>
      <vt:lpstr>ოჯახში ძალადობის გავლენა ბავშვებზე</vt:lpstr>
      <vt:lpstr>საფრთხის სიგნალებად შეიძლება მივიჩნიოთ შემდეგი ნიშნები: </vt:lpstr>
      <vt:lpstr>ძალადობაგანცდილი ბავშვის ქცევითი გამოვლინებები </vt:lpstr>
      <vt:lpstr>ემოციური ძალადობა /მშობელი-ბაშვი/</vt:lpstr>
      <vt:lpstr>ემოციური ძალადობის მსხვერპლი ბავშვის ფიზიკური და ქცევითი გამოვლინებები: </vt:lpstr>
      <vt:lpstr>ემოციური ძალადობის მსხვერპლი ბავშვის ფიზიკური და ქცევითი გამოვლინებები: </vt:lpstr>
      <vt:lpstr>ოჯახში ძალადობის შედეგები-მოზარდები</vt:lpstr>
      <vt:lpstr>ფსიქიკური ჯანმრთელობა და გენდერული ნიშნით ძალადობა</vt:lpstr>
      <vt:lpstr>ფსიქიკური ჯანმრთელობა და გენდერული ნიშნით ძალადობა</vt:lpstr>
      <vt:lpstr>ქვემოთ ჩამოთვლილია ნიშნები, რომლებიც შესაძლოა დაკავშირებული იყოს PTSD-თან</vt:lpstr>
      <vt:lpstr>ფსიქიკური ჯანმრთელობა და გენდერული ნიშნით ძალადობა</vt:lpstr>
      <vt:lpstr>ფსიქიკური ჯანმრთელობა და გენდერული ნიშნით ძალადობა- ექიმის როლი</vt:lpstr>
      <vt:lpstr>ფსიქიკური ჯანმრთელობა და გენდერული ნიშნით ძალადობა- ექიმის როლი</vt:lpstr>
      <vt:lpstr>ფსიქიკური ჯანმრთელობა და გენდერული ნიშნით ძალადობა- ექიმის როლი</vt:lpstr>
      <vt:lpstr>მოდული 4- დასასრული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60</cp:revision>
  <dcterms:created xsi:type="dcterms:W3CDTF">2018-09-20T15:26:08Z</dcterms:created>
  <dcterms:modified xsi:type="dcterms:W3CDTF">2019-04-13T10:21:08Z</dcterms:modified>
</cp:coreProperties>
</file>