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3" r:id="rId2"/>
    <p:sldId id="258" r:id="rId3"/>
    <p:sldId id="259" r:id="rId4"/>
    <p:sldId id="274" r:id="rId5"/>
    <p:sldId id="279" r:id="rId6"/>
    <p:sldId id="280" r:id="rId7"/>
    <p:sldId id="281" r:id="rId8"/>
    <p:sldId id="282" r:id="rId9"/>
    <p:sldId id="283" r:id="rId10"/>
    <p:sldId id="278" r:id="rId11"/>
    <p:sldId id="285" r:id="rId12"/>
    <p:sldId id="286" r:id="rId13"/>
    <p:sldId id="275" r:id="rId14"/>
    <p:sldId id="292" r:id="rId15"/>
    <p:sldId id="293" r:id="rId16"/>
    <p:sldId id="289" r:id="rId17"/>
    <p:sldId id="294" r:id="rId18"/>
    <p:sldId id="296" r:id="rId19"/>
    <p:sldId id="295" r:id="rId20"/>
    <p:sldId id="297" r:id="rId21"/>
    <p:sldId id="261" r:id="rId22"/>
    <p:sldId id="303" r:id="rId23"/>
    <p:sldId id="304" r:id="rId24"/>
    <p:sldId id="298" r:id="rId25"/>
    <p:sldId id="301" r:id="rId26"/>
    <p:sldId id="299" r:id="rId27"/>
    <p:sldId id="300" r:id="rId28"/>
    <p:sldId id="302" r:id="rId29"/>
    <p:sldId id="30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9" d="100"/>
          <a:sy n="99" d="100"/>
        </p:scale>
        <p:origin x="-472"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 Bortsvadze" userId="aa6d9a8c35b39c91" providerId="LiveId" clId="{E7F43DE2-4337-4158-ADE3-CF3D347E82B3}"/>
    <pc:docChg chg="custSel addSld modSld sldOrd">
      <pc:chgData name="Tamar Bortsvadze" userId="aa6d9a8c35b39c91" providerId="LiveId" clId="{E7F43DE2-4337-4158-ADE3-CF3D347E82B3}" dt="2018-05-22T15:54:09.896" v="488" actId="20577"/>
      <pc:docMkLst>
        <pc:docMk/>
      </pc:docMkLst>
      <pc:sldChg chg="modSp">
        <pc:chgData name="Tamar Bortsvadze" userId="aa6d9a8c35b39c91" providerId="LiveId" clId="{E7F43DE2-4337-4158-ADE3-CF3D347E82B3}" dt="2018-05-22T11:07:26.832" v="361" actId="20577"/>
        <pc:sldMkLst>
          <pc:docMk/>
          <pc:sldMk cId="1819250694" sldId="256"/>
        </pc:sldMkLst>
        <pc:spChg chg="mod">
          <ac:chgData name="Tamar Bortsvadze" userId="aa6d9a8c35b39c91" providerId="LiveId" clId="{E7F43DE2-4337-4158-ADE3-CF3D347E82B3}" dt="2018-05-22T11:05:33.949" v="335" actId="113"/>
          <ac:spMkLst>
            <pc:docMk/>
            <pc:sldMk cId="1819250694" sldId="256"/>
            <ac:spMk id="2" creationId="{43507358-81DD-42E6-8A41-BE299FE9BCD7}"/>
          </ac:spMkLst>
        </pc:spChg>
        <pc:spChg chg="mod">
          <ac:chgData name="Tamar Bortsvadze" userId="aa6d9a8c35b39c91" providerId="LiveId" clId="{E7F43DE2-4337-4158-ADE3-CF3D347E82B3}" dt="2018-05-22T11:07:26.832" v="361" actId="20577"/>
          <ac:spMkLst>
            <pc:docMk/>
            <pc:sldMk cId="1819250694" sldId="256"/>
            <ac:spMk id="3" creationId="{DACA4A22-0BC0-4459-904C-C57C09AC5D9C}"/>
          </ac:spMkLst>
        </pc:spChg>
      </pc:sldChg>
      <pc:sldChg chg="modSp">
        <pc:chgData name="Tamar Bortsvadze" userId="aa6d9a8c35b39c91" providerId="LiveId" clId="{E7F43DE2-4337-4158-ADE3-CF3D347E82B3}" dt="2018-05-22T15:54:09.896" v="488" actId="20577"/>
        <pc:sldMkLst>
          <pc:docMk/>
          <pc:sldMk cId="2402508609" sldId="257"/>
        </pc:sldMkLst>
        <pc:spChg chg="mod">
          <ac:chgData name="Tamar Bortsvadze" userId="aa6d9a8c35b39c91" providerId="LiveId" clId="{E7F43DE2-4337-4158-ADE3-CF3D347E82B3}" dt="2018-05-22T10:55:41.794" v="132" actId="20577"/>
          <ac:spMkLst>
            <pc:docMk/>
            <pc:sldMk cId="2402508609" sldId="257"/>
            <ac:spMk id="2" creationId="{75252A29-2BDF-4BD8-8FBC-34D7F0F79270}"/>
          </ac:spMkLst>
        </pc:spChg>
        <pc:spChg chg="mod">
          <ac:chgData name="Tamar Bortsvadze" userId="aa6d9a8c35b39c91" providerId="LiveId" clId="{E7F43DE2-4337-4158-ADE3-CF3D347E82B3}" dt="2018-05-22T15:54:09.896" v="488" actId="20577"/>
          <ac:spMkLst>
            <pc:docMk/>
            <pc:sldMk cId="2402508609" sldId="257"/>
            <ac:spMk id="3" creationId="{CFD51E6E-9A49-489B-89D0-517A869C51FC}"/>
          </ac:spMkLst>
        </pc:spChg>
      </pc:sldChg>
      <pc:sldChg chg="addSp delSp modSp ord">
        <pc:chgData name="Tamar Bortsvadze" userId="aa6d9a8c35b39c91" providerId="LiveId" clId="{E7F43DE2-4337-4158-ADE3-CF3D347E82B3}" dt="2018-05-22T10:59:42.321" v="226" actId="20577"/>
        <pc:sldMkLst>
          <pc:docMk/>
          <pc:sldMk cId="715197327" sldId="258"/>
        </pc:sldMkLst>
        <pc:spChg chg="del">
          <ac:chgData name="Tamar Bortsvadze" userId="aa6d9a8c35b39c91" providerId="LiveId" clId="{E7F43DE2-4337-4158-ADE3-CF3D347E82B3}" dt="2018-05-22T10:59:06.253" v="176" actId="20577"/>
          <ac:spMkLst>
            <pc:docMk/>
            <pc:sldMk cId="715197327" sldId="258"/>
            <ac:spMk id="2" creationId="{4EA5D6FC-B310-4468-82E4-442425A1C0EC}"/>
          </ac:spMkLst>
        </pc:spChg>
        <pc:spChg chg="del">
          <ac:chgData name="Tamar Bortsvadze" userId="aa6d9a8c35b39c91" providerId="LiveId" clId="{E7F43DE2-4337-4158-ADE3-CF3D347E82B3}" dt="2018-05-22T10:59:06.253" v="176" actId="20577"/>
          <ac:spMkLst>
            <pc:docMk/>
            <pc:sldMk cId="715197327" sldId="258"/>
            <ac:spMk id="3" creationId="{846A25BC-E6B9-43B9-B1B9-6B6FC69F6E2C}"/>
          </ac:spMkLst>
        </pc:spChg>
        <pc:spChg chg="add mod">
          <ac:chgData name="Tamar Bortsvadze" userId="aa6d9a8c35b39c91" providerId="LiveId" clId="{E7F43DE2-4337-4158-ADE3-CF3D347E82B3}" dt="2018-05-22T10:59:18.531" v="187" actId="20577"/>
          <ac:spMkLst>
            <pc:docMk/>
            <pc:sldMk cId="715197327" sldId="258"/>
            <ac:spMk id="4" creationId="{E76BA042-1D64-4861-A680-2EABECCB266F}"/>
          </ac:spMkLst>
        </pc:spChg>
        <pc:spChg chg="add mod">
          <ac:chgData name="Tamar Bortsvadze" userId="aa6d9a8c35b39c91" providerId="LiveId" clId="{E7F43DE2-4337-4158-ADE3-CF3D347E82B3}" dt="2018-05-22T10:59:42.321" v="226" actId="20577"/>
          <ac:spMkLst>
            <pc:docMk/>
            <pc:sldMk cId="715197327" sldId="258"/>
            <ac:spMk id="5" creationId="{8FDE43D4-1ADB-43FD-9F99-15B2705CA9A8}"/>
          </ac:spMkLst>
        </pc:spChg>
      </pc:sldChg>
      <pc:sldChg chg="addSp delSp modSp add">
        <pc:chgData name="Tamar Bortsvadze" userId="aa6d9a8c35b39c91" providerId="LiveId" clId="{E7F43DE2-4337-4158-ADE3-CF3D347E82B3}" dt="2018-05-22T11:00:11.036" v="261" actId="20577"/>
        <pc:sldMkLst>
          <pc:docMk/>
          <pc:sldMk cId="2316042453" sldId="259"/>
        </pc:sldMkLst>
        <pc:spChg chg="del">
          <ac:chgData name="Tamar Bortsvadze" userId="aa6d9a8c35b39c91" providerId="LiveId" clId="{E7F43DE2-4337-4158-ADE3-CF3D347E82B3}" dt="2018-05-22T10:59:57.659" v="228" actId="20577"/>
          <ac:spMkLst>
            <pc:docMk/>
            <pc:sldMk cId="2316042453" sldId="259"/>
            <ac:spMk id="2" creationId="{8B581938-65F5-461B-97A6-D98C158CE288}"/>
          </ac:spMkLst>
        </pc:spChg>
        <pc:spChg chg="del">
          <ac:chgData name="Tamar Bortsvadze" userId="aa6d9a8c35b39c91" providerId="LiveId" clId="{E7F43DE2-4337-4158-ADE3-CF3D347E82B3}" dt="2018-05-22T10:59:57.659" v="228" actId="20577"/>
          <ac:spMkLst>
            <pc:docMk/>
            <pc:sldMk cId="2316042453" sldId="259"/>
            <ac:spMk id="3" creationId="{169A5622-3DC4-44CA-9F35-A3D67DBE3B59}"/>
          </ac:spMkLst>
        </pc:spChg>
        <pc:spChg chg="add mod">
          <ac:chgData name="Tamar Bortsvadze" userId="aa6d9a8c35b39c91" providerId="LiveId" clId="{E7F43DE2-4337-4158-ADE3-CF3D347E82B3}" dt="2018-05-22T11:00:03.210" v="245" actId="20577"/>
          <ac:spMkLst>
            <pc:docMk/>
            <pc:sldMk cId="2316042453" sldId="259"/>
            <ac:spMk id="4" creationId="{1E37E089-F23F-4AA0-9BEF-70698BC6EA60}"/>
          </ac:spMkLst>
        </pc:spChg>
        <pc:spChg chg="add mod">
          <ac:chgData name="Tamar Bortsvadze" userId="aa6d9a8c35b39c91" providerId="LiveId" clId="{E7F43DE2-4337-4158-ADE3-CF3D347E82B3}" dt="2018-05-22T11:00:11.036" v="261" actId="20577"/>
          <ac:spMkLst>
            <pc:docMk/>
            <pc:sldMk cId="2316042453" sldId="259"/>
            <ac:spMk id="5" creationId="{AC7263ED-BCD1-46B1-BD64-13964399A8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4A481-1EA5-6144-87C3-8C70E9411BF7}" type="datetimeFigureOut">
              <a:rPr lang="en-US" smtClean="0"/>
              <a:t>10/22/18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B1BFE-7439-B540-ABD1-8581EDCA90AC}" type="slidenum">
              <a:rPr lang="en-US" smtClean="0"/>
              <a:t>‹#›</a:t>
            </a:fld>
            <a:endParaRPr lang="en-US"/>
          </a:p>
        </p:txBody>
      </p:sp>
    </p:spTree>
    <p:extLst>
      <p:ext uri="{BB962C8B-B14F-4D97-AF65-F5344CB8AC3E}">
        <p14:creationId xmlns:p14="http://schemas.microsoft.com/office/powerpoint/2010/main" val="28307938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8D3AC6-0C5D-4F49-A6D4-A98AEACDCFAC}" type="slidenum">
              <a:rPr lang="en-US" smtClean="0"/>
              <a:pPr/>
              <a:t>18</a:t>
            </a:fld>
            <a:endParaRPr lang="en-US"/>
          </a:p>
        </p:txBody>
      </p:sp>
    </p:spTree>
    <p:extLst>
      <p:ext uri="{BB962C8B-B14F-4D97-AF65-F5344CB8AC3E}">
        <p14:creationId xmlns:p14="http://schemas.microsoft.com/office/powerpoint/2010/main" val="1038310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EC7BB8-D2DC-469A-AC65-2C69C5137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6EF6FAD5-E4A8-49AA-972A-1B05FCE58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E6B9BE8B-F687-4E1B-BEB9-6540C929D12D}"/>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787D1D37-61B4-4519-9D3A-238FC2D9D1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9FA7072-3EBA-4027-B967-AD0FD68F5D1D}"/>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143050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3EFF78-25B0-4C73-AB42-E7D0303005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BC5B26DD-B844-4E0B-934A-E9A2309ADF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8E08CFA-A41D-4D26-9FC4-13EF04DB8E85}"/>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1A156220-6019-4498-AD17-5A9F06752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98747FA-DEB4-4A5A-A6D4-9D24AFD8B3B5}"/>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58820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FF4E639-8DBB-4BA3-81BC-4D2BF1443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3AA9160D-9D05-495A-A6B8-C513100C96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9E52F48-D7DD-4BD9-886A-0D8FEB6155EA}"/>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B2D51307-091A-4787-B789-A84FC49E4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F8835CC-2DF0-4D28-B03E-174C6E598BE1}"/>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18836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BB8722-E732-41C9-864E-094A9AF81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2FC53D7-0387-46A4-B5E3-2A3FE160A0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238B334-A895-4943-84CD-EBF5753F7F88}"/>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3B179B24-1BF2-4B56-828E-6C7698C8F9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69BBADE2-551D-4EBE-A952-BAE4263541A2}"/>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8403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5FBC13-D1AF-4EC8-BF16-7AFC204C7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21D77BC-0950-449D-AB63-BAD9D18DE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78501B45-B054-493A-B16F-A7F8CA42D2D7}"/>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1C7AEF54-42CF-484C-BC4F-845E7A96B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2A9F8B5-F8B0-4D6A-8C89-993DEC6DA334}"/>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409291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4CFD27-06FF-4088-8020-65A7BE072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83F87B7-DA5D-4EF1-B920-42F0AA5F5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767B8342-FCB9-45EF-BAF9-8AD5C61590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BFCDEFD4-79F1-4D59-B055-0AEED2E0C08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 xmlns:a16="http://schemas.microsoft.com/office/drawing/2014/main" id="{4CAA939C-6C58-41EA-8C51-FA0302103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54381DF-274D-4D21-BE4F-4AD0AEBD9263}"/>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61104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E58D6B-E8CF-4952-83DB-4A596F4533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2DF7E04-8FFF-4936-82C8-9B56C846E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0D1DEF90-C751-43BC-9ED1-57E3B66A2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C578B8D5-D2E0-43CC-B80F-CAFBAFC70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0226A25B-B9F9-4FE9-BABD-6C09AA3C01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7B248E26-58A1-4424-AB3F-B5AF7A868FC4}"/>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8" name="Footer Placeholder 7">
            <a:extLst>
              <a:ext uri="{FF2B5EF4-FFF2-40B4-BE49-F238E27FC236}">
                <a16:creationId xmlns="" xmlns:a16="http://schemas.microsoft.com/office/drawing/2014/main" id="{7C3E9077-59FC-46D8-BB24-7740D97B7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EC824B98-88FA-40A4-A489-5C720F9D5AC1}"/>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7946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C84631-9DDE-471A-8075-5FA7AF456A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D7BBCCC0-92F9-461D-9A90-3F56808A2B9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4" name="Footer Placeholder 3">
            <a:extLst>
              <a:ext uri="{FF2B5EF4-FFF2-40B4-BE49-F238E27FC236}">
                <a16:creationId xmlns="" xmlns:a16="http://schemas.microsoft.com/office/drawing/2014/main" id="{D29D65CD-6DCF-4B98-A88E-6C0B7C0A54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6037C267-8C1D-4D29-8BE8-93392854442B}"/>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6718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773762-0459-4B88-BC4F-DBAD23E85495}"/>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3" name="Footer Placeholder 2">
            <a:extLst>
              <a:ext uri="{FF2B5EF4-FFF2-40B4-BE49-F238E27FC236}">
                <a16:creationId xmlns="" xmlns:a16="http://schemas.microsoft.com/office/drawing/2014/main" id="{2ECAE38F-E455-4379-980E-EED73F2B81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449CC104-D358-4B79-AAE6-4600CC210FE8}"/>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10906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4FA014-A350-4091-8FE5-A6299732D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0A0EADC-30B9-482A-8D0F-8962FBDDA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A89F25F-1E98-419B-8C67-FAE667508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60E5C47-1791-4339-A981-4F7B46084F3F}"/>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 xmlns:a16="http://schemas.microsoft.com/office/drawing/2014/main" id="{D7D44AB6-CC6C-44E2-A863-EAC47B49A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5BFC2273-856B-48AE-9478-4EEA71D5203C}"/>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526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321B8E-64C6-45E8-8CE7-A78B0DD80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9F7CD131-8393-4C4C-81EA-AD9E3A5C9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9B6BF43A-9A48-4DAE-B452-0EF85F99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86A1F37-E50D-4201-947E-214F73E4169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 xmlns:a16="http://schemas.microsoft.com/office/drawing/2014/main" id="{6EC38D37-C7E1-48B2-AD3A-96240771D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536A70C-E683-4B73-B2B0-413A2D831224}"/>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423372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3CB32F-211C-4630-8584-448DC3AF8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4593321-9659-4A4C-8B4C-C957AC671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749629B-460C-4300-8803-3B904E540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4631E-D9F8-4690-8231-C5D21E3B2670}" type="datetimeFigureOut">
              <a:rPr lang="en-GB" smtClean="0"/>
              <a:t>10/22/18</a:t>
            </a:fld>
            <a:endParaRPr lang="en-GB"/>
          </a:p>
        </p:txBody>
      </p:sp>
      <p:sp>
        <p:nvSpPr>
          <p:cNvPr id="5" name="Footer Placeholder 4">
            <a:extLst>
              <a:ext uri="{FF2B5EF4-FFF2-40B4-BE49-F238E27FC236}">
                <a16:creationId xmlns="" xmlns:a16="http://schemas.microsoft.com/office/drawing/2014/main" id="{84F294B0-C18E-4FF2-8786-62A71C413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AD506A6B-767A-4894-A6FB-A065429E5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BDF6-1FC2-4AD7-959A-D8432CEEBC20}" type="slidenum">
              <a:rPr lang="en-GB" smtClean="0"/>
              <a:t>‹#›</a:t>
            </a:fld>
            <a:endParaRPr lang="en-GB"/>
          </a:p>
        </p:txBody>
      </p:sp>
    </p:spTree>
    <p:extLst>
      <p:ext uri="{BB962C8B-B14F-4D97-AF65-F5344CB8AC3E}">
        <p14:creationId xmlns:p14="http://schemas.microsoft.com/office/powerpoint/2010/main" val="236910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ets.org/article44.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ka.wikipedia.org/wiki/1973"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07358-81DD-42E6-8A41-BE299FE9BCD7}"/>
              </a:ext>
            </a:extLst>
          </p:cNvPr>
          <p:cNvSpPr>
            <a:spLocks noGrp="1"/>
          </p:cNvSpPr>
          <p:nvPr>
            <p:ph type="ctrTitle"/>
          </p:nvPr>
        </p:nvSpPr>
        <p:spPr>
          <a:xfrm>
            <a:off x="1653309" y="1108365"/>
            <a:ext cx="9134763" cy="3722398"/>
          </a:xfrm>
        </p:spPr>
        <p:txBody>
          <a:bodyPr>
            <a:normAutofit fontScale="90000"/>
          </a:bodyPr>
          <a:lstStyle/>
          <a:p>
            <a:pPr>
              <a:lnSpc>
                <a:spcPct val="100000"/>
              </a:lnSpc>
            </a:pP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sz="4400" b="1" dirty="0"/>
              <a:t>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a:t>
            </a:r>
            <a:r>
              <a:rPr lang="ka-GE" dirty="0"/>
              <a:t/>
            </a:r>
            <a:br>
              <a:rPr lang="ka-GE" dirty="0"/>
            </a:br>
            <a:endParaRPr lang="en-GB" dirty="0"/>
          </a:p>
        </p:txBody>
      </p:sp>
      <p:sp>
        <p:nvSpPr>
          <p:cNvPr id="3" name="Subtitle 2">
            <a:extLst>
              <a:ext uri="{FF2B5EF4-FFF2-40B4-BE49-F238E27FC236}">
                <a16:creationId xmlns="" xmlns:a16="http://schemas.microsoft.com/office/drawing/2014/main" id="{DACA4A22-0BC0-4459-904C-C57C09AC5D9C}"/>
              </a:ext>
            </a:extLst>
          </p:cNvPr>
          <p:cNvSpPr>
            <a:spLocks noGrp="1"/>
          </p:cNvSpPr>
          <p:nvPr>
            <p:ph type="subTitle" idx="1"/>
          </p:nvPr>
        </p:nvSpPr>
        <p:spPr>
          <a:xfrm>
            <a:off x="1856510" y="4701166"/>
            <a:ext cx="9144000" cy="1655762"/>
          </a:xfrm>
        </p:spPr>
        <p:txBody>
          <a:bodyPr>
            <a:normAutofit/>
          </a:bodyPr>
          <a:lstStyle/>
          <a:p>
            <a:r>
              <a:rPr lang="ka-GE" sz="2800" dirty="0"/>
              <a:t>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a:t>
            </a:r>
          </a:p>
          <a:p>
            <a:endParaRPr lang="en-GB" sz="2800" dirty="0"/>
          </a:p>
        </p:txBody>
      </p:sp>
    </p:spTree>
    <p:extLst>
      <p:ext uri="{BB962C8B-B14F-4D97-AF65-F5344CB8AC3E}">
        <p14:creationId xmlns:p14="http://schemas.microsoft.com/office/powerpoint/2010/main" val="2892910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მოძალადის ქცევის მოტივი</a:t>
            </a:r>
            <a:endParaRPr lang="en-US" sz="4000" dirty="0"/>
          </a:p>
        </p:txBody>
      </p:sp>
      <p:sp>
        <p:nvSpPr>
          <p:cNvPr id="3" name="Content Placeholder 2"/>
          <p:cNvSpPr>
            <a:spLocks noGrp="1"/>
          </p:cNvSpPr>
          <p:nvPr>
            <p:ph idx="1"/>
          </p:nvPr>
        </p:nvSpPr>
        <p:spPr/>
        <p:txBody>
          <a:bodyPr>
            <a:normAutofit lnSpcReduction="10000"/>
          </a:bodyPr>
          <a:lstStyle/>
          <a:p>
            <a:pPr marL="0" indent="0">
              <a:buNone/>
            </a:pPr>
            <a:endParaRPr lang="ka-GE" dirty="0" smtClean="0">
              <a:latin typeface="Sylfaen"/>
              <a:cs typeface="Sylfaen"/>
            </a:endParaRPr>
          </a:p>
          <a:p>
            <a:pPr marL="0" indent="0">
              <a:buNone/>
            </a:pPr>
            <a:r>
              <a:rPr lang="ka-GE" dirty="0" smtClean="0">
                <a:latin typeface="Sylfaen"/>
                <a:cs typeface="Sylfaen"/>
              </a:rPr>
              <a:t>ოჯახში ძალადობა არ არის მოძალადის მხრიდან მხოლოდ ბრაზის გამოხატვისა და კონტროლის დაკარგვის შედეგი, ეს არის მიზანმიმართული მცდელობა კონტროლის ქვეშ ჰყავდეს მსხვერპლი.</a:t>
            </a:r>
          </a:p>
          <a:p>
            <a:pPr marL="0" indent="0">
              <a:buNone/>
            </a:pPr>
            <a:endParaRPr lang="ka-GE" dirty="0" smtClean="0">
              <a:latin typeface="Sylfaen"/>
              <a:cs typeface="Sylfaen"/>
            </a:endParaRPr>
          </a:p>
          <a:p>
            <a:pPr marL="0" indent="0">
              <a:buNone/>
            </a:pPr>
            <a:endParaRPr lang="ka-GE" dirty="0">
              <a:latin typeface="Sylfaen"/>
              <a:cs typeface="Sylfaen"/>
            </a:endParaRPr>
          </a:p>
          <a:p>
            <a:pPr marL="0" indent="0">
              <a:buNone/>
            </a:pPr>
            <a:endParaRPr lang="ka-GE" dirty="0" smtClean="0">
              <a:latin typeface="Sylfaen"/>
              <a:cs typeface="Sylfaen"/>
            </a:endParaRPr>
          </a:p>
          <a:p>
            <a:pPr marL="0" indent="0">
              <a:buNone/>
            </a:pPr>
            <a:endParaRPr lang="ka-GE" dirty="0">
              <a:latin typeface="Sylfaen"/>
              <a:cs typeface="Sylfaen"/>
            </a:endParaRPr>
          </a:p>
          <a:p>
            <a:pPr marL="0" indent="0">
              <a:buNone/>
            </a:pPr>
            <a:r>
              <a:rPr lang="ka-GE" sz="1200" dirty="0" smtClean="0">
                <a:latin typeface="Sylfaen"/>
                <a:cs typeface="Sylfaen"/>
              </a:rPr>
              <a:t>წყარო: The American Academy of experts in Traumatical Stress</a:t>
            </a:r>
            <a:endParaRPr lang="ka-GE" sz="1200" dirty="0">
              <a:latin typeface="Sylfaen"/>
              <a:cs typeface="Sylfaen"/>
            </a:endParaRPr>
          </a:p>
          <a:p>
            <a:pPr marL="0" indent="0">
              <a:buNone/>
            </a:pPr>
            <a:r>
              <a:rPr lang="ka-GE" sz="1200" dirty="0" smtClean="0">
                <a:latin typeface="Sylfaen"/>
                <a:cs typeface="Sylfaen"/>
                <a:hlinkClick r:id="rId2"/>
              </a:rPr>
              <a:t>www.aaets.org/article44.htm/</a:t>
            </a:r>
            <a:endParaRPr lang="ka-GE" sz="1200" dirty="0" smtClean="0">
              <a:latin typeface="Sylfaen"/>
              <a:cs typeface="Sylfaen"/>
            </a:endParaRPr>
          </a:p>
          <a:p>
            <a:pPr marL="0" indent="0">
              <a:buNone/>
            </a:pPr>
            <a:endParaRPr lang="ka-GE" dirty="0">
              <a:latin typeface="Sylfaen"/>
              <a:cs typeface="Sylfaen"/>
            </a:endParaRPr>
          </a:p>
          <a:p>
            <a:pPr marL="0" indent="0">
              <a:buNone/>
            </a:pPr>
            <a:endParaRPr lang="ka-GE" dirty="0" smtClean="0">
              <a:latin typeface="Sylfaen"/>
              <a:cs typeface="Sylfaen"/>
            </a:endParaRPr>
          </a:p>
          <a:p>
            <a:endParaRPr lang="en-US" dirty="0"/>
          </a:p>
        </p:txBody>
      </p:sp>
    </p:spTree>
    <p:extLst>
      <p:ext uri="{BB962C8B-B14F-4D97-AF65-F5344CB8AC3E}">
        <p14:creationId xmlns:p14="http://schemas.microsoft.com/office/powerpoint/2010/main" val="7866944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“ძალადობისა და კონტროლის ბორბალი”</a:t>
            </a:r>
            <a:endParaRPr lang="en-US" sz="4000" dirty="0"/>
          </a:p>
        </p:txBody>
      </p:sp>
      <p:sp>
        <p:nvSpPr>
          <p:cNvPr id="3" name="Content Placeholder 2"/>
          <p:cNvSpPr>
            <a:spLocks noGrp="1"/>
          </p:cNvSpPr>
          <p:nvPr>
            <p:ph idx="1"/>
          </p:nvPr>
        </p:nvSpPr>
        <p:spPr/>
        <p:txBody>
          <a:bodyPr>
            <a:normAutofit/>
          </a:bodyPr>
          <a:lstStyle/>
          <a:p>
            <a:pPr marL="0" indent="0">
              <a:buNone/>
            </a:pPr>
            <a:r>
              <a:rPr lang="ka-GE" dirty="0" smtClean="0">
                <a:latin typeface="Sylfaen"/>
                <a:cs typeface="Sylfaen"/>
              </a:rPr>
              <a:t>შექმნილია იმისთვის, რომ თვალსაჩინო გახდეს მოძალადის ქცევის მოტივი. </a:t>
            </a:r>
          </a:p>
          <a:p>
            <a:pPr marL="0" indent="0">
              <a:buNone/>
            </a:pPr>
            <a:r>
              <a:rPr lang="ka-GE" dirty="0" smtClean="0">
                <a:cs typeface="Sylfaen"/>
              </a:rPr>
              <a:t>თითოეულ </a:t>
            </a:r>
            <a:r>
              <a:rPr lang="ka-GE" dirty="0">
                <a:cs typeface="Sylfaen"/>
              </a:rPr>
              <a:t>მათგანში შეჯამებულია ტიპიური ქმედებები რომელსაც პირი მიმართავს პარტნიორზე კონტროლის დამყარების ან დომინანტური მდგომარეობის მოპოვების მიზნით. </a:t>
            </a:r>
            <a:endParaRPr lang="en-US" dirty="0">
              <a:latin typeface="Sylfaen"/>
              <a:cs typeface="Sylfaen"/>
            </a:endParaRPr>
          </a:p>
          <a:p>
            <a:pPr marL="0" indent="0">
              <a:buNone/>
            </a:pPr>
            <a:endParaRPr lang="ka-GE" dirty="0" smtClean="0">
              <a:cs typeface="Sylfaen"/>
            </a:endParaRPr>
          </a:p>
          <a:p>
            <a:endParaRPr lang="en-US" dirty="0"/>
          </a:p>
        </p:txBody>
      </p:sp>
    </p:spTree>
    <p:extLst>
      <p:ext uri="{BB962C8B-B14F-4D97-AF65-F5344CB8AC3E}">
        <p14:creationId xmlns:p14="http://schemas.microsoft.com/office/powerpoint/2010/main" val="33359243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“ძალადობისა და კონტროლის ბორბალი”</a:t>
            </a:r>
            <a:endParaRPr lang="en-US" sz="4000" dirty="0"/>
          </a:p>
        </p:txBody>
      </p:sp>
      <p:sp>
        <p:nvSpPr>
          <p:cNvPr id="3" name="Content Placeholder 2"/>
          <p:cNvSpPr>
            <a:spLocks noGrp="1"/>
          </p:cNvSpPr>
          <p:nvPr>
            <p:ph idx="1"/>
          </p:nvPr>
        </p:nvSpPr>
        <p:spPr>
          <a:xfrm>
            <a:off x="838200" y="1616288"/>
            <a:ext cx="10515600" cy="4560675"/>
          </a:xfrm>
        </p:spPr>
        <p:txBody>
          <a:bodyPr>
            <a:normAutofit fontScale="92500" lnSpcReduction="10000"/>
          </a:bodyPr>
          <a:lstStyle/>
          <a:p>
            <a:pPr marL="0" indent="0">
              <a:buNone/>
            </a:pPr>
            <a:r>
              <a:rPr lang="ka-GE" sz="3000" dirty="0" smtClean="0">
                <a:latin typeface="Sylfaen"/>
                <a:cs typeface="Sylfaen"/>
              </a:rPr>
              <a:t>ბორბალი </a:t>
            </a:r>
            <a:r>
              <a:rPr lang="ka-GE" sz="3000" dirty="0">
                <a:latin typeface="Sylfaen"/>
                <a:cs typeface="Sylfaen"/>
              </a:rPr>
              <a:t>შედგება რვა </a:t>
            </a:r>
            <a:r>
              <a:rPr lang="ka-GE" sz="3000" dirty="0" smtClean="0">
                <a:latin typeface="Sylfaen"/>
                <a:cs typeface="Sylfaen"/>
              </a:rPr>
              <a:t>სექტორისგან:</a:t>
            </a:r>
          </a:p>
          <a:p>
            <a:pPr marL="514350" indent="-514350">
              <a:buFont typeface="+mj-lt"/>
              <a:buAutoNum type="arabicPeriod"/>
            </a:pPr>
            <a:r>
              <a:rPr lang="ka-GE" sz="3000" dirty="0" smtClean="0">
                <a:latin typeface="Sylfaen"/>
                <a:cs typeface="Sylfaen"/>
              </a:rPr>
              <a:t>დაშინება </a:t>
            </a:r>
            <a:endParaRPr lang="ka-GE" sz="3000" dirty="0">
              <a:latin typeface="Sylfaen"/>
              <a:cs typeface="Sylfaen"/>
            </a:endParaRPr>
          </a:p>
          <a:p>
            <a:pPr marL="457200" indent="-457200">
              <a:buFont typeface="+mj-lt"/>
              <a:buAutoNum type="arabicPeriod"/>
            </a:pPr>
            <a:r>
              <a:rPr lang="ka-GE" sz="3000" dirty="0">
                <a:latin typeface="Sylfaen"/>
                <a:cs typeface="Sylfaen"/>
              </a:rPr>
              <a:t>სიტყვიერი </a:t>
            </a:r>
            <a:r>
              <a:rPr lang="ka-GE" sz="3000" dirty="0" smtClean="0">
                <a:latin typeface="Sylfaen"/>
                <a:cs typeface="Sylfaen"/>
              </a:rPr>
              <a:t>შეურაცხყოფა </a:t>
            </a:r>
            <a:endParaRPr lang="ka-GE" sz="3000" dirty="0">
              <a:latin typeface="Sylfaen"/>
              <a:cs typeface="Sylfaen"/>
            </a:endParaRPr>
          </a:p>
          <a:p>
            <a:pPr marL="457200" indent="-457200">
              <a:buFont typeface="+mj-lt"/>
              <a:buAutoNum type="arabicPeriod"/>
            </a:pPr>
            <a:r>
              <a:rPr lang="ka-GE" sz="3000" dirty="0" smtClean="0">
                <a:latin typeface="Sylfaen"/>
                <a:cs typeface="Sylfaen"/>
              </a:rPr>
              <a:t>იზოლირება</a:t>
            </a:r>
            <a:endParaRPr lang="ka-GE" sz="3000" dirty="0">
              <a:latin typeface="Sylfaen"/>
              <a:cs typeface="Sylfaen"/>
            </a:endParaRPr>
          </a:p>
          <a:p>
            <a:pPr marL="457200" indent="-457200">
              <a:buFont typeface="+mj-lt"/>
              <a:buAutoNum type="arabicPeriod"/>
            </a:pPr>
            <a:r>
              <a:rPr lang="ka-GE" sz="3000" dirty="0">
                <a:latin typeface="Sylfaen"/>
                <a:cs typeface="Sylfaen"/>
              </a:rPr>
              <a:t>დაკნინება, უარყოფა</a:t>
            </a:r>
          </a:p>
          <a:p>
            <a:pPr marL="457200" indent="-457200">
              <a:buFont typeface="+mj-lt"/>
              <a:buAutoNum type="arabicPeriod"/>
            </a:pPr>
            <a:r>
              <a:rPr lang="ka-GE" sz="3000" dirty="0" smtClean="0">
                <a:latin typeface="Sylfaen"/>
                <a:cs typeface="Sylfaen"/>
              </a:rPr>
              <a:t>დადანაშაულება</a:t>
            </a:r>
            <a:endParaRPr lang="ka-GE" sz="3000" dirty="0">
              <a:latin typeface="Sylfaen"/>
              <a:cs typeface="Sylfaen"/>
            </a:endParaRPr>
          </a:p>
          <a:p>
            <a:pPr marL="457200" indent="-457200">
              <a:buFont typeface="+mj-lt"/>
              <a:buAutoNum type="arabicPeriod"/>
            </a:pPr>
            <a:r>
              <a:rPr lang="ka-GE" sz="3000" dirty="0">
                <a:latin typeface="Sylfaen"/>
                <a:cs typeface="Sylfaen"/>
              </a:rPr>
              <a:t>ბავშვებით </a:t>
            </a:r>
            <a:r>
              <a:rPr lang="ka-GE" sz="3000" dirty="0" smtClean="0">
                <a:latin typeface="Sylfaen"/>
                <a:cs typeface="Sylfaen"/>
              </a:rPr>
              <a:t>მანიპულირება </a:t>
            </a:r>
            <a:endParaRPr lang="ka-GE" sz="3000" dirty="0">
              <a:latin typeface="Sylfaen"/>
              <a:cs typeface="Sylfaen"/>
            </a:endParaRPr>
          </a:p>
          <a:p>
            <a:pPr marL="457200" indent="-457200">
              <a:buFont typeface="+mj-lt"/>
              <a:buAutoNum type="arabicPeriod"/>
            </a:pPr>
            <a:r>
              <a:rPr lang="ka-GE" sz="3000" dirty="0">
                <a:latin typeface="Sylfaen"/>
                <a:cs typeface="Sylfaen"/>
              </a:rPr>
              <a:t>მამაკაცის პრივილეგირებული მდგომარეობით სარგებლობა, ეკონომიკური </a:t>
            </a:r>
            <a:r>
              <a:rPr lang="ka-GE" sz="3000" dirty="0" smtClean="0">
                <a:latin typeface="Sylfaen"/>
                <a:cs typeface="Sylfaen"/>
              </a:rPr>
              <a:t>ძალადობა</a:t>
            </a:r>
            <a:endParaRPr lang="ka-GE" sz="3000" dirty="0">
              <a:latin typeface="Sylfaen"/>
              <a:cs typeface="Sylfaen"/>
            </a:endParaRPr>
          </a:p>
          <a:p>
            <a:pPr marL="457200" indent="-457200">
              <a:buFont typeface="+mj-lt"/>
              <a:buAutoNum type="arabicPeriod"/>
            </a:pPr>
            <a:r>
              <a:rPr lang="ka-GE" sz="3000" dirty="0">
                <a:latin typeface="Sylfaen"/>
                <a:cs typeface="Sylfaen"/>
              </a:rPr>
              <a:t>იძულება და მუქარა. </a:t>
            </a:r>
            <a:endParaRPr lang="en-US" sz="3000" dirty="0">
              <a:latin typeface="Sylfaen"/>
              <a:cs typeface="Sylfaen"/>
            </a:endParaRPr>
          </a:p>
          <a:p>
            <a:endParaRPr lang="en-US" dirty="0"/>
          </a:p>
        </p:txBody>
      </p:sp>
    </p:spTree>
    <p:extLst>
      <p:ext uri="{BB962C8B-B14F-4D97-AF65-F5344CB8AC3E}">
        <p14:creationId xmlns:p14="http://schemas.microsoft.com/office/powerpoint/2010/main" val="34938448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Desktop\Capture.png"/>
          <p:cNvPicPr>
            <a:picLocks noGrp="1"/>
          </p:cNvPicPr>
          <p:nvPr>
            <p:ph idx="1"/>
          </p:nvPr>
        </p:nvPicPr>
        <p:blipFill>
          <a:blip r:embed="rId2" cstate="print">
            <a:alphaModFix/>
            <a:extLst>
              <a:ext uri="{28A0092B-C50C-407E-A947-70E740481C1C}">
                <a14:useLocalDpi xmlns:a14="http://schemas.microsoft.com/office/drawing/2010/main" val="0"/>
              </a:ext>
            </a:extLst>
          </a:blip>
          <a:srcRect l="-35804" r="-35804"/>
          <a:stretch>
            <a:fillRect/>
          </a:stretch>
        </p:blipFill>
        <p:spPr bwMode="auto">
          <a:xfrm>
            <a:off x="1526605" y="851388"/>
            <a:ext cx="9108321" cy="4964024"/>
          </a:xfrm>
          <a:prstGeom prst="rect">
            <a:avLst/>
          </a:prstGeom>
          <a:noFill/>
          <a:ln w="9525">
            <a:noFill/>
            <a:miter lim="800000"/>
            <a:headEnd/>
            <a:tailEnd/>
          </a:ln>
        </p:spPr>
      </p:pic>
      <p:sp>
        <p:nvSpPr>
          <p:cNvPr id="5" name="Rectangle 4"/>
          <p:cNvSpPr/>
          <p:nvPr/>
        </p:nvSpPr>
        <p:spPr>
          <a:xfrm>
            <a:off x="179601" y="179518"/>
            <a:ext cx="11789501" cy="1138773"/>
          </a:xfrm>
          <a:prstGeom prst="rect">
            <a:avLst/>
          </a:prstGeom>
        </p:spPr>
        <p:txBody>
          <a:bodyPr wrap="square">
            <a:spAutoFit/>
          </a:bodyPr>
          <a:lstStyle/>
          <a:p>
            <a:r>
              <a:rPr lang="ka-GE" sz="4000" dirty="0"/>
              <a:t>ძალაუფლებისა და კონტროლის ბორბალი </a:t>
            </a:r>
            <a:endParaRPr lang="ka-GE" sz="4000" dirty="0" smtClean="0"/>
          </a:p>
          <a:p>
            <a:r>
              <a:rPr lang="ka-GE" sz="2800" dirty="0" smtClean="0"/>
              <a:t>(</a:t>
            </a:r>
            <a:r>
              <a:rPr lang="ka-GE" sz="2800" dirty="0"/>
              <a:t>WHO 2005</a:t>
            </a:r>
            <a:r>
              <a:rPr lang="ka-GE" sz="2800" dirty="0" smtClean="0"/>
              <a:t>) </a:t>
            </a:r>
            <a:endParaRPr lang="en-US" sz="2800" dirty="0"/>
          </a:p>
        </p:txBody>
      </p:sp>
    </p:spTree>
    <p:extLst>
      <p:ext uri="{BB962C8B-B14F-4D97-AF65-F5344CB8AC3E}">
        <p14:creationId xmlns:p14="http://schemas.microsoft.com/office/powerpoint/2010/main" val="25292341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Sylfaen"/>
                <a:cs typeface="Sylfaen"/>
              </a:rPr>
              <a:t>გენდერული</a:t>
            </a:r>
            <a:r>
              <a:rPr lang="en-US" sz="4000" dirty="0" smtClean="0">
                <a:latin typeface="Sylfaen"/>
                <a:cs typeface="Sylfaen"/>
              </a:rPr>
              <a:t> </a:t>
            </a:r>
            <a:r>
              <a:rPr lang="en-US" sz="4000" dirty="0" err="1" smtClean="0">
                <a:latin typeface="Sylfaen"/>
                <a:cs typeface="Sylfaen"/>
              </a:rPr>
              <a:t>ძალადობის</a:t>
            </a:r>
            <a:r>
              <a:rPr lang="en-US" sz="4000" dirty="0" smtClean="0">
                <a:latin typeface="Sylfaen"/>
                <a:cs typeface="Sylfaen"/>
              </a:rPr>
              <a:t> </a:t>
            </a:r>
            <a:r>
              <a:rPr lang="en-US" sz="4000" dirty="0" err="1" smtClean="0">
                <a:latin typeface="Sylfaen"/>
                <a:cs typeface="Sylfaen"/>
              </a:rPr>
              <a:t>ზეგავლენა</a:t>
            </a:r>
            <a:r>
              <a:rPr lang="en-US" sz="4000" dirty="0" smtClean="0">
                <a:latin typeface="Sylfaen"/>
                <a:cs typeface="Sylfaen"/>
              </a:rPr>
              <a:t> </a:t>
            </a:r>
            <a:r>
              <a:rPr lang="en-US" sz="4000" dirty="0" err="1" smtClean="0">
                <a:latin typeface="Sylfaen"/>
                <a:cs typeface="Sylfaen"/>
              </a:rPr>
              <a:t>ქალზე</a:t>
            </a:r>
            <a:endParaRPr lang="en-US" sz="4000" dirty="0">
              <a:latin typeface="Sylfaen"/>
              <a:cs typeface="Sylfaen"/>
            </a:endParaRPr>
          </a:p>
        </p:txBody>
      </p:sp>
      <p:sp>
        <p:nvSpPr>
          <p:cNvPr id="3" name="Content Placeholder 2"/>
          <p:cNvSpPr>
            <a:spLocks noGrp="1"/>
          </p:cNvSpPr>
          <p:nvPr>
            <p:ph idx="1"/>
          </p:nvPr>
        </p:nvSpPr>
        <p:spPr/>
        <p:txBody>
          <a:bodyPr/>
          <a:lstStyle/>
          <a:p>
            <a:pPr marL="0" indent="0">
              <a:buNone/>
            </a:pPr>
            <a:r>
              <a:rPr lang="ka-GE" dirty="0"/>
              <a:t>კვლევამ, რომლის ფარგლებშიც გამოიკითხა ინტიმური პარტნიორის მხრიდან ძალადობის 400 მსხვერპლი ქალი, აჩვენა, რომ ქალებს </a:t>
            </a:r>
            <a:r>
              <a:rPr lang="ka-GE" dirty="0" smtClean="0"/>
              <a:t>ძაალდობრივ ურთიერთობაში ყოფნისასა უვითარდებათ, ე.წ. “მსხვერპლის პოზიცია”,  </a:t>
            </a:r>
            <a:r>
              <a:rPr lang="ka-GE" dirty="0"/>
              <a:t>მჭიდრო ფსიქო-ემოციური კავშირი </a:t>
            </a:r>
            <a:r>
              <a:rPr lang="ka-GE" dirty="0" smtClean="0"/>
              <a:t>მოძალადეებთან, რაც </a:t>
            </a:r>
            <a:r>
              <a:rPr lang="ka-GE" dirty="0"/>
              <a:t>ამ ქალთა საკუთარ მდგომარეობასთან გამკლავების სტრატეგიაა და მათი თვითგადარჩენის მიზანს ემსახურება. </a:t>
            </a:r>
            <a:endParaRPr lang="ka-GE" dirty="0" smtClean="0"/>
          </a:p>
        </p:txBody>
      </p:sp>
    </p:spTree>
    <p:extLst>
      <p:ext uri="{BB962C8B-B14F-4D97-AF65-F5344CB8AC3E}">
        <p14:creationId xmlns:p14="http://schemas.microsoft.com/office/powerpoint/2010/main" val="301649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Sylfaen"/>
                <a:cs typeface="Sylfaen"/>
              </a:rPr>
              <a:t>გენდერული</a:t>
            </a:r>
            <a:r>
              <a:rPr lang="en-US" sz="4000" dirty="0" smtClean="0">
                <a:latin typeface="Sylfaen"/>
                <a:cs typeface="Sylfaen"/>
              </a:rPr>
              <a:t> </a:t>
            </a:r>
            <a:r>
              <a:rPr lang="en-US" sz="4000" dirty="0" err="1" smtClean="0">
                <a:latin typeface="Sylfaen"/>
                <a:cs typeface="Sylfaen"/>
              </a:rPr>
              <a:t>ძალადობის</a:t>
            </a:r>
            <a:r>
              <a:rPr lang="en-US" sz="4000" dirty="0" smtClean="0">
                <a:latin typeface="Sylfaen"/>
                <a:cs typeface="Sylfaen"/>
              </a:rPr>
              <a:t> </a:t>
            </a:r>
            <a:r>
              <a:rPr lang="en-US" sz="4000" dirty="0" err="1" smtClean="0">
                <a:latin typeface="Sylfaen"/>
                <a:cs typeface="Sylfaen"/>
              </a:rPr>
              <a:t>ზეგავლენა</a:t>
            </a:r>
            <a:r>
              <a:rPr lang="en-US" sz="4000" dirty="0" smtClean="0">
                <a:latin typeface="Sylfaen"/>
                <a:cs typeface="Sylfaen"/>
              </a:rPr>
              <a:t> </a:t>
            </a:r>
            <a:r>
              <a:rPr lang="en-US" sz="4000" dirty="0" err="1" smtClean="0">
                <a:latin typeface="Sylfaen"/>
                <a:cs typeface="Sylfaen"/>
              </a:rPr>
              <a:t>ქალზე</a:t>
            </a:r>
            <a:endParaRPr lang="en-US" sz="4000" dirty="0">
              <a:latin typeface="Sylfaen"/>
              <a:cs typeface="Sylfaen"/>
            </a:endParaRPr>
          </a:p>
        </p:txBody>
      </p:sp>
      <p:sp>
        <p:nvSpPr>
          <p:cNvPr id="3" name="Content Placeholder 2"/>
          <p:cNvSpPr>
            <a:spLocks noGrp="1"/>
          </p:cNvSpPr>
          <p:nvPr>
            <p:ph idx="1"/>
          </p:nvPr>
        </p:nvSpPr>
        <p:spPr/>
        <p:txBody>
          <a:bodyPr/>
          <a:lstStyle/>
          <a:p>
            <a:pPr marL="0" indent="0">
              <a:buNone/>
            </a:pPr>
            <a:endParaRPr lang="ka-GE" dirty="0" smtClean="0"/>
          </a:p>
          <a:p>
            <a:pPr marL="0" indent="0">
              <a:buNone/>
            </a:pPr>
            <a:r>
              <a:rPr lang="ka-GE" dirty="0" smtClean="0"/>
              <a:t>ე.წ. “სტოკჰოლმის სინდრომითა” და “დასწავლილი უმწეობის” ფენომენით  </a:t>
            </a:r>
            <a:r>
              <a:rPr lang="ka-GE" dirty="0"/>
              <a:t>აიხსნება, თუ </a:t>
            </a:r>
            <a:r>
              <a:rPr lang="ka-GE" dirty="0" smtClean="0"/>
              <a:t>რატომ ვარდებიან მსხვერპლის როლში და რატომ აგრძელებენ </a:t>
            </a:r>
            <a:r>
              <a:rPr lang="ka-GE" dirty="0"/>
              <a:t>ქალები ძალადობრივ ურთიერთობებს. </a:t>
            </a:r>
            <a:endParaRPr lang="en-US" dirty="0"/>
          </a:p>
        </p:txBody>
      </p:sp>
    </p:spTree>
    <p:extLst>
      <p:ext uri="{BB962C8B-B14F-4D97-AF65-F5344CB8AC3E}">
        <p14:creationId xmlns:p14="http://schemas.microsoft.com/office/powerpoint/2010/main" val="1414162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1244377" y="687389"/>
            <a:ext cx="10134824" cy="579437"/>
          </a:xfrm>
        </p:spPr>
        <p:txBody>
          <a:bodyPr>
            <a:noAutofit/>
          </a:bodyPr>
          <a:lstStyle/>
          <a:p>
            <a:r>
              <a:rPr lang="ka-GE" sz="4000" dirty="0" smtClean="0">
                <a:solidFill>
                  <a:srgbClr val="000000"/>
                </a:solidFill>
                <a:latin typeface="Sylfaen"/>
                <a:cs typeface="Sylfaen"/>
              </a:rPr>
              <a:t>დასწავლილი უმწეობა</a:t>
            </a:r>
            <a:endParaRPr lang="ru-RU" sz="4000" dirty="0" smtClean="0">
              <a:solidFill>
                <a:srgbClr val="000000"/>
              </a:solidFill>
              <a:latin typeface="Sylfaen"/>
              <a:cs typeface="Sylfaen"/>
            </a:endParaRPr>
          </a:p>
        </p:txBody>
      </p:sp>
      <p:sp>
        <p:nvSpPr>
          <p:cNvPr id="27650" name="Content Placeholder 2"/>
          <p:cNvSpPr>
            <a:spLocks/>
          </p:cNvSpPr>
          <p:nvPr/>
        </p:nvSpPr>
        <p:spPr bwMode="auto">
          <a:xfrm>
            <a:off x="1117601" y="1524000"/>
            <a:ext cx="10217151" cy="3638550"/>
          </a:xfrm>
          <a:prstGeom prst="rect">
            <a:avLst/>
          </a:prstGeom>
          <a:noFill/>
          <a:ln w="9525">
            <a:noFill/>
            <a:miter lim="800000"/>
            <a:headEnd/>
            <a:tailEnd/>
          </a:ln>
        </p:spPr>
        <p:txBody>
          <a:bodyPr/>
          <a:lstStyle/>
          <a:p>
            <a:pPr defTabSz="1298575">
              <a:spcBef>
                <a:spcPts val="500"/>
              </a:spcBef>
              <a:buClr>
                <a:srgbClr val="AD0101"/>
              </a:buClr>
            </a:pPr>
            <a:r>
              <a:rPr lang="en-US" sz="2800" dirty="0" err="1" smtClean="0">
                <a:solidFill>
                  <a:srgbClr val="303030"/>
                </a:solidFill>
                <a:latin typeface="Sylfaen"/>
                <a:cs typeface="Sylfaen"/>
              </a:rPr>
              <a:t>დასწავლილი</a:t>
            </a:r>
            <a:r>
              <a:rPr lang="en-US" sz="2800" dirty="0" smtClean="0">
                <a:solidFill>
                  <a:srgbClr val="303030"/>
                </a:solidFill>
                <a:latin typeface="Sylfaen"/>
                <a:cs typeface="Sylfaen"/>
              </a:rPr>
              <a:t> </a:t>
            </a:r>
            <a:r>
              <a:rPr lang="en-US" sz="2800" dirty="0" err="1">
                <a:solidFill>
                  <a:srgbClr val="303030"/>
                </a:solidFill>
                <a:latin typeface="Sylfaen"/>
                <a:cs typeface="Sylfaen"/>
              </a:rPr>
              <a:t>უმწეობის</a:t>
            </a:r>
            <a:r>
              <a:rPr lang="en-US" sz="2800" dirty="0">
                <a:solidFill>
                  <a:srgbClr val="303030"/>
                </a:solidFill>
                <a:latin typeface="Sylfaen"/>
                <a:cs typeface="Sylfaen"/>
              </a:rPr>
              <a:t> (Learned Helplessness) </a:t>
            </a:r>
            <a:r>
              <a:rPr lang="en-US" sz="2800" dirty="0" err="1">
                <a:solidFill>
                  <a:srgbClr val="303030"/>
                </a:solidFill>
                <a:latin typeface="Sylfaen"/>
                <a:cs typeface="Sylfaen"/>
              </a:rPr>
              <a:t>ფენომენი</a:t>
            </a:r>
            <a:r>
              <a:rPr lang="en-US" sz="2800" dirty="0">
                <a:solidFill>
                  <a:srgbClr val="303030"/>
                </a:solidFill>
                <a:latin typeface="Sylfaen"/>
                <a:cs typeface="Sylfaen"/>
              </a:rPr>
              <a:t> </a:t>
            </a:r>
            <a:r>
              <a:rPr lang="en-US" sz="2800" dirty="0" err="1">
                <a:solidFill>
                  <a:srgbClr val="303030"/>
                </a:solidFill>
                <a:latin typeface="Sylfaen"/>
                <a:cs typeface="Sylfaen"/>
              </a:rPr>
              <a:t>მარტინ</a:t>
            </a:r>
            <a:r>
              <a:rPr lang="en-US" sz="2800" dirty="0">
                <a:solidFill>
                  <a:srgbClr val="303030"/>
                </a:solidFill>
                <a:latin typeface="Sylfaen"/>
                <a:cs typeface="Sylfaen"/>
              </a:rPr>
              <a:t> </a:t>
            </a:r>
            <a:r>
              <a:rPr lang="en-US" sz="2800" dirty="0" err="1">
                <a:solidFill>
                  <a:srgbClr val="303030"/>
                </a:solidFill>
                <a:latin typeface="Sylfaen"/>
                <a:cs typeface="Sylfaen"/>
              </a:rPr>
              <a:t>სელიმანმა</a:t>
            </a:r>
            <a:r>
              <a:rPr lang="en-US" sz="2800" dirty="0">
                <a:solidFill>
                  <a:srgbClr val="303030"/>
                </a:solidFill>
                <a:latin typeface="Sylfaen"/>
                <a:cs typeface="Sylfaen"/>
              </a:rPr>
              <a:t> </a:t>
            </a:r>
            <a:r>
              <a:rPr lang="en-US" sz="2800" dirty="0" err="1">
                <a:solidFill>
                  <a:srgbClr val="303030"/>
                </a:solidFill>
                <a:latin typeface="Sylfaen"/>
                <a:cs typeface="Sylfaen"/>
              </a:rPr>
              <a:t>აღწერა</a:t>
            </a:r>
            <a:r>
              <a:rPr lang="en-US" sz="2800" dirty="0">
                <a:solidFill>
                  <a:srgbClr val="303030"/>
                </a:solidFill>
                <a:latin typeface="Sylfaen"/>
                <a:cs typeface="Sylfaen"/>
              </a:rPr>
              <a:t> 1967 </a:t>
            </a:r>
            <a:r>
              <a:rPr lang="en-US" sz="2800" dirty="0" err="1">
                <a:solidFill>
                  <a:srgbClr val="303030"/>
                </a:solidFill>
                <a:latin typeface="Sylfaen"/>
                <a:cs typeface="Sylfaen"/>
              </a:rPr>
              <a:t>წელს</a:t>
            </a:r>
            <a:r>
              <a:rPr lang="en-US" sz="2800" dirty="0">
                <a:solidFill>
                  <a:srgbClr val="303030"/>
                </a:solidFill>
                <a:latin typeface="Sylfaen"/>
                <a:cs typeface="Sylfaen"/>
              </a:rPr>
              <a:t>, </a:t>
            </a:r>
            <a:r>
              <a:rPr lang="en-US" sz="2800" dirty="0" err="1">
                <a:solidFill>
                  <a:srgbClr val="303030"/>
                </a:solidFill>
                <a:latin typeface="Sylfaen"/>
                <a:cs typeface="Sylfaen"/>
              </a:rPr>
              <a:t>რომელსაც</a:t>
            </a:r>
            <a:r>
              <a:rPr lang="en-US" sz="2800" dirty="0">
                <a:solidFill>
                  <a:srgbClr val="303030"/>
                </a:solidFill>
                <a:latin typeface="Sylfaen"/>
                <a:cs typeface="Sylfaen"/>
              </a:rPr>
              <a:t> </a:t>
            </a:r>
            <a:r>
              <a:rPr lang="en-US" sz="2800" dirty="0" err="1">
                <a:solidFill>
                  <a:srgbClr val="303030"/>
                </a:solidFill>
                <a:latin typeface="Sylfaen"/>
                <a:cs typeface="Sylfaen"/>
              </a:rPr>
              <a:t>საფუძვლად</a:t>
            </a:r>
            <a:r>
              <a:rPr lang="en-US" sz="2800" dirty="0">
                <a:solidFill>
                  <a:srgbClr val="303030"/>
                </a:solidFill>
                <a:latin typeface="Sylfaen"/>
                <a:cs typeface="Sylfaen"/>
              </a:rPr>
              <a:t> </a:t>
            </a:r>
            <a:r>
              <a:rPr lang="en-US" sz="2800" dirty="0" err="1">
                <a:solidFill>
                  <a:srgbClr val="303030"/>
                </a:solidFill>
                <a:latin typeface="Sylfaen"/>
                <a:cs typeface="Sylfaen"/>
              </a:rPr>
              <a:t>დაედო</a:t>
            </a:r>
            <a:r>
              <a:rPr lang="en-US" sz="2800" dirty="0">
                <a:solidFill>
                  <a:srgbClr val="303030"/>
                </a:solidFill>
                <a:latin typeface="Sylfaen"/>
                <a:cs typeface="Sylfaen"/>
              </a:rPr>
              <a:t> </a:t>
            </a:r>
            <a:r>
              <a:rPr lang="en-US" sz="2800" dirty="0" err="1">
                <a:solidFill>
                  <a:srgbClr val="303030"/>
                </a:solidFill>
                <a:latin typeface="Sylfaen"/>
                <a:cs typeface="Sylfaen"/>
              </a:rPr>
              <a:t>ჩაკეტილ</a:t>
            </a:r>
            <a:r>
              <a:rPr lang="en-US" sz="2800" dirty="0">
                <a:solidFill>
                  <a:srgbClr val="303030"/>
                </a:solidFill>
                <a:latin typeface="Sylfaen"/>
                <a:cs typeface="Sylfaen"/>
              </a:rPr>
              <a:t> </a:t>
            </a:r>
            <a:r>
              <a:rPr lang="en-US" sz="2800" dirty="0" err="1">
                <a:solidFill>
                  <a:srgbClr val="303030"/>
                </a:solidFill>
                <a:latin typeface="Sylfaen"/>
                <a:cs typeface="Sylfaen"/>
              </a:rPr>
              <a:t>სივრცეში</a:t>
            </a:r>
            <a:r>
              <a:rPr lang="en-US" sz="2800" dirty="0">
                <a:solidFill>
                  <a:srgbClr val="303030"/>
                </a:solidFill>
                <a:latin typeface="Sylfaen"/>
                <a:cs typeface="Sylfaen"/>
              </a:rPr>
              <a:t> </a:t>
            </a:r>
            <a:r>
              <a:rPr lang="en-US" sz="2800" dirty="0" err="1">
                <a:solidFill>
                  <a:srgbClr val="303030"/>
                </a:solidFill>
                <a:latin typeface="Sylfaen"/>
                <a:cs typeface="Sylfaen"/>
              </a:rPr>
              <a:t>მოთავსებულ</a:t>
            </a:r>
            <a:r>
              <a:rPr lang="en-US" sz="2800" dirty="0">
                <a:solidFill>
                  <a:srgbClr val="303030"/>
                </a:solidFill>
                <a:latin typeface="Sylfaen"/>
                <a:cs typeface="Sylfaen"/>
              </a:rPr>
              <a:t> </a:t>
            </a:r>
            <a:r>
              <a:rPr lang="en-US" sz="2800" dirty="0" err="1">
                <a:solidFill>
                  <a:srgbClr val="303030"/>
                </a:solidFill>
                <a:latin typeface="Sylfaen"/>
                <a:cs typeface="Sylfaen"/>
              </a:rPr>
              <a:t>ძაღლების</a:t>
            </a:r>
            <a:r>
              <a:rPr lang="en-US" sz="2800" dirty="0">
                <a:solidFill>
                  <a:srgbClr val="303030"/>
                </a:solidFill>
                <a:latin typeface="Sylfaen"/>
                <a:cs typeface="Sylfaen"/>
              </a:rPr>
              <a:t> 3 </a:t>
            </a:r>
            <a:r>
              <a:rPr lang="en-US" sz="2800" dirty="0" err="1">
                <a:solidFill>
                  <a:srgbClr val="303030"/>
                </a:solidFill>
                <a:latin typeface="Sylfaen"/>
                <a:cs typeface="Sylfaen"/>
              </a:rPr>
              <a:t>ჯგუფზე</a:t>
            </a:r>
            <a:r>
              <a:rPr lang="en-US" sz="2800" dirty="0">
                <a:solidFill>
                  <a:srgbClr val="303030"/>
                </a:solidFill>
                <a:latin typeface="Sylfaen"/>
                <a:cs typeface="Sylfaen"/>
              </a:rPr>
              <a:t> </a:t>
            </a:r>
            <a:r>
              <a:rPr lang="en-US" sz="2800" dirty="0" err="1">
                <a:solidFill>
                  <a:srgbClr val="303030"/>
                </a:solidFill>
                <a:latin typeface="Sylfaen"/>
                <a:cs typeface="Sylfaen"/>
              </a:rPr>
              <a:t>ჩატარებული</a:t>
            </a:r>
            <a:r>
              <a:rPr lang="en-US" sz="2800" dirty="0">
                <a:solidFill>
                  <a:srgbClr val="303030"/>
                </a:solidFill>
                <a:latin typeface="Sylfaen"/>
                <a:cs typeface="Sylfaen"/>
              </a:rPr>
              <a:t> </a:t>
            </a:r>
            <a:r>
              <a:rPr lang="en-US" sz="2800" dirty="0" err="1" smtClean="0">
                <a:solidFill>
                  <a:srgbClr val="303030"/>
                </a:solidFill>
                <a:latin typeface="Sylfaen"/>
                <a:cs typeface="Sylfaen"/>
              </a:rPr>
              <a:t>ექსპერიმენტი</a:t>
            </a:r>
            <a:r>
              <a:rPr lang="en-US" sz="2800" dirty="0" smtClean="0">
                <a:solidFill>
                  <a:srgbClr val="303030"/>
                </a:solidFill>
                <a:latin typeface="Sylfaen"/>
                <a:cs typeface="Sylfaen"/>
              </a:rPr>
              <a:t>.</a:t>
            </a:r>
          </a:p>
          <a:p>
            <a:pPr defTabSz="1298575">
              <a:spcBef>
                <a:spcPts val="500"/>
              </a:spcBef>
              <a:buClr>
                <a:srgbClr val="AD0101"/>
              </a:buClr>
            </a:pPr>
            <a:endParaRPr lang="en-US" sz="2800" dirty="0" smtClean="0">
              <a:solidFill>
                <a:srgbClr val="303030"/>
              </a:solidFill>
              <a:latin typeface="Sylfaen"/>
              <a:cs typeface="Sylfaen"/>
            </a:endParaRPr>
          </a:p>
          <a:p>
            <a:pPr defTabSz="1298575">
              <a:spcBef>
                <a:spcPts val="500"/>
              </a:spcBef>
              <a:buClr>
                <a:srgbClr val="AD0101"/>
              </a:buClr>
            </a:pPr>
            <a:r>
              <a:rPr lang="ka-GE" sz="2800" dirty="0">
                <a:latin typeface="Sylfaen"/>
                <a:cs typeface="Sylfaen"/>
              </a:rPr>
              <a:t>სელიმანმა დაასკვნა: უმწეობას იწვევს არა თავისთავად უსიამოვნო მოვლენები</a:t>
            </a:r>
            <a:r>
              <a:rPr lang="ka-GE" sz="2800" dirty="0" smtClean="0">
                <a:latin typeface="Sylfaen"/>
                <a:cs typeface="Sylfaen"/>
              </a:rPr>
              <a:t>, არამედ </a:t>
            </a:r>
            <a:r>
              <a:rPr lang="ka-GE" sz="2800" dirty="0">
                <a:latin typeface="Sylfaen"/>
                <a:cs typeface="Sylfaen"/>
              </a:rPr>
              <a:t>ის, </a:t>
            </a:r>
            <a:r>
              <a:rPr lang="ka-GE" sz="2800" dirty="0" smtClean="0">
                <a:latin typeface="Sylfaen"/>
                <a:cs typeface="Sylfaen"/>
              </a:rPr>
              <a:t>რომ</a:t>
            </a:r>
          </a:p>
          <a:p>
            <a:pPr defTabSz="1298575">
              <a:spcBef>
                <a:spcPts val="500"/>
              </a:spcBef>
              <a:buClr>
                <a:srgbClr val="AD0101"/>
              </a:buClr>
            </a:pPr>
            <a:r>
              <a:rPr lang="ka-GE" sz="2800" dirty="0" smtClean="0">
                <a:latin typeface="Sylfaen"/>
                <a:cs typeface="Sylfaen"/>
              </a:rPr>
              <a:t>ვერ </a:t>
            </a:r>
            <a:r>
              <a:rPr lang="ka-GE" sz="2800" dirty="0">
                <a:latin typeface="Sylfaen"/>
                <a:cs typeface="Sylfaen"/>
              </a:rPr>
              <a:t>აკონტროლებ მათ.</a:t>
            </a:r>
            <a:endParaRPr lang="en-US" sz="2800" dirty="0">
              <a:latin typeface="Sylfaen"/>
              <a:cs typeface="Sylfaen"/>
            </a:endParaRPr>
          </a:p>
          <a:p>
            <a:pPr defTabSz="1298575">
              <a:spcBef>
                <a:spcPts val="500"/>
              </a:spcBef>
              <a:buClr>
                <a:srgbClr val="AD0101"/>
              </a:buClr>
            </a:pPr>
            <a:endParaRPr lang="en-US" sz="2400" dirty="0" smtClean="0">
              <a:solidFill>
                <a:srgbClr val="303030"/>
              </a:solidFill>
              <a:latin typeface="Sylfaen"/>
              <a:cs typeface="Sylfaen"/>
            </a:endParaRPr>
          </a:p>
          <a:p>
            <a:pPr defTabSz="1298575">
              <a:spcBef>
                <a:spcPts val="500"/>
              </a:spcBef>
              <a:buClr>
                <a:srgbClr val="AD0101"/>
              </a:buClr>
            </a:pPr>
            <a:endParaRPr lang="en-US" sz="2400" dirty="0">
              <a:solidFill>
                <a:srgbClr val="303030"/>
              </a:solidFill>
              <a:latin typeface="Sylfaen"/>
              <a:cs typeface="Sylfaen"/>
            </a:endParaRPr>
          </a:p>
          <a:p>
            <a:pPr defTabSz="1298575">
              <a:spcBef>
                <a:spcPts val="500"/>
              </a:spcBef>
              <a:buClr>
                <a:srgbClr val="AD0101"/>
              </a:buClr>
            </a:pPr>
            <a:endParaRPr lang="en-US" sz="1400" dirty="0">
              <a:solidFill>
                <a:srgbClr val="9E1919"/>
              </a:solidFill>
            </a:endParaRPr>
          </a:p>
        </p:txBody>
      </p:sp>
      <p:pic>
        <p:nvPicPr>
          <p:cNvPr id="2" name="Picture 1" descr="Screen Shot 2016-12-18 at 9.41.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3467" y="4724400"/>
            <a:ext cx="3928533" cy="1912846"/>
          </a:xfrm>
          <a:prstGeom prst="rect">
            <a:avLst/>
          </a:prstGeom>
        </p:spPr>
      </p:pic>
    </p:spTree>
    <p:extLst>
      <p:ext uri="{BB962C8B-B14F-4D97-AF65-F5344CB8AC3E}">
        <p14:creationId xmlns:p14="http://schemas.microsoft.com/office/powerpoint/2010/main" val="194172444"/>
      </p:ext>
    </p:extLst>
  </p:cSld>
  <p:clrMapOvr>
    <a:masterClrMapping/>
  </p:clrMapOvr>
  <p:transition xmlns:p14="http://schemas.microsoft.com/office/powerpoint/2010/main">
    <p:pull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solidFill>
                  <a:srgbClr val="000000"/>
                </a:solidFill>
                <a:cs typeface="Sylfaen"/>
              </a:rPr>
              <a:t>დასწავლილი უმწეობა</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err="1">
                <a:latin typeface="Sylfaen"/>
                <a:cs typeface="Sylfaen"/>
              </a:rPr>
              <a:t>მარტინ</a:t>
            </a:r>
            <a:r>
              <a:rPr lang="en-US" dirty="0">
                <a:latin typeface="Sylfaen"/>
                <a:cs typeface="Sylfaen"/>
              </a:rPr>
              <a:t> </a:t>
            </a:r>
            <a:r>
              <a:rPr lang="en-US" dirty="0" err="1">
                <a:latin typeface="Sylfaen"/>
                <a:cs typeface="Sylfaen"/>
              </a:rPr>
              <a:t>სელიმანის</a:t>
            </a:r>
            <a:r>
              <a:rPr lang="en-US" dirty="0">
                <a:latin typeface="Sylfaen"/>
                <a:cs typeface="Sylfaen"/>
              </a:rPr>
              <a:t> </a:t>
            </a:r>
            <a:r>
              <a:rPr lang="en-US" dirty="0" err="1">
                <a:latin typeface="Sylfaen"/>
                <a:cs typeface="Sylfaen"/>
              </a:rPr>
              <a:t>კონცეფციის</a:t>
            </a:r>
            <a:r>
              <a:rPr lang="en-US" dirty="0">
                <a:latin typeface="Sylfaen"/>
                <a:cs typeface="Sylfaen"/>
              </a:rPr>
              <a:t> </a:t>
            </a:r>
            <a:r>
              <a:rPr lang="en-US" dirty="0" err="1">
                <a:latin typeface="Sylfaen"/>
                <a:cs typeface="Sylfaen"/>
              </a:rPr>
              <a:t>თანახმად</a:t>
            </a:r>
            <a:r>
              <a:rPr lang="en-US" dirty="0">
                <a:latin typeface="Sylfaen"/>
                <a:cs typeface="Sylfaen"/>
              </a:rPr>
              <a:t>, </a:t>
            </a:r>
            <a:r>
              <a:rPr lang="en-US" dirty="0" err="1">
                <a:latin typeface="Sylfaen"/>
                <a:cs typeface="Sylfaen"/>
              </a:rPr>
              <a:t>დასწავლილი</a:t>
            </a:r>
            <a:r>
              <a:rPr lang="en-US" dirty="0">
                <a:latin typeface="Sylfaen"/>
                <a:cs typeface="Sylfaen"/>
              </a:rPr>
              <a:t> </a:t>
            </a:r>
            <a:r>
              <a:rPr lang="en-US" dirty="0" err="1">
                <a:latin typeface="Sylfaen"/>
                <a:cs typeface="Sylfaen"/>
              </a:rPr>
              <a:t>უმწეობა</a:t>
            </a:r>
            <a:r>
              <a:rPr lang="en-US" dirty="0">
                <a:latin typeface="Sylfaen"/>
                <a:cs typeface="Sylfaen"/>
              </a:rPr>
              <a:t> </a:t>
            </a:r>
            <a:r>
              <a:rPr lang="en-US" dirty="0" err="1">
                <a:latin typeface="Sylfaen"/>
                <a:cs typeface="Sylfaen"/>
              </a:rPr>
              <a:t>არის</a:t>
            </a:r>
            <a:r>
              <a:rPr lang="en-US" dirty="0">
                <a:latin typeface="Sylfaen"/>
                <a:cs typeface="Sylfaen"/>
              </a:rPr>
              <a:t> </a:t>
            </a:r>
            <a:r>
              <a:rPr lang="en-US" dirty="0" err="1">
                <a:latin typeface="Sylfaen"/>
                <a:cs typeface="Sylfaen"/>
              </a:rPr>
              <a:t>მდგომარეობა</a:t>
            </a:r>
            <a:r>
              <a:rPr lang="en-US" dirty="0">
                <a:latin typeface="Sylfaen"/>
                <a:cs typeface="Sylfaen"/>
              </a:rPr>
              <a:t>, </a:t>
            </a:r>
            <a:r>
              <a:rPr lang="en-US" dirty="0" err="1">
                <a:latin typeface="Sylfaen"/>
                <a:cs typeface="Sylfaen"/>
              </a:rPr>
              <a:t>როცა</a:t>
            </a:r>
            <a:r>
              <a:rPr lang="en-US" dirty="0">
                <a:latin typeface="Sylfaen"/>
                <a:cs typeface="Sylfaen"/>
              </a:rPr>
              <a:t> </a:t>
            </a:r>
            <a:r>
              <a:rPr lang="en-US" dirty="0" err="1">
                <a:latin typeface="Sylfaen"/>
                <a:cs typeface="Sylfaen"/>
              </a:rPr>
              <a:t>ინდივიდი</a:t>
            </a:r>
            <a:r>
              <a:rPr lang="en-US" dirty="0">
                <a:latin typeface="Sylfaen"/>
                <a:cs typeface="Sylfaen"/>
              </a:rPr>
              <a:t> </a:t>
            </a:r>
            <a:r>
              <a:rPr lang="en-US" dirty="0" err="1">
                <a:latin typeface="Sylfaen"/>
                <a:cs typeface="Sylfaen"/>
              </a:rPr>
              <a:t>დარწმუნებულია</a:t>
            </a:r>
            <a:r>
              <a:rPr lang="en-US" dirty="0">
                <a:latin typeface="Sylfaen"/>
                <a:cs typeface="Sylfaen"/>
              </a:rPr>
              <a:t>, </a:t>
            </a:r>
            <a:r>
              <a:rPr lang="en-US" dirty="0" err="1">
                <a:latin typeface="Sylfaen"/>
                <a:cs typeface="Sylfaen"/>
              </a:rPr>
              <a:t>რომ</a:t>
            </a:r>
            <a:r>
              <a:rPr lang="en-US" dirty="0">
                <a:latin typeface="Sylfaen"/>
                <a:cs typeface="Sylfaen"/>
              </a:rPr>
              <a:t> </a:t>
            </a:r>
            <a:r>
              <a:rPr lang="en-US" dirty="0" err="1">
                <a:latin typeface="Sylfaen"/>
                <a:cs typeface="Sylfaen"/>
              </a:rPr>
              <a:t>სიტუაცია</a:t>
            </a:r>
            <a:r>
              <a:rPr lang="en-US" dirty="0">
                <a:latin typeface="Sylfaen"/>
                <a:cs typeface="Sylfaen"/>
              </a:rPr>
              <a:t>, </a:t>
            </a:r>
            <a:r>
              <a:rPr lang="en-US" dirty="0" err="1">
                <a:latin typeface="Sylfaen"/>
                <a:cs typeface="Sylfaen"/>
              </a:rPr>
              <a:t>რომელშიც</a:t>
            </a:r>
            <a:r>
              <a:rPr lang="en-US" dirty="0">
                <a:latin typeface="Sylfaen"/>
                <a:cs typeface="Sylfaen"/>
              </a:rPr>
              <a:t> </a:t>
            </a:r>
            <a:r>
              <a:rPr lang="en-US" dirty="0" err="1">
                <a:latin typeface="Sylfaen"/>
                <a:cs typeface="Sylfaen"/>
              </a:rPr>
              <a:t>ის</a:t>
            </a:r>
            <a:r>
              <a:rPr lang="en-US" dirty="0">
                <a:latin typeface="Sylfaen"/>
                <a:cs typeface="Sylfaen"/>
              </a:rPr>
              <a:t> </a:t>
            </a:r>
            <a:r>
              <a:rPr lang="en-US" dirty="0" err="1">
                <a:latin typeface="Sylfaen"/>
                <a:cs typeface="Sylfaen"/>
              </a:rPr>
              <a:t>აღმოჩნდა</a:t>
            </a:r>
            <a:r>
              <a:rPr lang="en-US" dirty="0">
                <a:latin typeface="Sylfaen"/>
                <a:cs typeface="Sylfaen"/>
              </a:rPr>
              <a:t> </a:t>
            </a:r>
            <a:r>
              <a:rPr lang="en-US" dirty="0" err="1">
                <a:latin typeface="Sylfaen"/>
                <a:cs typeface="Sylfaen"/>
              </a:rPr>
              <a:t>საერთოდ</a:t>
            </a:r>
            <a:r>
              <a:rPr lang="en-US" dirty="0">
                <a:latin typeface="Sylfaen"/>
                <a:cs typeface="Sylfaen"/>
              </a:rPr>
              <a:t> </a:t>
            </a:r>
            <a:r>
              <a:rPr lang="en-US" dirty="0" err="1">
                <a:latin typeface="Sylfaen"/>
                <a:cs typeface="Sylfaen"/>
              </a:rPr>
              <a:t>არ</a:t>
            </a:r>
            <a:r>
              <a:rPr lang="en-US" dirty="0">
                <a:latin typeface="Sylfaen"/>
                <a:cs typeface="Sylfaen"/>
              </a:rPr>
              <a:t> </a:t>
            </a:r>
            <a:r>
              <a:rPr lang="en-US" dirty="0" err="1">
                <a:latin typeface="Sylfaen"/>
                <a:cs typeface="Sylfaen"/>
              </a:rPr>
              <a:t>არის</a:t>
            </a:r>
            <a:r>
              <a:rPr lang="en-US" dirty="0">
                <a:latin typeface="Sylfaen"/>
                <a:cs typeface="Sylfaen"/>
              </a:rPr>
              <a:t> </a:t>
            </a:r>
            <a:r>
              <a:rPr lang="en-US" dirty="0" err="1">
                <a:latin typeface="Sylfaen"/>
                <a:cs typeface="Sylfaen"/>
              </a:rPr>
              <a:t>დამოკიდებული</a:t>
            </a:r>
            <a:r>
              <a:rPr lang="en-US" dirty="0">
                <a:latin typeface="Sylfaen"/>
                <a:cs typeface="Sylfaen"/>
              </a:rPr>
              <a:t> </a:t>
            </a:r>
            <a:r>
              <a:rPr lang="en-US" dirty="0" err="1">
                <a:latin typeface="Sylfaen"/>
                <a:cs typeface="Sylfaen"/>
              </a:rPr>
              <a:t>მის</a:t>
            </a:r>
            <a:r>
              <a:rPr lang="en-US" dirty="0">
                <a:latin typeface="Sylfaen"/>
                <a:cs typeface="Sylfaen"/>
              </a:rPr>
              <a:t> </a:t>
            </a:r>
            <a:r>
              <a:rPr lang="en-US" dirty="0" err="1">
                <a:latin typeface="Sylfaen"/>
                <a:cs typeface="Sylfaen"/>
              </a:rPr>
              <a:t>ქცევაზე</a:t>
            </a:r>
            <a:r>
              <a:rPr lang="en-US" dirty="0">
                <a:latin typeface="Sylfaen"/>
                <a:cs typeface="Sylfaen"/>
              </a:rPr>
              <a:t>, </a:t>
            </a:r>
            <a:r>
              <a:rPr lang="en-US" dirty="0" err="1">
                <a:latin typeface="Sylfaen"/>
                <a:cs typeface="Sylfaen"/>
              </a:rPr>
              <a:t>მის</a:t>
            </a:r>
            <a:r>
              <a:rPr lang="en-US" dirty="0">
                <a:latin typeface="Sylfaen"/>
                <a:cs typeface="Sylfaen"/>
              </a:rPr>
              <a:t> </a:t>
            </a:r>
            <a:r>
              <a:rPr lang="en-US" dirty="0" err="1">
                <a:latin typeface="Sylfaen"/>
                <a:cs typeface="Sylfaen"/>
              </a:rPr>
              <a:t>ძალისხმევაზე</a:t>
            </a:r>
            <a:r>
              <a:rPr lang="en-US" dirty="0">
                <a:latin typeface="Sylfaen"/>
                <a:cs typeface="Sylfaen"/>
              </a:rPr>
              <a:t>; </a:t>
            </a:r>
            <a:endParaRPr lang="en-US" dirty="0" smtClean="0">
              <a:latin typeface="Sylfaen"/>
              <a:cs typeface="Sylfaen"/>
            </a:endParaRPr>
          </a:p>
          <a:p>
            <a:pPr marL="0" indent="0">
              <a:buNone/>
            </a:pPr>
            <a:r>
              <a:rPr lang="en-US" dirty="0" err="1" smtClean="0">
                <a:latin typeface="Sylfaen"/>
                <a:cs typeface="Sylfaen"/>
              </a:rPr>
              <a:t>იგი</a:t>
            </a:r>
            <a:r>
              <a:rPr lang="en-US" dirty="0" smtClean="0">
                <a:latin typeface="Sylfaen"/>
                <a:cs typeface="Sylfaen"/>
              </a:rPr>
              <a:t> </a:t>
            </a:r>
            <a:r>
              <a:rPr lang="en-US" dirty="0" err="1">
                <a:latin typeface="Sylfaen"/>
                <a:cs typeface="Sylfaen"/>
              </a:rPr>
              <a:t>ურიგდება</a:t>
            </a:r>
            <a:r>
              <a:rPr lang="en-US" dirty="0">
                <a:latin typeface="Sylfaen"/>
                <a:cs typeface="Sylfaen"/>
              </a:rPr>
              <a:t> </a:t>
            </a:r>
            <a:r>
              <a:rPr lang="en-US" dirty="0" err="1">
                <a:latin typeface="Sylfaen"/>
                <a:cs typeface="Sylfaen"/>
              </a:rPr>
              <a:t>ბედს</a:t>
            </a:r>
            <a:r>
              <a:rPr lang="en-US" dirty="0">
                <a:latin typeface="Sylfaen"/>
                <a:cs typeface="Sylfaen"/>
              </a:rPr>
              <a:t>, </a:t>
            </a:r>
            <a:r>
              <a:rPr lang="en-US" dirty="0" err="1">
                <a:latin typeface="Sylfaen"/>
                <a:cs typeface="Sylfaen"/>
              </a:rPr>
              <a:t>პასიურია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არ</a:t>
            </a:r>
            <a:r>
              <a:rPr lang="en-US" dirty="0">
                <a:latin typeface="Sylfaen"/>
                <a:cs typeface="Sylfaen"/>
              </a:rPr>
              <a:t> </a:t>
            </a:r>
            <a:r>
              <a:rPr lang="en-US" dirty="0" err="1">
                <a:latin typeface="Sylfaen"/>
                <a:cs typeface="Sylfaen"/>
              </a:rPr>
              <a:t>ეძებს</a:t>
            </a:r>
            <a:r>
              <a:rPr lang="ka-GE" dirty="0">
                <a:latin typeface="Sylfaen"/>
                <a:cs typeface="Sylfaen"/>
              </a:rPr>
              <a:t>  </a:t>
            </a:r>
            <a:r>
              <a:rPr lang="en-US" dirty="0" err="1">
                <a:latin typeface="Sylfaen"/>
                <a:cs typeface="Sylfaen"/>
              </a:rPr>
              <a:t>გამოსავალს</a:t>
            </a:r>
            <a:r>
              <a:rPr lang="en-US" dirty="0">
                <a:latin typeface="Sylfaen"/>
                <a:cs typeface="Sylfaen"/>
              </a:rPr>
              <a:t> </a:t>
            </a:r>
            <a:r>
              <a:rPr lang="en-US" dirty="0" err="1">
                <a:latin typeface="Sylfaen"/>
                <a:cs typeface="Sylfaen"/>
              </a:rPr>
              <a:t>არა</a:t>
            </a:r>
            <a:r>
              <a:rPr lang="en-US" dirty="0">
                <a:latin typeface="Sylfaen"/>
                <a:cs typeface="Sylfaen"/>
              </a:rPr>
              <a:t> </a:t>
            </a:r>
            <a:r>
              <a:rPr lang="en-US" dirty="0" err="1">
                <a:latin typeface="Sylfaen"/>
                <a:cs typeface="Sylfaen"/>
              </a:rPr>
              <a:t>მხოლოდ</a:t>
            </a:r>
            <a:r>
              <a:rPr lang="en-US" dirty="0">
                <a:latin typeface="Sylfaen"/>
                <a:cs typeface="Sylfaen"/>
              </a:rPr>
              <a:t> </a:t>
            </a:r>
            <a:r>
              <a:rPr lang="en-US" dirty="0" err="1">
                <a:latin typeface="Sylfaen"/>
                <a:cs typeface="Sylfaen"/>
              </a:rPr>
              <a:t>ამ</a:t>
            </a:r>
            <a:r>
              <a:rPr lang="en-US" dirty="0">
                <a:latin typeface="Sylfaen"/>
                <a:cs typeface="Sylfaen"/>
              </a:rPr>
              <a:t> </a:t>
            </a:r>
            <a:r>
              <a:rPr lang="en-US" dirty="0" err="1">
                <a:latin typeface="Sylfaen"/>
                <a:cs typeface="Sylfaen"/>
              </a:rPr>
              <a:t>კონკრეტული</a:t>
            </a:r>
            <a:r>
              <a:rPr lang="en-US" dirty="0">
                <a:latin typeface="Sylfaen"/>
                <a:cs typeface="Sylfaen"/>
              </a:rPr>
              <a:t>, </a:t>
            </a:r>
            <a:r>
              <a:rPr lang="en-US" dirty="0" err="1">
                <a:latin typeface="Sylfaen"/>
                <a:cs typeface="Sylfaen"/>
              </a:rPr>
              <a:t>არამედ</a:t>
            </a:r>
            <a:r>
              <a:rPr lang="en-US" dirty="0">
                <a:latin typeface="Sylfaen"/>
                <a:cs typeface="Sylfaen"/>
              </a:rPr>
              <a:t> </a:t>
            </a:r>
            <a:r>
              <a:rPr lang="en-US" dirty="0" err="1">
                <a:latin typeface="Sylfaen"/>
                <a:cs typeface="Sylfaen"/>
              </a:rPr>
              <a:t>ნებისმიერი</a:t>
            </a:r>
            <a:r>
              <a:rPr lang="en-US" dirty="0">
                <a:latin typeface="Sylfaen"/>
                <a:cs typeface="Sylfaen"/>
              </a:rPr>
              <a:t> </a:t>
            </a:r>
            <a:r>
              <a:rPr lang="en-US" dirty="0" err="1">
                <a:latin typeface="Sylfaen"/>
                <a:cs typeface="Sylfaen"/>
              </a:rPr>
              <a:t>მდგომარეობიდან</a:t>
            </a:r>
            <a:r>
              <a:rPr lang="en-US" dirty="0">
                <a:latin typeface="Sylfaen"/>
                <a:cs typeface="Sylfaen"/>
              </a:rPr>
              <a:t>. </a:t>
            </a:r>
            <a:endParaRPr lang="en-US" dirty="0" smtClean="0">
              <a:latin typeface="Sylfaen"/>
              <a:cs typeface="Sylfaen"/>
            </a:endParaRPr>
          </a:p>
          <a:p>
            <a:pPr marL="0" indent="0">
              <a:buNone/>
            </a:pPr>
            <a:r>
              <a:rPr lang="en-US" dirty="0" err="1" smtClean="0">
                <a:latin typeface="Sylfaen"/>
                <a:cs typeface="Sylfaen"/>
              </a:rPr>
              <a:t>ეს</a:t>
            </a:r>
            <a:r>
              <a:rPr lang="en-US" dirty="0" smtClean="0">
                <a:latin typeface="Sylfaen"/>
                <a:cs typeface="Sylfaen"/>
              </a:rPr>
              <a:t> </a:t>
            </a:r>
            <a:r>
              <a:rPr lang="en-US" dirty="0" err="1">
                <a:latin typeface="Sylfaen"/>
                <a:cs typeface="Sylfaen"/>
              </a:rPr>
              <a:t>არ</a:t>
            </a:r>
            <a:r>
              <a:rPr lang="en-US" dirty="0">
                <a:latin typeface="Sylfaen"/>
                <a:cs typeface="Sylfaen"/>
              </a:rPr>
              <a:t> </a:t>
            </a:r>
            <a:r>
              <a:rPr lang="en-US" dirty="0" err="1">
                <a:latin typeface="Sylfaen"/>
                <a:cs typeface="Sylfaen"/>
              </a:rPr>
              <a:t>არის</a:t>
            </a:r>
            <a:r>
              <a:rPr lang="en-US" dirty="0">
                <a:latin typeface="Sylfaen"/>
                <a:cs typeface="Sylfaen"/>
              </a:rPr>
              <a:t> </a:t>
            </a:r>
            <a:r>
              <a:rPr lang="en-US" dirty="0" err="1">
                <a:latin typeface="Sylfaen"/>
                <a:cs typeface="Sylfaen"/>
              </a:rPr>
              <a:t>ადამიანის</a:t>
            </a:r>
            <a:r>
              <a:rPr lang="en-US" dirty="0">
                <a:latin typeface="Sylfaen"/>
                <a:cs typeface="Sylfaen"/>
              </a:rPr>
              <a:t> </a:t>
            </a:r>
            <a:r>
              <a:rPr lang="en-US" dirty="0" err="1">
                <a:latin typeface="Sylfaen"/>
                <a:cs typeface="Sylfaen"/>
              </a:rPr>
              <a:t>თანდაყოლილი</a:t>
            </a:r>
            <a:r>
              <a:rPr lang="en-US" dirty="0">
                <a:latin typeface="Sylfaen"/>
                <a:cs typeface="Sylfaen"/>
              </a:rPr>
              <a:t> </a:t>
            </a:r>
            <a:r>
              <a:rPr lang="en-US" dirty="0" err="1">
                <a:latin typeface="Sylfaen"/>
                <a:cs typeface="Sylfaen"/>
              </a:rPr>
              <a:t>მახასიათებელი</a:t>
            </a:r>
            <a:r>
              <a:rPr lang="en-US" dirty="0">
                <a:latin typeface="Sylfaen"/>
                <a:cs typeface="Sylfaen"/>
              </a:rPr>
              <a:t> - </a:t>
            </a:r>
            <a:r>
              <a:rPr lang="en-US" dirty="0" err="1">
                <a:latin typeface="Sylfaen"/>
                <a:cs typeface="Sylfaen"/>
              </a:rPr>
              <a:t>ეს</a:t>
            </a:r>
            <a:r>
              <a:rPr lang="en-US" dirty="0">
                <a:latin typeface="Sylfaen"/>
                <a:cs typeface="Sylfaen"/>
              </a:rPr>
              <a:t> </a:t>
            </a:r>
            <a:r>
              <a:rPr lang="en-US" dirty="0" err="1">
                <a:latin typeface="Sylfaen"/>
                <a:cs typeface="Sylfaen"/>
              </a:rPr>
              <a:t>მას</a:t>
            </a:r>
            <a:r>
              <a:rPr lang="en-US" dirty="0">
                <a:latin typeface="Sylfaen"/>
                <a:cs typeface="Sylfaen"/>
              </a:rPr>
              <a:t> </a:t>
            </a:r>
            <a:r>
              <a:rPr lang="en-US" dirty="0" err="1">
                <a:latin typeface="Sylfaen"/>
                <a:cs typeface="Sylfaen"/>
              </a:rPr>
              <a:t>დაასწავლეს</a:t>
            </a:r>
            <a:r>
              <a:rPr lang="en-US" dirty="0">
                <a:latin typeface="Sylfaen"/>
                <a:cs typeface="Sylfaen"/>
              </a:rPr>
              <a:t>.</a:t>
            </a:r>
          </a:p>
          <a:p>
            <a:endParaRPr lang="en-US" dirty="0"/>
          </a:p>
        </p:txBody>
      </p:sp>
    </p:spTree>
    <p:extLst>
      <p:ext uri="{BB962C8B-B14F-4D97-AF65-F5344CB8AC3E}">
        <p14:creationId xmlns:p14="http://schemas.microsoft.com/office/powerpoint/2010/main" val="2437545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a:xfrm>
            <a:off x="609601" y="228600"/>
            <a:ext cx="11180233" cy="1066800"/>
          </a:xfrm>
        </p:spPr>
        <p:txBody>
          <a:bodyPr>
            <a:normAutofit/>
          </a:bodyPr>
          <a:lstStyle/>
          <a:p>
            <a:r>
              <a:rPr lang="ru-RU" sz="4000" dirty="0" err="1">
                <a:latin typeface="Sylfaen"/>
                <a:cs typeface="Sylfaen"/>
              </a:rPr>
              <a:t>სტოკჰოლმის</a:t>
            </a:r>
            <a:r>
              <a:rPr lang="ru-RU" sz="4000" dirty="0">
                <a:latin typeface="Sylfaen"/>
                <a:cs typeface="Sylfaen"/>
              </a:rPr>
              <a:t> </a:t>
            </a:r>
            <a:r>
              <a:rPr lang="ru-RU" sz="4000" dirty="0" err="1">
                <a:latin typeface="Sylfaen"/>
                <a:cs typeface="Sylfaen"/>
              </a:rPr>
              <a:t>სინდრომი</a:t>
            </a:r>
            <a:r>
              <a:rPr lang="ru-RU" sz="4000" dirty="0">
                <a:latin typeface="Sylfaen"/>
                <a:cs typeface="Sylfaen"/>
              </a:rPr>
              <a:t> </a:t>
            </a:r>
          </a:p>
        </p:txBody>
      </p:sp>
      <p:sp>
        <p:nvSpPr>
          <p:cNvPr id="166915" name="Rectangle 3"/>
          <p:cNvSpPr>
            <a:spLocks noGrp="1" noRot="1" noChangeArrowheads="1"/>
          </p:cNvSpPr>
          <p:nvPr>
            <p:ph idx="1"/>
          </p:nvPr>
        </p:nvSpPr>
        <p:spPr>
          <a:xfrm>
            <a:off x="758399" y="1129407"/>
            <a:ext cx="10676467" cy="4876800"/>
          </a:xfrm>
        </p:spPr>
        <p:txBody>
          <a:bodyPr>
            <a:normAutofit fontScale="92500" lnSpcReduction="20000"/>
          </a:bodyPr>
          <a:lstStyle/>
          <a:p>
            <a:pPr marL="533400" indent="-533400">
              <a:lnSpc>
                <a:spcPct val="90000"/>
              </a:lnSpc>
              <a:buNone/>
            </a:pPr>
            <a:r>
              <a:rPr lang="is-I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ylfaen"/>
                <a:cs typeface="Sylfaen"/>
                <a:hlinkClick r:id="rId3"/>
              </a:rPr>
              <a:t>1973 წლის 23 </a:t>
            </a:r>
            <a:r>
              <a:rPr lang="is-I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ylfaen"/>
                <a:cs typeface="Sylfaen"/>
                <a:hlinkClick r:id="rId3"/>
              </a:rPr>
              <a:t>აგვისტო </a:t>
            </a:r>
            <a:r>
              <a:rPr lang="is-IS" dirty="0">
                <a:solidFill>
                  <a:srgbClr val="000000"/>
                </a:solidFill>
                <a:latin typeface="Sylfaen"/>
                <a:cs typeface="Sylfaen"/>
              </a:rPr>
              <a:t>სტოკჰოლმის  ცენტრალური </a:t>
            </a:r>
            <a:r>
              <a:rPr lang="is-IS" dirty="0" smtClean="0">
                <a:solidFill>
                  <a:srgbClr val="000000"/>
                </a:solidFill>
                <a:latin typeface="Sylfaen"/>
                <a:cs typeface="Sylfaen"/>
              </a:rPr>
              <a:t>მოედანი</a:t>
            </a:r>
          </a:p>
          <a:p>
            <a:pPr marL="109728" indent="0">
              <a:buNone/>
            </a:pPr>
            <a:endParaRPr lang="en-US" dirty="0" smtClean="0">
              <a:latin typeface="Sylfaen"/>
              <a:cs typeface="Sylfaen"/>
            </a:endParaRPr>
          </a:p>
          <a:p>
            <a:pPr marL="109728" indent="0">
              <a:buNone/>
            </a:pPr>
            <a:r>
              <a:rPr lang="en-US" sz="3000" dirty="0" err="1" smtClean="0">
                <a:latin typeface="Sylfaen"/>
                <a:cs typeface="Sylfaen"/>
              </a:rPr>
              <a:t>მსხვერპლსა</a:t>
            </a:r>
            <a:r>
              <a:rPr lang="en-US" sz="3000" dirty="0" smtClean="0">
                <a:latin typeface="Sylfaen"/>
                <a:cs typeface="Sylfaen"/>
              </a:rPr>
              <a:t> </a:t>
            </a:r>
            <a:r>
              <a:rPr lang="en-US" sz="3000" dirty="0" err="1" smtClean="0">
                <a:latin typeface="Sylfaen"/>
                <a:cs typeface="Sylfaen"/>
              </a:rPr>
              <a:t>და</a:t>
            </a:r>
            <a:r>
              <a:rPr lang="en-US" sz="3000" dirty="0" smtClean="0">
                <a:latin typeface="Sylfaen"/>
                <a:cs typeface="Sylfaen"/>
              </a:rPr>
              <a:t> </a:t>
            </a:r>
            <a:r>
              <a:rPr lang="en-US" sz="3000" dirty="0" err="1" smtClean="0">
                <a:latin typeface="Sylfaen"/>
                <a:cs typeface="Sylfaen"/>
              </a:rPr>
              <a:t>აგრესორს</a:t>
            </a:r>
            <a:r>
              <a:rPr lang="en-US" sz="3000" dirty="0" smtClean="0">
                <a:latin typeface="Sylfaen"/>
                <a:cs typeface="Sylfaen"/>
              </a:rPr>
              <a:t> </a:t>
            </a:r>
            <a:r>
              <a:rPr lang="en-US" sz="3000" dirty="0" err="1" smtClean="0">
                <a:latin typeface="Sylfaen"/>
                <a:cs typeface="Sylfaen"/>
              </a:rPr>
              <a:t>შორის</a:t>
            </a:r>
            <a:r>
              <a:rPr lang="en-US" sz="3000" dirty="0" smtClean="0">
                <a:latin typeface="Sylfaen"/>
                <a:cs typeface="Sylfaen"/>
              </a:rPr>
              <a:t> </a:t>
            </a:r>
            <a:r>
              <a:rPr lang="en-US" sz="3000" dirty="0" err="1" smtClean="0">
                <a:latin typeface="Sylfaen"/>
                <a:cs typeface="Sylfaen"/>
              </a:rPr>
              <a:t>სიმპათიისა</a:t>
            </a:r>
            <a:r>
              <a:rPr lang="en-US" sz="3000" dirty="0" smtClean="0">
                <a:latin typeface="Sylfaen"/>
                <a:cs typeface="Sylfaen"/>
              </a:rPr>
              <a:t> </a:t>
            </a:r>
            <a:r>
              <a:rPr lang="en-US" sz="3000" dirty="0" err="1">
                <a:latin typeface="Sylfaen"/>
                <a:cs typeface="Sylfaen"/>
              </a:rPr>
              <a:t>და</a:t>
            </a:r>
            <a:r>
              <a:rPr lang="en-US" sz="3000" dirty="0">
                <a:latin typeface="Sylfaen"/>
                <a:cs typeface="Sylfaen"/>
              </a:rPr>
              <a:t> </a:t>
            </a:r>
            <a:r>
              <a:rPr lang="en-US" sz="3000" dirty="0" err="1">
                <a:latin typeface="Sylfaen"/>
                <a:cs typeface="Sylfaen"/>
              </a:rPr>
              <a:t>მიზიდულობის</a:t>
            </a:r>
            <a:r>
              <a:rPr lang="en-US" sz="3000" dirty="0">
                <a:latin typeface="Sylfaen"/>
                <a:cs typeface="Sylfaen"/>
              </a:rPr>
              <a:t> </a:t>
            </a:r>
            <a:r>
              <a:rPr lang="en-US" sz="3000" dirty="0" err="1">
                <a:latin typeface="Sylfaen"/>
                <a:cs typeface="Sylfaen"/>
              </a:rPr>
              <a:t>პარადოქსალური</a:t>
            </a:r>
            <a:r>
              <a:rPr lang="en-US" sz="3000" dirty="0">
                <a:latin typeface="Sylfaen"/>
                <a:cs typeface="Sylfaen"/>
              </a:rPr>
              <a:t> </a:t>
            </a:r>
            <a:r>
              <a:rPr lang="en-US" sz="3000" dirty="0" err="1" smtClean="0">
                <a:latin typeface="Sylfaen"/>
                <a:cs typeface="Sylfaen"/>
              </a:rPr>
              <a:t>რეაქცია</a:t>
            </a:r>
            <a:endParaRPr lang="ru-RU" sz="3000" dirty="0" smtClean="0">
              <a:latin typeface="Sylfaen"/>
              <a:cs typeface="Sylfaen"/>
            </a:endParaRPr>
          </a:p>
          <a:p>
            <a:pPr marL="533400" indent="-533400" eaLnBrk="1" hangingPunct="1">
              <a:lnSpc>
                <a:spcPct val="90000"/>
              </a:lnSpc>
              <a:buFont typeface="Wingdings" charset="0"/>
              <a:buNone/>
            </a:pPr>
            <a:r>
              <a:rPr lang="ru-RU" sz="3000" dirty="0" err="1" smtClean="0">
                <a:latin typeface="Sylfaen"/>
                <a:cs typeface="Sylfaen"/>
              </a:rPr>
              <a:t>აღმოცენდება</a:t>
            </a:r>
            <a:r>
              <a:rPr lang="ru-RU" sz="3000" dirty="0" smtClean="0">
                <a:latin typeface="Sylfaen"/>
                <a:cs typeface="Sylfaen"/>
              </a:rPr>
              <a:t>:</a:t>
            </a:r>
          </a:p>
          <a:p>
            <a:pPr marL="533400" indent="-533400">
              <a:lnSpc>
                <a:spcPct val="90000"/>
              </a:lnSpc>
            </a:pPr>
            <a:r>
              <a:rPr lang="ru-RU" sz="3000" dirty="0" err="1" smtClean="0">
                <a:latin typeface="Sylfaen"/>
                <a:cs typeface="Sylfaen"/>
              </a:rPr>
              <a:t>ექსტრემალურ</a:t>
            </a:r>
            <a:r>
              <a:rPr lang="ru-RU" sz="3000" dirty="0" smtClean="0">
                <a:latin typeface="Sylfaen"/>
                <a:cs typeface="Sylfaen"/>
              </a:rPr>
              <a:t> </a:t>
            </a:r>
            <a:r>
              <a:rPr lang="ru-RU" sz="3000" dirty="0" err="1" smtClean="0">
                <a:latin typeface="Sylfaen"/>
                <a:cs typeface="Sylfaen"/>
              </a:rPr>
              <a:t>სიტუაციაში</a:t>
            </a:r>
            <a:r>
              <a:rPr lang="ru-RU" sz="3000" dirty="0" smtClean="0">
                <a:latin typeface="Sylfaen"/>
                <a:cs typeface="Sylfaen"/>
              </a:rPr>
              <a:t>, «</a:t>
            </a:r>
            <a:r>
              <a:rPr lang="ru-RU" sz="3000" dirty="0" err="1" smtClean="0">
                <a:latin typeface="Sylfaen"/>
                <a:cs typeface="Sylfaen"/>
              </a:rPr>
              <a:t>დაღწევა</a:t>
            </a:r>
            <a:r>
              <a:rPr lang="ru-RU" sz="3000" dirty="0" smtClean="0">
                <a:latin typeface="Sylfaen"/>
                <a:cs typeface="Sylfaen"/>
              </a:rPr>
              <a:t>/</a:t>
            </a:r>
            <a:r>
              <a:rPr lang="ru-RU" sz="3000" dirty="0">
                <a:latin typeface="Sylfaen"/>
                <a:cs typeface="Sylfaen"/>
              </a:rPr>
              <a:t> </a:t>
            </a:r>
            <a:r>
              <a:rPr lang="ru-RU" sz="3000" dirty="0" err="1" smtClean="0">
                <a:latin typeface="Sylfaen"/>
                <a:cs typeface="Sylfaen"/>
              </a:rPr>
              <a:t>ჩაჭერის</a:t>
            </a:r>
            <a:r>
              <a:rPr lang="ru-RU" sz="3000" dirty="0" smtClean="0">
                <a:latin typeface="Sylfaen"/>
                <a:cs typeface="Sylfaen"/>
              </a:rPr>
              <a:t> </a:t>
            </a:r>
            <a:r>
              <a:rPr lang="ru-RU" sz="3000" dirty="0" err="1" smtClean="0">
                <a:latin typeface="Sylfaen"/>
                <a:cs typeface="Sylfaen"/>
              </a:rPr>
              <a:t>ხშირი</a:t>
            </a:r>
            <a:r>
              <a:rPr lang="ru-RU" sz="3000" dirty="0" smtClean="0">
                <a:latin typeface="Sylfaen"/>
                <a:cs typeface="Sylfaen"/>
              </a:rPr>
              <a:t> </a:t>
            </a:r>
            <a:r>
              <a:rPr lang="ru-RU" sz="3000" dirty="0" err="1" smtClean="0">
                <a:latin typeface="Sylfaen"/>
                <a:cs typeface="Sylfaen"/>
              </a:rPr>
              <a:t>მონაცვლეობა</a:t>
            </a:r>
            <a:r>
              <a:rPr lang="ru-RU" sz="3000" dirty="0" smtClean="0">
                <a:latin typeface="Sylfaen"/>
                <a:cs typeface="Sylfaen"/>
              </a:rPr>
              <a:t>»</a:t>
            </a:r>
          </a:p>
          <a:p>
            <a:pPr marL="533400" indent="-533400">
              <a:lnSpc>
                <a:spcPct val="90000"/>
              </a:lnSpc>
            </a:pPr>
            <a:r>
              <a:rPr lang="ru-RU" sz="3000" dirty="0" err="1" smtClean="0">
                <a:latin typeface="Sylfaen"/>
                <a:cs typeface="Sylfaen"/>
              </a:rPr>
              <a:t>რაც</a:t>
            </a:r>
            <a:r>
              <a:rPr lang="ru-RU" sz="3000" dirty="0" smtClean="0">
                <a:latin typeface="Sylfaen"/>
                <a:cs typeface="Sylfaen"/>
              </a:rPr>
              <a:t> </a:t>
            </a:r>
            <a:r>
              <a:rPr lang="ru-RU" sz="3000" dirty="0" err="1" smtClean="0">
                <a:latin typeface="Sylfaen"/>
                <a:cs typeface="Sylfaen"/>
              </a:rPr>
              <a:t>უფრო</a:t>
            </a:r>
            <a:r>
              <a:rPr lang="ru-RU" sz="3000" dirty="0" smtClean="0">
                <a:latin typeface="Sylfaen"/>
                <a:cs typeface="Sylfaen"/>
              </a:rPr>
              <a:t> </a:t>
            </a:r>
            <a:r>
              <a:rPr lang="ru-RU" sz="3000" dirty="0" err="1" smtClean="0">
                <a:latin typeface="Sylfaen"/>
                <a:cs typeface="Sylfaen"/>
              </a:rPr>
              <a:t>დიდხანს</a:t>
            </a:r>
            <a:r>
              <a:rPr lang="ru-RU" sz="3000" dirty="0" smtClean="0">
                <a:latin typeface="Sylfaen"/>
                <a:cs typeface="Sylfaen"/>
              </a:rPr>
              <a:t> </a:t>
            </a:r>
            <a:r>
              <a:rPr lang="ru-RU" sz="3000" dirty="0" err="1" smtClean="0">
                <a:latin typeface="Sylfaen"/>
                <a:cs typeface="Sylfaen"/>
              </a:rPr>
              <a:t>გრძელდება</a:t>
            </a:r>
            <a:r>
              <a:rPr lang="ru-RU" sz="3000" dirty="0" smtClean="0">
                <a:latin typeface="Sylfaen"/>
                <a:cs typeface="Sylfaen"/>
              </a:rPr>
              <a:t>, </a:t>
            </a:r>
            <a:r>
              <a:rPr lang="ru-RU" sz="3000" dirty="0" err="1" smtClean="0">
                <a:latin typeface="Sylfaen"/>
                <a:cs typeface="Sylfaen"/>
              </a:rPr>
              <a:t>მით</a:t>
            </a:r>
            <a:r>
              <a:rPr lang="ru-RU" sz="3000" dirty="0" smtClean="0">
                <a:latin typeface="Sylfaen"/>
                <a:cs typeface="Sylfaen"/>
              </a:rPr>
              <a:t> </a:t>
            </a:r>
            <a:r>
              <a:rPr lang="ru-RU" sz="3000" dirty="0" err="1" smtClean="0">
                <a:latin typeface="Sylfaen"/>
                <a:cs typeface="Sylfaen"/>
              </a:rPr>
              <a:t>უფრო</a:t>
            </a:r>
            <a:r>
              <a:rPr lang="ru-RU" sz="3000" dirty="0" smtClean="0">
                <a:latin typeface="Sylfaen"/>
                <a:cs typeface="Sylfaen"/>
              </a:rPr>
              <a:t> </a:t>
            </a:r>
            <a:r>
              <a:rPr lang="ru-RU" sz="3000" dirty="0" err="1" smtClean="0">
                <a:latin typeface="Sylfaen"/>
                <a:cs typeface="Sylfaen"/>
              </a:rPr>
              <a:t>იზრდება</a:t>
            </a:r>
            <a:r>
              <a:rPr lang="ru-RU" sz="3000" dirty="0" smtClean="0">
                <a:latin typeface="Sylfaen"/>
                <a:cs typeface="Sylfaen"/>
              </a:rPr>
              <a:t> </a:t>
            </a:r>
            <a:r>
              <a:rPr lang="ru-RU" sz="3000" dirty="0" err="1" smtClean="0">
                <a:latin typeface="Sylfaen"/>
                <a:cs typeface="Sylfaen"/>
              </a:rPr>
              <a:t>დამოკიდებულება</a:t>
            </a:r>
            <a:r>
              <a:rPr lang="ru-RU" sz="3000" dirty="0" smtClean="0">
                <a:latin typeface="Sylfaen"/>
                <a:cs typeface="Sylfaen"/>
              </a:rPr>
              <a:t> </a:t>
            </a:r>
            <a:r>
              <a:rPr lang="ru-RU" sz="3000" dirty="0" err="1" smtClean="0">
                <a:latin typeface="Sylfaen"/>
                <a:cs typeface="Sylfaen"/>
              </a:rPr>
              <a:t>აგრესორზე</a:t>
            </a:r>
            <a:endParaRPr lang="ru-RU" sz="3000" dirty="0" smtClean="0">
              <a:latin typeface="Sylfaen"/>
              <a:cs typeface="Sylfaen"/>
            </a:endParaRPr>
          </a:p>
          <a:p>
            <a:pPr marL="533400" indent="-533400">
              <a:lnSpc>
                <a:spcPct val="90000"/>
              </a:lnSpc>
            </a:pPr>
            <a:r>
              <a:rPr lang="ru-RU" sz="3000" dirty="0" err="1" smtClean="0">
                <a:latin typeface="Sylfaen"/>
                <a:cs typeface="Sylfaen"/>
              </a:rPr>
              <a:t>მაღალი</a:t>
            </a:r>
            <a:r>
              <a:rPr lang="ru-RU" sz="3000" dirty="0" smtClean="0">
                <a:latin typeface="Sylfaen"/>
                <a:cs typeface="Sylfaen"/>
              </a:rPr>
              <a:t> </a:t>
            </a:r>
            <a:r>
              <a:rPr lang="ru-RU" sz="3000" dirty="0" err="1" smtClean="0">
                <a:latin typeface="Sylfaen"/>
                <a:cs typeface="Sylfaen"/>
              </a:rPr>
              <a:t>იზოლაციის</a:t>
            </a:r>
            <a:r>
              <a:rPr lang="ru-RU" sz="3000" dirty="0" smtClean="0">
                <a:latin typeface="Sylfaen"/>
                <a:cs typeface="Sylfaen"/>
              </a:rPr>
              <a:t> </a:t>
            </a:r>
            <a:r>
              <a:rPr lang="ru-RU" sz="3000" dirty="0" err="1" smtClean="0">
                <a:latin typeface="Sylfaen"/>
                <a:cs typeface="Sylfaen"/>
              </a:rPr>
              <a:t>პირობა</a:t>
            </a:r>
            <a:endParaRPr lang="ru-RU" sz="3000" dirty="0" smtClean="0">
              <a:latin typeface="Sylfaen"/>
              <a:cs typeface="Sylfaen"/>
            </a:endParaRPr>
          </a:p>
          <a:p>
            <a:pPr marL="533400" indent="-533400">
              <a:lnSpc>
                <a:spcPct val="90000"/>
              </a:lnSpc>
            </a:pPr>
            <a:r>
              <a:rPr lang="ru-RU" sz="3000" dirty="0" err="1" smtClean="0">
                <a:latin typeface="Sylfaen"/>
                <a:cs typeface="Sylfaen"/>
              </a:rPr>
              <a:t>მოძალადე</a:t>
            </a:r>
            <a:r>
              <a:rPr lang="ru-RU" sz="3000" dirty="0" smtClean="0">
                <a:latin typeface="Sylfaen"/>
                <a:cs typeface="Sylfaen"/>
              </a:rPr>
              <a:t> </a:t>
            </a:r>
            <a:r>
              <a:rPr lang="ru-RU" sz="3000" dirty="0" err="1" smtClean="0">
                <a:latin typeface="Sylfaen"/>
                <a:cs typeface="Sylfaen"/>
              </a:rPr>
              <a:t>ავლენს</a:t>
            </a:r>
            <a:r>
              <a:rPr lang="ru-RU" sz="3000" dirty="0" smtClean="0">
                <a:latin typeface="Sylfaen"/>
                <a:cs typeface="Sylfaen"/>
              </a:rPr>
              <a:t> </a:t>
            </a:r>
            <a:r>
              <a:rPr lang="ru-RU" sz="3000" dirty="0" err="1" smtClean="0">
                <a:latin typeface="Sylfaen"/>
                <a:cs typeface="Sylfaen"/>
              </a:rPr>
              <a:t>პერიოდულ</a:t>
            </a:r>
            <a:r>
              <a:rPr lang="ru-RU" sz="3000" dirty="0" smtClean="0">
                <a:latin typeface="Sylfaen"/>
                <a:cs typeface="Sylfaen"/>
              </a:rPr>
              <a:t> </a:t>
            </a:r>
            <a:r>
              <a:rPr lang="ru-RU" sz="3000" dirty="0" err="1" smtClean="0">
                <a:latin typeface="Sylfaen"/>
                <a:cs typeface="Sylfaen"/>
              </a:rPr>
              <a:t>შემწყნარებლობასა</a:t>
            </a:r>
            <a:r>
              <a:rPr lang="ru-RU" sz="3000" dirty="0" smtClean="0">
                <a:latin typeface="Sylfaen"/>
                <a:cs typeface="Sylfaen"/>
              </a:rPr>
              <a:t> </a:t>
            </a:r>
            <a:r>
              <a:rPr lang="ru-RU" sz="3000" dirty="0" err="1" smtClean="0">
                <a:latin typeface="Sylfaen"/>
                <a:cs typeface="Sylfaen"/>
              </a:rPr>
              <a:t>და</a:t>
            </a:r>
            <a:r>
              <a:rPr lang="ru-RU" sz="3000" dirty="0" smtClean="0">
                <a:latin typeface="Sylfaen"/>
                <a:cs typeface="Sylfaen"/>
              </a:rPr>
              <a:t>/</a:t>
            </a:r>
            <a:r>
              <a:rPr lang="ru-RU" sz="3000" dirty="0" err="1" smtClean="0">
                <a:latin typeface="Sylfaen"/>
                <a:cs typeface="Sylfaen"/>
              </a:rPr>
              <a:t>ან</a:t>
            </a:r>
            <a:r>
              <a:rPr lang="ru-RU" sz="3000" dirty="0" smtClean="0">
                <a:latin typeface="Sylfaen"/>
                <a:cs typeface="Sylfaen"/>
              </a:rPr>
              <a:t> «</a:t>
            </a:r>
            <a:r>
              <a:rPr lang="ru-RU" sz="3000" dirty="0" err="1" smtClean="0">
                <a:latin typeface="Sylfaen"/>
                <a:cs typeface="Sylfaen"/>
              </a:rPr>
              <a:t>სიყვარულს</a:t>
            </a:r>
            <a:r>
              <a:rPr lang="ru-RU" sz="3000" dirty="0" smtClean="0">
                <a:latin typeface="Sylfaen"/>
                <a:cs typeface="Sylfaen"/>
              </a:rPr>
              <a:t>»</a:t>
            </a:r>
          </a:p>
          <a:p>
            <a:pPr marL="533400" indent="-533400" eaLnBrk="1" hangingPunct="1">
              <a:lnSpc>
                <a:spcPct val="90000"/>
              </a:lnSpc>
              <a:buFont typeface="Wingdings" charset="0"/>
              <a:buNone/>
            </a:pPr>
            <a:endParaRPr lang="ru-RU" sz="800" b="1" i="1" dirty="0">
              <a:latin typeface="Arial" charset="0"/>
            </a:endParaRPr>
          </a:p>
          <a:p>
            <a:pPr marL="533400" indent="-533400" eaLnBrk="1" hangingPunct="1">
              <a:lnSpc>
                <a:spcPct val="90000"/>
              </a:lnSpc>
              <a:buFont typeface="Wingdings" charset="0"/>
              <a:buNone/>
            </a:pPr>
            <a:endParaRPr lang="ru-RU" sz="800" b="1" i="1" dirty="0">
              <a:latin typeface="Arial" charset="0"/>
            </a:endParaRPr>
          </a:p>
          <a:p>
            <a:pPr marL="533400" indent="-533400" eaLnBrk="1" hangingPunct="1">
              <a:lnSpc>
                <a:spcPct val="90000"/>
              </a:lnSpc>
            </a:pPr>
            <a:endParaRPr lang="ru-RU" sz="2400" b="1" dirty="0">
              <a:latin typeface="Arial" charset="0"/>
            </a:endParaRPr>
          </a:p>
        </p:txBody>
      </p:sp>
    </p:spTree>
    <p:extLst>
      <p:ext uri="{BB962C8B-B14F-4D97-AF65-F5344CB8AC3E}">
        <p14:creationId xmlns:p14="http://schemas.microsoft.com/office/powerpoint/2010/main" val="3439941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fade">
                                      <p:cBhvr>
                                        <p:cTn id="7" dur="2000"/>
                                        <p:tgtEl>
                                          <p:spTgt spid="166914"/>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66915">
                                            <p:txEl>
                                              <p:pRg st="0" end="0"/>
                                            </p:txEl>
                                          </p:spTgt>
                                        </p:tgtEl>
                                        <p:attrNameLst>
                                          <p:attrName>style.visibility</p:attrName>
                                        </p:attrNameLst>
                                      </p:cBhvr>
                                      <p:to>
                                        <p:strVal val="visible"/>
                                      </p:to>
                                    </p:set>
                                    <p:animEffect transition="in" filter="wipe(left)">
                                      <p:cBhvr>
                                        <p:cTn id="11" dur="500"/>
                                        <p:tgtEl>
                                          <p:spTgt spid="166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6915">
                                            <p:txEl>
                                              <p:pRg st="2" end="2"/>
                                            </p:txEl>
                                          </p:spTgt>
                                        </p:tgtEl>
                                        <p:attrNameLst>
                                          <p:attrName>style.visibility</p:attrName>
                                        </p:attrNameLst>
                                      </p:cBhvr>
                                      <p:to>
                                        <p:strVal val="visible"/>
                                      </p:to>
                                    </p:set>
                                    <p:animEffect transition="in" filter="wipe(left)">
                                      <p:cBhvr>
                                        <p:cTn id="16" dur="500"/>
                                        <p:tgtEl>
                                          <p:spTgt spid="1669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6915">
                                            <p:txEl>
                                              <p:pRg st="3" end="3"/>
                                            </p:txEl>
                                          </p:spTgt>
                                        </p:tgtEl>
                                        <p:attrNameLst>
                                          <p:attrName>style.visibility</p:attrName>
                                        </p:attrNameLst>
                                      </p:cBhvr>
                                      <p:to>
                                        <p:strVal val="visible"/>
                                      </p:to>
                                    </p:set>
                                    <p:animEffect transition="in" filter="wipe(left)">
                                      <p:cBhvr>
                                        <p:cTn id="21" dur="500"/>
                                        <p:tgtEl>
                                          <p:spTgt spid="16691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6915">
                                            <p:txEl>
                                              <p:pRg st="4" end="4"/>
                                            </p:txEl>
                                          </p:spTgt>
                                        </p:tgtEl>
                                        <p:attrNameLst>
                                          <p:attrName>style.visibility</p:attrName>
                                        </p:attrNameLst>
                                      </p:cBhvr>
                                      <p:to>
                                        <p:strVal val="visible"/>
                                      </p:to>
                                    </p:set>
                                    <p:animEffect transition="in" filter="wipe(left)">
                                      <p:cBhvr>
                                        <p:cTn id="26" dur="500"/>
                                        <p:tgtEl>
                                          <p:spTgt spid="16691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66915">
                                            <p:txEl>
                                              <p:pRg st="5" end="5"/>
                                            </p:txEl>
                                          </p:spTgt>
                                        </p:tgtEl>
                                        <p:attrNameLst>
                                          <p:attrName>style.visibility</p:attrName>
                                        </p:attrNameLst>
                                      </p:cBhvr>
                                      <p:to>
                                        <p:strVal val="visible"/>
                                      </p:to>
                                    </p:set>
                                    <p:animEffect transition="in" filter="wipe(left)">
                                      <p:cBhvr>
                                        <p:cTn id="31" dur="500"/>
                                        <p:tgtEl>
                                          <p:spTgt spid="16691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6915">
                                            <p:txEl>
                                              <p:pRg st="6" end="6"/>
                                            </p:txEl>
                                          </p:spTgt>
                                        </p:tgtEl>
                                        <p:attrNameLst>
                                          <p:attrName>style.visibility</p:attrName>
                                        </p:attrNameLst>
                                      </p:cBhvr>
                                      <p:to>
                                        <p:strVal val="visible"/>
                                      </p:to>
                                    </p:set>
                                    <p:animEffect transition="in" filter="wipe(left)">
                                      <p:cBhvr>
                                        <p:cTn id="36" dur="500"/>
                                        <p:tgtEl>
                                          <p:spTgt spid="16691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6915">
                                            <p:txEl>
                                              <p:pRg st="7" end="7"/>
                                            </p:txEl>
                                          </p:spTgt>
                                        </p:tgtEl>
                                        <p:attrNameLst>
                                          <p:attrName>style.visibility</p:attrName>
                                        </p:attrNameLst>
                                      </p:cBhvr>
                                      <p:to>
                                        <p:strVal val="visible"/>
                                      </p:to>
                                    </p:set>
                                    <p:animEffect transition="in" filter="wipe(left)">
                                      <p:cBhvr>
                                        <p:cTn id="41" dur="500"/>
                                        <p:tgtEl>
                                          <p:spTgt spid="166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solidFill>
                  <a:srgbClr val="000000"/>
                </a:solidFill>
                <a:cs typeface="Sylfaen"/>
              </a:rPr>
              <a:t>სტოკჰოლმის სინდრომი</a:t>
            </a:r>
            <a:endParaRPr lang="en-US" sz="4000" dirty="0"/>
          </a:p>
        </p:txBody>
      </p:sp>
      <p:sp>
        <p:nvSpPr>
          <p:cNvPr id="3" name="Content Placeholder 2"/>
          <p:cNvSpPr>
            <a:spLocks noGrp="1"/>
          </p:cNvSpPr>
          <p:nvPr>
            <p:ph idx="1"/>
          </p:nvPr>
        </p:nvSpPr>
        <p:spPr>
          <a:xfrm>
            <a:off x="838200" y="1847185"/>
            <a:ext cx="10515600" cy="4329777"/>
          </a:xfrm>
        </p:spPr>
        <p:txBody>
          <a:bodyPr>
            <a:normAutofit/>
          </a:bodyPr>
          <a:lstStyle/>
          <a:p>
            <a:pPr marL="0" indent="0">
              <a:buNone/>
            </a:pPr>
            <a:r>
              <a:rPr lang="ka-GE" dirty="0">
                <a:solidFill>
                  <a:srgbClr val="000000"/>
                </a:solidFill>
                <a:latin typeface="Sylfaen"/>
                <a:cs typeface="Sylfaen"/>
              </a:rPr>
              <a:t>მოძალადე პარტნიორის მხრიდან მცირეოდენი დათმობის სურვილის ან ოდნავ მეგობრული დამოკიდებულების გამოხატვის შემთხვევაში ქალს ეძლევა ახალი იმედები და იგი მზადაა, კიდევ ერთი შანსი მისცეს </a:t>
            </a:r>
            <a:r>
              <a:rPr lang="ka-GE" dirty="0" smtClean="0">
                <a:solidFill>
                  <a:srgbClr val="000000"/>
                </a:solidFill>
                <a:latin typeface="Sylfaen"/>
                <a:cs typeface="Sylfaen"/>
              </a:rPr>
              <a:t>მოძალადეს</a:t>
            </a:r>
            <a:r>
              <a:rPr lang="en-US" dirty="0" smtClean="0">
                <a:solidFill>
                  <a:srgbClr val="000000"/>
                </a:solidFill>
                <a:latin typeface="Sylfaen"/>
                <a:cs typeface="Sylfaen"/>
              </a:rPr>
              <a:t>.</a:t>
            </a:r>
          </a:p>
          <a:p>
            <a:pPr marL="0" indent="0">
              <a:buNone/>
            </a:pPr>
            <a:r>
              <a:rPr lang="en-US" dirty="0" err="1">
                <a:solidFill>
                  <a:srgbClr val="000000"/>
                </a:solidFill>
                <a:latin typeface="Sylfaen"/>
                <a:cs typeface="Sylfaen"/>
              </a:rPr>
              <a:t>ფსიქოლოგიური</a:t>
            </a:r>
            <a:r>
              <a:rPr lang="en-US" dirty="0">
                <a:solidFill>
                  <a:srgbClr val="000000"/>
                </a:solidFill>
                <a:latin typeface="Sylfaen"/>
                <a:cs typeface="Sylfaen"/>
              </a:rPr>
              <a:t> </a:t>
            </a:r>
            <a:r>
              <a:rPr lang="en-US" dirty="0" err="1">
                <a:solidFill>
                  <a:srgbClr val="000000"/>
                </a:solidFill>
                <a:latin typeface="Sylfaen"/>
                <a:cs typeface="Sylfaen"/>
              </a:rPr>
              <a:t>განმარტება</a:t>
            </a:r>
            <a:r>
              <a:rPr lang="en-US" dirty="0">
                <a:solidFill>
                  <a:srgbClr val="000000"/>
                </a:solidFill>
                <a:latin typeface="Sylfaen"/>
                <a:cs typeface="Sylfaen"/>
              </a:rPr>
              <a:t> </a:t>
            </a:r>
            <a:r>
              <a:rPr lang="en-US" dirty="0" err="1">
                <a:solidFill>
                  <a:srgbClr val="000000"/>
                </a:solidFill>
                <a:latin typeface="Sylfaen"/>
                <a:cs typeface="Sylfaen"/>
              </a:rPr>
              <a:t>წინააღმდეგობრივია</a:t>
            </a:r>
            <a:r>
              <a:rPr lang="en-US" dirty="0">
                <a:solidFill>
                  <a:srgbClr val="000000"/>
                </a:solidFill>
                <a:latin typeface="Sylfaen"/>
                <a:cs typeface="Sylfaen"/>
              </a:rPr>
              <a:t>, </a:t>
            </a:r>
            <a:r>
              <a:rPr lang="en-US" dirty="0" err="1">
                <a:solidFill>
                  <a:srgbClr val="000000"/>
                </a:solidFill>
                <a:latin typeface="Sylfaen"/>
                <a:cs typeface="Sylfaen"/>
              </a:rPr>
              <a:t>თუმცა</a:t>
            </a:r>
            <a:r>
              <a:rPr lang="en-US" dirty="0">
                <a:solidFill>
                  <a:srgbClr val="000000"/>
                </a:solidFill>
                <a:latin typeface="Sylfaen"/>
                <a:cs typeface="Sylfaen"/>
              </a:rPr>
              <a:t> </a:t>
            </a:r>
            <a:r>
              <a:rPr lang="en-US" dirty="0" err="1">
                <a:solidFill>
                  <a:srgbClr val="000000"/>
                </a:solidFill>
                <a:latin typeface="Sylfaen"/>
                <a:cs typeface="Sylfaen"/>
              </a:rPr>
              <a:t>ფსიქოლოგიაში</a:t>
            </a:r>
            <a:r>
              <a:rPr lang="en-US" dirty="0">
                <a:solidFill>
                  <a:srgbClr val="000000"/>
                </a:solidFill>
                <a:latin typeface="Sylfaen"/>
                <a:cs typeface="Sylfaen"/>
              </a:rPr>
              <a:t> </a:t>
            </a:r>
            <a:r>
              <a:rPr lang="en-US" dirty="0" err="1">
                <a:solidFill>
                  <a:srgbClr val="000000"/>
                </a:solidFill>
                <a:latin typeface="Sylfaen"/>
                <a:cs typeface="Sylfaen"/>
              </a:rPr>
              <a:t>მოცემულ</a:t>
            </a:r>
            <a:r>
              <a:rPr lang="en-US" dirty="0">
                <a:solidFill>
                  <a:srgbClr val="000000"/>
                </a:solidFill>
                <a:latin typeface="Sylfaen"/>
                <a:cs typeface="Sylfaen"/>
              </a:rPr>
              <a:t> </a:t>
            </a:r>
            <a:r>
              <a:rPr lang="en-US" dirty="0" err="1">
                <a:solidFill>
                  <a:srgbClr val="000000"/>
                </a:solidFill>
                <a:latin typeface="Sylfaen"/>
                <a:cs typeface="Sylfaen"/>
              </a:rPr>
              <a:t>მოვლენას</a:t>
            </a:r>
            <a:r>
              <a:rPr lang="en-US" dirty="0">
                <a:solidFill>
                  <a:srgbClr val="000000"/>
                </a:solidFill>
                <a:latin typeface="Sylfaen"/>
                <a:cs typeface="Sylfaen"/>
              </a:rPr>
              <a:t> </a:t>
            </a:r>
            <a:r>
              <a:rPr lang="en-US" dirty="0" err="1">
                <a:solidFill>
                  <a:srgbClr val="000000"/>
                </a:solidFill>
                <a:latin typeface="Sylfaen"/>
                <a:cs typeface="Sylfaen"/>
              </a:rPr>
              <a:t>ხსნიან</a:t>
            </a:r>
            <a:r>
              <a:rPr lang="en-US" dirty="0">
                <a:solidFill>
                  <a:srgbClr val="000000"/>
                </a:solidFill>
                <a:latin typeface="Sylfaen"/>
                <a:cs typeface="Sylfaen"/>
              </a:rPr>
              <a:t> </a:t>
            </a:r>
            <a:r>
              <a:rPr lang="en-US" dirty="0" err="1">
                <a:solidFill>
                  <a:srgbClr val="000000"/>
                </a:solidFill>
                <a:latin typeface="Sylfaen"/>
                <a:cs typeface="Sylfaen"/>
              </a:rPr>
              <a:t>როგორც</a:t>
            </a:r>
            <a:r>
              <a:rPr lang="en-US" dirty="0">
                <a:solidFill>
                  <a:srgbClr val="000000"/>
                </a:solidFill>
                <a:latin typeface="Sylfaen"/>
                <a:cs typeface="Sylfaen"/>
              </a:rPr>
              <a:t> </a:t>
            </a:r>
            <a:r>
              <a:rPr lang="en-US" dirty="0" err="1">
                <a:solidFill>
                  <a:srgbClr val="000000"/>
                </a:solidFill>
                <a:latin typeface="Sylfaen"/>
                <a:cs typeface="Sylfaen"/>
              </a:rPr>
              <a:t>დაცვის</a:t>
            </a:r>
            <a:r>
              <a:rPr lang="en-US" dirty="0">
                <a:solidFill>
                  <a:srgbClr val="000000"/>
                </a:solidFill>
                <a:latin typeface="Sylfaen"/>
                <a:cs typeface="Sylfaen"/>
              </a:rPr>
              <a:t> </a:t>
            </a:r>
            <a:r>
              <a:rPr lang="en-US" dirty="0" err="1">
                <a:solidFill>
                  <a:srgbClr val="000000"/>
                </a:solidFill>
                <a:latin typeface="Sylfaen"/>
                <a:cs typeface="Sylfaen"/>
              </a:rPr>
              <a:t>მექანიზმს</a:t>
            </a:r>
            <a:r>
              <a:rPr lang="en-US" dirty="0">
                <a:solidFill>
                  <a:srgbClr val="000000"/>
                </a:solidFill>
                <a:latin typeface="Sylfaen"/>
                <a:cs typeface="Sylfaen"/>
              </a:rPr>
              <a:t>. </a:t>
            </a:r>
            <a:r>
              <a:rPr lang="en-US" dirty="0" err="1">
                <a:solidFill>
                  <a:srgbClr val="000000"/>
                </a:solidFill>
                <a:latin typeface="Sylfaen"/>
                <a:cs typeface="Sylfaen"/>
              </a:rPr>
              <a:t>ამ</a:t>
            </a:r>
            <a:r>
              <a:rPr lang="en-US" dirty="0">
                <a:solidFill>
                  <a:srgbClr val="000000"/>
                </a:solidFill>
                <a:latin typeface="Sylfaen"/>
                <a:cs typeface="Sylfaen"/>
              </a:rPr>
              <a:t> </a:t>
            </a:r>
            <a:r>
              <a:rPr lang="en-US" dirty="0" err="1">
                <a:solidFill>
                  <a:srgbClr val="000000"/>
                </a:solidFill>
                <a:latin typeface="Sylfaen"/>
                <a:cs typeface="Sylfaen"/>
              </a:rPr>
              <a:t>მექანიზმს</a:t>
            </a:r>
            <a:r>
              <a:rPr lang="en-US" dirty="0">
                <a:solidFill>
                  <a:srgbClr val="000000"/>
                </a:solidFill>
                <a:latin typeface="Sylfaen"/>
                <a:cs typeface="Sylfaen"/>
              </a:rPr>
              <a:t> </a:t>
            </a:r>
            <a:r>
              <a:rPr lang="en-US" dirty="0" err="1" smtClean="0">
                <a:solidFill>
                  <a:srgbClr val="000000"/>
                </a:solidFill>
                <a:latin typeface="Sylfaen"/>
                <a:cs typeface="Sylfaen"/>
              </a:rPr>
              <a:t>ანა</a:t>
            </a:r>
            <a:r>
              <a:rPr lang="en-US" dirty="0" smtClean="0">
                <a:solidFill>
                  <a:srgbClr val="000000"/>
                </a:solidFill>
                <a:latin typeface="Sylfaen"/>
                <a:cs typeface="Sylfaen"/>
              </a:rPr>
              <a:t> </a:t>
            </a:r>
            <a:r>
              <a:rPr lang="en-US" dirty="0" err="1" smtClean="0">
                <a:solidFill>
                  <a:srgbClr val="000000"/>
                </a:solidFill>
                <a:latin typeface="Sylfaen"/>
                <a:cs typeface="Sylfaen"/>
              </a:rPr>
              <a:t>ფროიდმა</a:t>
            </a:r>
            <a:r>
              <a:rPr lang="en-US" dirty="0" smtClean="0">
                <a:solidFill>
                  <a:srgbClr val="000000"/>
                </a:solidFill>
                <a:latin typeface="Sylfaen"/>
                <a:cs typeface="Sylfaen"/>
              </a:rPr>
              <a:t> “</a:t>
            </a:r>
            <a:r>
              <a:rPr lang="en-US" dirty="0" err="1" smtClean="0">
                <a:solidFill>
                  <a:srgbClr val="000000"/>
                </a:solidFill>
                <a:latin typeface="Sylfaen"/>
                <a:cs typeface="Sylfaen"/>
              </a:rPr>
              <a:t>აგრესორთან</a:t>
            </a:r>
            <a:r>
              <a:rPr lang="en-US" dirty="0" smtClean="0">
                <a:solidFill>
                  <a:srgbClr val="000000"/>
                </a:solidFill>
                <a:latin typeface="Sylfaen"/>
                <a:cs typeface="Sylfaen"/>
              </a:rPr>
              <a:t> </a:t>
            </a:r>
            <a:r>
              <a:rPr lang="en-US" dirty="0" err="1" smtClean="0">
                <a:solidFill>
                  <a:srgbClr val="000000"/>
                </a:solidFill>
                <a:latin typeface="Sylfaen"/>
                <a:cs typeface="Sylfaen"/>
              </a:rPr>
              <a:t>იდენტიფიკაცია</a:t>
            </a:r>
            <a:r>
              <a:rPr lang="en-US" dirty="0" smtClean="0">
                <a:solidFill>
                  <a:srgbClr val="000000"/>
                </a:solidFill>
                <a:latin typeface="Sylfaen"/>
                <a:cs typeface="Sylfaen"/>
              </a:rPr>
              <a:t> “</a:t>
            </a:r>
            <a:r>
              <a:rPr lang="en-US" dirty="0" err="1" smtClean="0">
                <a:solidFill>
                  <a:srgbClr val="000000"/>
                </a:solidFill>
                <a:latin typeface="Sylfaen"/>
                <a:cs typeface="Sylfaen"/>
              </a:rPr>
              <a:t>უწოდა</a:t>
            </a:r>
            <a:r>
              <a:rPr lang="en-US" dirty="0">
                <a:solidFill>
                  <a:srgbClr val="000000"/>
                </a:solidFill>
                <a:latin typeface="Sylfaen"/>
                <a:cs typeface="Sylfaen"/>
              </a:rPr>
              <a:t>. </a:t>
            </a:r>
            <a:endParaRPr lang="en-US" dirty="0" smtClean="0">
              <a:solidFill>
                <a:srgbClr val="000000"/>
              </a:solidFill>
              <a:latin typeface="Sylfaen"/>
              <a:cs typeface="Sylfaen"/>
            </a:endParaRPr>
          </a:p>
          <a:p>
            <a:pPr marL="0" indent="0">
              <a:buNone/>
            </a:pPr>
            <a:endParaRPr lang="en-US" dirty="0">
              <a:latin typeface="Sylfaen"/>
              <a:cs typeface="Sylfaen"/>
            </a:endParaRPr>
          </a:p>
        </p:txBody>
      </p:sp>
    </p:spTree>
    <p:extLst>
      <p:ext uri="{BB962C8B-B14F-4D97-AF65-F5344CB8AC3E}">
        <p14:creationId xmlns:p14="http://schemas.microsoft.com/office/powerpoint/2010/main" val="39925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76BA042-1D64-4861-A680-2EABECCB266F}"/>
              </a:ext>
            </a:extLst>
          </p:cNvPr>
          <p:cNvSpPr>
            <a:spLocks noGrp="1"/>
          </p:cNvSpPr>
          <p:nvPr>
            <p:ph type="title"/>
          </p:nvPr>
        </p:nvSpPr>
        <p:spPr/>
        <p:txBody>
          <a:bodyPr>
            <a:normAutofit/>
          </a:bodyPr>
          <a:lstStyle/>
          <a:p>
            <a:r>
              <a:rPr lang="ka-GE" sz="4000" dirty="0"/>
              <a:t>მოდული 3</a:t>
            </a:r>
            <a:r>
              <a:rPr lang="en-GB" sz="4000" dirty="0" smtClean="0"/>
              <a:t> </a:t>
            </a:r>
            <a:endParaRPr lang="en-GB" sz="4000" dirty="0"/>
          </a:p>
        </p:txBody>
      </p:sp>
      <p:sp>
        <p:nvSpPr>
          <p:cNvPr id="5" name="Text Placeholder 4">
            <a:extLst>
              <a:ext uri="{FF2B5EF4-FFF2-40B4-BE49-F238E27FC236}">
                <a16:creationId xmlns="" xmlns:a16="http://schemas.microsoft.com/office/drawing/2014/main" id="{8FDE43D4-1ADB-43FD-9F99-15B2705CA9A8}"/>
              </a:ext>
            </a:extLst>
          </p:cNvPr>
          <p:cNvSpPr>
            <a:spLocks noGrp="1"/>
          </p:cNvSpPr>
          <p:nvPr>
            <p:ph type="body" idx="1"/>
          </p:nvPr>
        </p:nvSpPr>
        <p:spPr>
          <a:xfrm>
            <a:off x="764389" y="4589463"/>
            <a:ext cx="10583061" cy="1500187"/>
          </a:xfrm>
        </p:spPr>
        <p:txBody>
          <a:bodyPr/>
          <a:lstStyle/>
          <a:p>
            <a:pPr lvl="0"/>
            <a:r>
              <a:rPr lang="ka-GE" sz="2800" dirty="0"/>
              <a:t>თემა: </a:t>
            </a:r>
            <a:endParaRPr lang="ka-GE" sz="2800" dirty="0" smtClean="0"/>
          </a:p>
          <a:p>
            <a:pPr lvl="0"/>
            <a:r>
              <a:rPr lang="ka-GE" sz="2800" dirty="0" smtClean="0"/>
              <a:t>ძალადობის მსხვერპლისა და მოძალადის მახასიათებლები</a:t>
            </a:r>
            <a:endParaRPr lang="en-US" sz="2800" dirty="0"/>
          </a:p>
          <a:p>
            <a:endParaRPr lang="en-GB" dirty="0"/>
          </a:p>
        </p:txBody>
      </p:sp>
    </p:spTree>
    <p:extLst>
      <p:ext uri="{BB962C8B-B14F-4D97-AF65-F5344CB8AC3E}">
        <p14:creationId xmlns:p14="http://schemas.microsoft.com/office/powerpoint/2010/main" val="71519732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solidFill>
                  <a:srgbClr val="000000"/>
                </a:solidFill>
                <a:cs typeface="Sylfaen"/>
              </a:rPr>
              <a:t>სტოკჰოლმის სინდრომი</a:t>
            </a:r>
            <a:endParaRPr lang="en-US" sz="4000" dirty="0"/>
          </a:p>
        </p:txBody>
      </p:sp>
      <p:sp>
        <p:nvSpPr>
          <p:cNvPr id="3" name="Content Placeholder 2"/>
          <p:cNvSpPr>
            <a:spLocks noGrp="1"/>
          </p:cNvSpPr>
          <p:nvPr>
            <p:ph idx="1"/>
          </p:nvPr>
        </p:nvSpPr>
        <p:spPr>
          <a:xfrm>
            <a:off x="838200" y="1860013"/>
            <a:ext cx="10515600" cy="4316949"/>
          </a:xfrm>
        </p:spPr>
        <p:txBody>
          <a:bodyPr>
            <a:normAutofit/>
          </a:bodyPr>
          <a:lstStyle/>
          <a:p>
            <a:pPr marL="0" indent="0">
              <a:buNone/>
            </a:pPr>
            <a:r>
              <a:rPr lang="en-US" dirty="0" err="1" smtClean="0">
                <a:solidFill>
                  <a:srgbClr val="000000"/>
                </a:solidFill>
                <a:latin typeface="Sylfaen"/>
                <a:cs typeface="Sylfaen"/>
              </a:rPr>
              <a:t>ადამიანებს</a:t>
            </a:r>
            <a:r>
              <a:rPr lang="en-US" dirty="0" smtClean="0">
                <a:solidFill>
                  <a:srgbClr val="000000"/>
                </a:solidFill>
                <a:latin typeface="Sylfaen"/>
                <a:cs typeface="Sylfaen"/>
              </a:rPr>
              <a:t> </a:t>
            </a:r>
            <a:r>
              <a:rPr lang="en-US" dirty="0" err="1">
                <a:solidFill>
                  <a:srgbClr val="000000"/>
                </a:solidFill>
                <a:latin typeface="Sylfaen"/>
                <a:cs typeface="Sylfaen"/>
              </a:rPr>
              <a:t>ეს</a:t>
            </a:r>
            <a:r>
              <a:rPr lang="en-US" dirty="0">
                <a:solidFill>
                  <a:srgbClr val="000000"/>
                </a:solidFill>
                <a:latin typeface="Sylfaen"/>
                <a:cs typeface="Sylfaen"/>
              </a:rPr>
              <a:t> </a:t>
            </a:r>
            <a:r>
              <a:rPr lang="en-US" dirty="0" err="1">
                <a:solidFill>
                  <a:srgbClr val="000000"/>
                </a:solidFill>
                <a:latin typeface="Sylfaen"/>
                <a:cs typeface="Sylfaen"/>
              </a:rPr>
              <a:t>ირაციონალური</a:t>
            </a:r>
            <a:r>
              <a:rPr lang="en-US" dirty="0">
                <a:solidFill>
                  <a:srgbClr val="000000"/>
                </a:solidFill>
                <a:latin typeface="Sylfaen"/>
                <a:cs typeface="Sylfaen"/>
              </a:rPr>
              <a:t> </a:t>
            </a:r>
            <a:r>
              <a:rPr lang="en-US" dirty="0" err="1">
                <a:solidFill>
                  <a:srgbClr val="000000"/>
                </a:solidFill>
                <a:latin typeface="Sylfaen"/>
                <a:cs typeface="Sylfaen"/>
              </a:rPr>
              <a:t>რეაქცია</a:t>
            </a:r>
            <a:r>
              <a:rPr lang="en-US" dirty="0">
                <a:solidFill>
                  <a:srgbClr val="000000"/>
                </a:solidFill>
                <a:latin typeface="Sylfaen"/>
                <a:cs typeface="Sylfaen"/>
              </a:rPr>
              <a:t> </a:t>
            </a:r>
            <a:r>
              <a:rPr lang="en-US" dirty="0" err="1">
                <a:solidFill>
                  <a:srgbClr val="000000"/>
                </a:solidFill>
                <a:latin typeface="Sylfaen"/>
                <a:cs typeface="Sylfaen"/>
              </a:rPr>
              <a:t>შეიძლება</a:t>
            </a:r>
            <a:r>
              <a:rPr lang="en-US" dirty="0">
                <a:solidFill>
                  <a:srgbClr val="000000"/>
                </a:solidFill>
                <a:latin typeface="Sylfaen"/>
                <a:cs typeface="Sylfaen"/>
              </a:rPr>
              <a:t> </a:t>
            </a:r>
            <a:r>
              <a:rPr lang="en-US" dirty="0" err="1">
                <a:solidFill>
                  <a:srgbClr val="000000"/>
                </a:solidFill>
                <a:latin typeface="Sylfaen"/>
                <a:cs typeface="Sylfaen"/>
              </a:rPr>
              <a:t>აღმოაჩნდეთ</a:t>
            </a:r>
            <a:r>
              <a:rPr lang="en-US" dirty="0">
                <a:solidFill>
                  <a:srgbClr val="000000"/>
                </a:solidFill>
                <a:latin typeface="Sylfaen"/>
                <a:cs typeface="Sylfaen"/>
              </a:rPr>
              <a:t> </a:t>
            </a:r>
            <a:r>
              <a:rPr lang="en-US" dirty="0" err="1">
                <a:solidFill>
                  <a:srgbClr val="000000"/>
                </a:solidFill>
                <a:latin typeface="Sylfaen"/>
                <a:cs typeface="Sylfaen"/>
              </a:rPr>
              <a:t>გადარჩენის</a:t>
            </a:r>
            <a:r>
              <a:rPr lang="en-US" dirty="0">
                <a:solidFill>
                  <a:srgbClr val="000000"/>
                </a:solidFill>
                <a:latin typeface="Sylfaen"/>
                <a:cs typeface="Sylfaen"/>
              </a:rPr>
              <a:t> </a:t>
            </a:r>
            <a:r>
              <a:rPr lang="en-US" dirty="0" err="1">
                <a:solidFill>
                  <a:srgbClr val="000000"/>
                </a:solidFill>
                <a:latin typeface="Sylfaen"/>
                <a:cs typeface="Sylfaen"/>
              </a:rPr>
              <a:t>მცდელობისას</a:t>
            </a:r>
            <a:r>
              <a:rPr lang="en-US" dirty="0">
                <a:solidFill>
                  <a:srgbClr val="000000"/>
                </a:solidFill>
                <a:latin typeface="Sylfaen"/>
                <a:cs typeface="Sylfaen"/>
              </a:rPr>
              <a:t>, </a:t>
            </a:r>
            <a:r>
              <a:rPr lang="en-US" dirty="0" err="1">
                <a:solidFill>
                  <a:srgbClr val="000000"/>
                </a:solidFill>
                <a:latin typeface="Sylfaen"/>
                <a:cs typeface="Sylfaen"/>
              </a:rPr>
              <a:t>როდესაც</a:t>
            </a:r>
            <a:r>
              <a:rPr lang="en-US" dirty="0">
                <a:solidFill>
                  <a:srgbClr val="000000"/>
                </a:solidFill>
                <a:latin typeface="Sylfaen"/>
                <a:cs typeface="Sylfaen"/>
              </a:rPr>
              <a:t> </a:t>
            </a:r>
            <a:r>
              <a:rPr lang="en-US" dirty="0" err="1">
                <a:solidFill>
                  <a:srgbClr val="000000"/>
                </a:solidFill>
                <a:latin typeface="Sylfaen"/>
                <a:cs typeface="Sylfaen"/>
              </a:rPr>
              <a:t>რაციონალური</a:t>
            </a:r>
            <a:r>
              <a:rPr lang="en-US" dirty="0">
                <a:solidFill>
                  <a:srgbClr val="000000"/>
                </a:solidFill>
                <a:latin typeface="Sylfaen"/>
                <a:cs typeface="Sylfaen"/>
              </a:rPr>
              <a:t> </a:t>
            </a:r>
            <a:r>
              <a:rPr lang="en-US" dirty="0" err="1">
                <a:solidFill>
                  <a:srgbClr val="000000"/>
                </a:solidFill>
                <a:latin typeface="Sylfaen"/>
                <a:cs typeface="Sylfaen"/>
              </a:rPr>
              <a:t>რეაქციები</a:t>
            </a:r>
            <a:r>
              <a:rPr lang="en-US" dirty="0">
                <a:solidFill>
                  <a:srgbClr val="000000"/>
                </a:solidFill>
                <a:latin typeface="Sylfaen"/>
                <a:cs typeface="Sylfaen"/>
              </a:rPr>
              <a:t> </a:t>
            </a:r>
            <a:r>
              <a:rPr lang="en-US" dirty="0" err="1">
                <a:solidFill>
                  <a:srgbClr val="000000"/>
                </a:solidFill>
                <a:latin typeface="Sylfaen"/>
                <a:cs typeface="Sylfaen"/>
              </a:rPr>
              <a:t>არაეფექტური</a:t>
            </a:r>
            <a:r>
              <a:rPr lang="en-US" dirty="0">
                <a:solidFill>
                  <a:srgbClr val="000000"/>
                </a:solidFill>
                <a:latin typeface="Sylfaen"/>
                <a:cs typeface="Sylfaen"/>
              </a:rPr>
              <a:t> </a:t>
            </a:r>
            <a:r>
              <a:rPr lang="en-US" dirty="0" err="1">
                <a:solidFill>
                  <a:srgbClr val="000000"/>
                </a:solidFill>
                <a:latin typeface="Sylfaen"/>
                <a:cs typeface="Sylfaen"/>
              </a:rPr>
              <a:t>და</a:t>
            </a:r>
            <a:r>
              <a:rPr lang="en-US" dirty="0">
                <a:solidFill>
                  <a:srgbClr val="000000"/>
                </a:solidFill>
                <a:latin typeface="Sylfaen"/>
                <a:cs typeface="Sylfaen"/>
              </a:rPr>
              <a:t> </a:t>
            </a:r>
            <a:r>
              <a:rPr lang="en-US" dirty="0" err="1">
                <a:solidFill>
                  <a:srgbClr val="000000"/>
                </a:solidFill>
                <a:latin typeface="Sylfaen"/>
                <a:cs typeface="Sylfaen"/>
              </a:rPr>
              <a:t>უიმედოა</a:t>
            </a:r>
            <a:r>
              <a:rPr lang="en-US" dirty="0">
                <a:solidFill>
                  <a:srgbClr val="000000"/>
                </a:solidFill>
                <a:latin typeface="Sylfaen"/>
                <a:cs typeface="Sylfaen"/>
              </a:rPr>
              <a:t>. </a:t>
            </a:r>
            <a:r>
              <a:rPr lang="en-US" dirty="0" err="1">
                <a:solidFill>
                  <a:srgbClr val="000000"/>
                </a:solidFill>
                <a:latin typeface="Sylfaen"/>
                <a:cs typeface="Sylfaen"/>
              </a:rPr>
              <a:t>აგრესორთან</a:t>
            </a:r>
            <a:r>
              <a:rPr lang="en-US" dirty="0">
                <a:solidFill>
                  <a:srgbClr val="000000"/>
                </a:solidFill>
                <a:latin typeface="Sylfaen"/>
                <a:cs typeface="Sylfaen"/>
              </a:rPr>
              <a:t> </a:t>
            </a:r>
            <a:r>
              <a:rPr lang="en-US" dirty="0" err="1">
                <a:solidFill>
                  <a:srgbClr val="000000"/>
                </a:solidFill>
                <a:latin typeface="Sylfaen"/>
                <a:cs typeface="Sylfaen"/>
              </a:rPr>
              <a:t>გაუცნობიერებელი</a:t>
            </a:r>
            <a:r>
              <a:rPr lang="en-US" dirty="0">
                <a:solidFill>
                  <a:srgbClr val="000000"/>
                </a:solidFill>
                <a:latin typeface="Sylfaen"/>
                <a:cs typeface="Sylfaen"/>
              </a:rPr>
              <a:t> </a:t>
            </a:r>
            <a:r>
              <a:rPr lang="en-US" dirty="0" err="1">
                <a:solidFill>
                  <a:srgbClr val="000000"/>
                </a:solidFill>
                <a:latin typeface="Sylfaen"/>
                <a:cs typeface="Sylfaen"/>
              </a:rPr>
              <a:t>სოლიდარობით</a:t>
            </a:r>
            <a:r>
              <a:rPr lang="en-US" dirty="0">
                <a:solidFill>
                  <a:srgbClr val="000000"/>
                </a:solidFill>
                <a:latin typeface="Sylfaen"/>
                <a:cs typeface="Sylfaen"/>
              </a:rPr>
              <a:t> </a:t>
            </a:r>
            <a:r>
              <a:rPr lang="en-US" dirty="0" err="1">
                <a:solidFill>
                  <a:srgbClr val="000000"/>
                </a:solidFill>
                <a:latin typeface="Sylfaen"/>
                <a:cs typeface="Sylfaen"/>
              </a:rPr>
              <a:t>ადამიანს</a:t>
            </a:r>
            <a:r>
              <a:rPr lang="en-US" dirty="0">
                <a:solidFill>
                  <a:srgbClr val="000000"/>
                </a:solidFill>
                <a:latin typeface="Sylfaen"/>
                <a:cs typeface="Sylfaen"/>
              </a:rPr>
              <a:t> </a:t>
            </a:r>
            <a:r>
              <a:rPr lang="en-US" dirty="0" err="1">
                <a:solidFill>
                  <a:srgbClr val="000000"/>
                </a:solidFill>
                <a:latin typeface="Sylfaen"/>
                <a:cs typeface="Sylfaen"/>
              </a:rPr>
              <a:t>იმედი</a:t>
            </a:r>
            <a:r>
              <a:rPr lang="en-US" dirty="0">
                <a:solidFill>
                  <a:srgbClr val="000000"/>
                </a:solidFill>
                <a:latin typeface="Sylfaen"/>
                <a:cs typeface="Sylfaen"/>
              </a:rPr>
              <a:t> </a:t>
            </a:r>
            <a:r>
              <a:rPr lang="en-US" dirty="0" err="1">
                <a:solidFill>
                  <a:srgbClr val="000000"/>
                </a:solidFill>
                <a:latin typeface="Sylfaen"/>
                <a:cs typeface="Sylfaen"/>
              </a:rPr>
              <a:t>აქვს</a:t>
            </a:r>
            <a:r>
              <a:rPr lang="en-US" dirty="0">
                <a:solidFill>
                  <a:srgbClr val="000000"/>
                </a:solidFill>
                <a:latin typeface="Sylfaen"/>
                <a:cs typeface="Sylfaen"/>
              </a:rPr>
              <a:t>, </a:t>
            </a:r>
            <a:r>
              <a:rPr lang="en-US" dirty="0" err="1">
                <a:solidFill>
                  <a:srgbClr val="000000"/>
                </a:solidFill>
                <a:latin typeface="Sylfaen"/>
                <a:cs typeface="Sylfaen"/>
              </a:rPr>
              <a:t>რომ</a:t>
            </a:r>
            <a:r>
              <a:rPr lang="en-US" dirty="0">
                <a:solidFill>
                  <a:srgbClr val="000000"/>
                </a:solidFill>
                <a:latin typeface="Sylfaen"/>
                <a:cs typeface="Sylfaen"/>
              </a:rPr>
              <a:t> </a:t>
            </a:r>
            <a:r>
              <a:rPr lang="en-US" dirty="0" err="1">
                <a:solidFill>
                  <a:srgbClr val="000000"/>
                </a:solidFill>
                <a:latin typeface="Sylfaen"/>
                <a:cs typeface="Sylfaen"/>
              </a:rPr>
              <a:t>აგრესორი</a:t>
            </a:r>
            <a:r>
              <a:rPr lang="en-US" dirty="0">
                <a:solidFill>
                  <a:srgbClr val="000000"/>
                </a:solidFill>
                <a:latin typeface="Sylfaen"/>
                <a:cs typeface="Sylfaen"/>
              </a:rPr>
              <a:t> </a:t>
            </a:r>
            <a:r>
              <a:rPr lang="en-US" dirty="0" smtClean="0">
                <a:solidFill>
                  <a:srgbClr val="000000"/>
                </a:solidFill>
                <a:latin typeface="Sylfaen"/>
                <a:cs typeface="Sylfaen"/>
              </a:rPr>
              <a:t>“</a:t>
            </a:r>
            <a:r>
              <a:rPr lang="en-US" dirty="0" err="1" smtClean="0">
                <a:solidFill>
                  <a:srgbClr val="000000"/>
                </a:solidFill>
                <a:latin typeface="Sylfaen"/>
                <a:cs typeface="Sylfaen"/>
              </a:rPr>
              <a:t>თავის</a:t>
            </a:r>
            <a:r>
              <a:rPr lang="ka-GE" dirty="0" smtClean="0">
                <a:solidFill>
                  <a:srgbClr val="000000"/>
                </a:solidFill>
                <a:latin typeface="Sylfaen"/>
                <a:cs typeface="Sylfaen"/>
              </a:rPr>
              <a:t>იანს”</a:t>
            </a:r>
            <a:r>
              <a:rPr lang="en-US" dirty="0" smtClean="0">
                <a:solidFill>
                  <a:srgbClr val="000000"/>
                </a:solidFill>
                <a:latin typeface="Sylfaen"/>
                <a:cs typeface="Sylfaen"/>
              </a:rPr>
              <a:t> </a:t>
            </a:r>
            <a:r>
              <a:rPr lang="en-US" dirty="0" err="1">
                <a:solidFill>
                  <a:srgbClr val="000000"/>
                </a:solidFill>
                <a:latin typeface="Sylfaen"/>
                <a:cs typeface="Sylfaen"/>
              </a:rPr>
              <a:t>ზიანს</a:t>
            </a:r>
            <a:r>
              <a:rPr lang="en-US" dirty="0">
                <a:solidFill>
                  <a:srgbClr val="000000"/>
                </a:solidFill>
                <a:latin typeface="Sylfaen"/>
                <a:cs typeface="Sylfaen"/>
              </a:rPr>
              <a:t> </a:t>
            </a:r>
            <a:r>
              <a:rPr lang="en-US" dirty="0" err="1">
                <a:solidFill>
                  <a:srgbClr val="000000"/>
                </a:solidFill>
                <a:latin typeface="Sylfaen"/>
                <a:cs typeface="Sylfaen"/>
              </a:rPr>
              <a:t>არ</a:t>
            </a:r>
            <a:r>
              <a:rPr lang="en-US" dirty="0">
                <a:solidFill>
                  <a:srgbClr val="000000"/>
                </a:solidFill>
                <a:latin typeface="Sylfaen"/>
                <a:cs typeface="Sylfaen"/>
              </a:rPr>
              <a:t> </a:t>
            </a:r>
            <a:r>
              <a:rPr lang="en-US" dirty="0" err="1">
                <a:solidFill>
                  <a:srgbClr val="000000"/>
                </a:solidFill>
                <a:latin typeface="Sylfaen"/>
                <a:cs typeface="Sylfaen"/>
              </a:rPr>
              <a:t>მიაყენებს</a:t>
            </a:r>
            <a:r>
              <a:rPr lang="en-US" dirty="0">
                <a:solidFill>
                  <a:srgbClr val="000000"/>
                </a:solidFill>
                <a:latin typeface="Sylfaen"/>
                <a:cs typeface="Sylfaen"/>
              </a:rPr>
              <a:t>. </a:t>
            </a:r>
            <a:endParaRPr lang="en-US" dirty="0" smtClean="0">
              <a:solidFill>
                <a:srgbClr val="000000"/>
              </a:solidFill>
              <a:latin typeface="Sylfaen"/>
              <a:cs typeface="Sylfaen"/>
            </a:endParaRPr>
          </a:p>
          <a:p>
            <a:pPr marL="0" indent="0">
              <a:buNone/>
            </a:pPr>
            <a:r>
              <a:rPr lang="en-US" dirty="0" err="1" smtClean="0">
                <a:solidFill>
                  <a:srgbClr val="000000"/>
                </a:solidFill>
                <a:latin typeface="Sylfaen"/>
                <a:cs typeface="Sylfaen"/>
              </a:rPr>
              <a:t>ამ</a:t>
            </a:r>
            <a:r>
              <a:rPr lang="en-US" dirty="0" smtClean="0">
                <a:solidFill>
                  <a:srgbClr val="000000"/>
                </a:solidFill>
                <a:latin typeface="Sylfaen"/>
                <a:cs typeface="Sylfaen"/>
              </a:rPr>
              <a:t> </a:t>
            </a:r>
            <a:r>
              <a:rPr lang="en-US" dirty="0" err="1">
                <a:solidFill>
                  <a:srgbClr val="000000"/>
                </a:solidFill>
                <a:latin typeface="Sylfaen"/>
                <a:cs typeface="Sylfaen"/>
              </a:rPr>
              <a:t>ირაციონალური</a:t>
            </a:r>
            <a:r>
              <a:rPr lang="en-US" dirty="0">
                <a:solidFill>
                  <a:srgbClr val="000000"/>
                </a:solidFill>
                <a:latin typeface="Sylfaen"/>
                <a:cs typeface="Sylfaen"/>
              </a:rPr>
              <a:t> </a:t>
            </a:r>
            <a:r>
              <a:rPr lang="en-US" dirty="0" err="1">
                <a:solidFill>
                  <a:srgbClr val="000000"/>
                </a:solidFill>
                <a:latin typeface="Sylfaen"/>
                <a:cs typeface="Sylfaen"/>
              </a:rPr>
              <a:t>პოზიციის</a:t>
            </a:r>
            <a:r>
              <a:rPr lang="en-US" dirty="0">
                <a:solidFill>
                  <a:srgbClr val="000000"/>
                </a:solidFill>
                <a:latin typeface="Sylfaen"/>
                <a:cs typeface="Sylfaen"/>
              </a:rPr>
              <a:t> </a:t>
            </a:r>
            <a:r>
              <a:rPr lang="en-US" dirty="0" err="1">
                <a:solidFill>
                  <a:srgbClr val="000000"/>
                </a:solidFill>
                <a:latin typeface="Sylfaen"/>
                <a:cs typeface="Sylfaen"/>
              </a:rPr>
              <a:t>გასამყარებლად</a:t>
            </a:r>
            <a:r>
              <a:rPr lang="en-US" dirty="0">
                <a:solidFill>
                  <a:srgbClr val="000000"/>
                </a:solidFill>
                <a:latin typeface="Sylfaen"/>
                <a:cs typeface="Sylfaen"/>
              </a:rPr>
              <a:t> </a:t>
            </a:r>
            <a:r>
              <a:rPr lang="en-US" dirty="0" err="1">
                <a:solidFill>
                  <a:srgbClr val="000000"/>
                </a:solidFill>
                <a:latin typeface="Sylfaen"/>
                <a:cs typeface="Sylfaen"/>
              </a:rPr>
              <a:t>მოძალადე</a:t>
            </a:r>
            <a:r>
              <a:rPr lang="en-US" dirty="0">
                <a:solidFill>
                  <a:srgbClr val="000000"/>
                </a:solidFill>
                <a:latin typeface="Sylfaen"/>
                <a:cs typeface="Sylfaen"/>
              </a:rPr>
              <a:t> </a:t>
            </a:r>
            <a:r>
              <a:rPr lang="en-US" dirty="0" err="1">
                <a:solidFill>
                  <a:srgbClr val="000000"/>
                </a:solidFill>
                <a:latin typeface="Sylfaen"/>
                <a:cs typeface="Sylfaen"/>
              </a:rPr>
              <a:t>აღიქმება</a:t>
            </a:r>
            <a:r>
              <a:rPr lang="en-US" dirty="0">
                <a:solidFill>
                  <a:srgbClr val="000000"/>
                </a:solidFill>
                <a:latin typeface="Sylfaen"/>
                <a:cs typeface="Sylfaen"/>
              </a:rPr>
              <a:t> </a:t>
            </a:r>
            <a:r>
              <a:rPr lang="en-US" dirty="0" err="1">
                <a:solidFill>
                  <a:srgbClr val="000000"/>
                </a:solidFill>
                <a:latin typeface="Sylfaen"/>
                <a:cs typeface="Sylfaen"/>
              </a:rPr>
              <a:t>როგორც</a:t>
            </a:r>
            <a:r>
              <a:rPr lang="en-US" dirty="0">
                <a:solidFill>
                  <a:srgbClr val="000000"/>
                </a:solidFill>
                <a:latin typeface="Sylfaen"/>
                <a:cs typeface="Sylfaen"/>
              </a:rPr>
              <a:t> </a:t>
            </a:r>
            <a:r>
              <a:rPr lang="en-US" dirty="0" err="1">
                <a:solidFill>
                  <a:srgbClr val="000000"/>
                </a:solidFill>
                <a:latin typeface="Sylfaen"/>
                <a:cs typeface="Sylfaen"/>
              </a:rPr>
              <a:t>სიმპათიური</a:t>
            </a:r>
            <a:r>
              <a:rPr lang="en-US" dirty="0">
                <a:solidFill>
                  <a:srgbClr val="000000"/>
                </a:solidFill>
                <a:latin typeface="Sylfaen"/>
                <a:cs typeface="Sylfaen"/>
              </a:rPr>
              <a:t> </a:t>
            </a:r>
            <a:r>
              <a:rPr lang="en-US" dirty="0" err="1">
                <a:solidFill>
                  <a:srgbClr val="000000"/>
                </a:solidFill>
                <a:latin typeface="Sylfaen"/>
                <a:cs typeface="Sylfaen"/>
              </a:rPr>
              <a:t>და</a:t>
            </a:r>
            <a:r>
              <a:rPr lang="en-US" dirty="0">
                <a:solidFill>
                  <a:srgbClr val="000000"/>
                </a:solidFill>
                <a:latin typeface="Sylfaen"/>
                <a:cs typeface="Sylfaen"/>
              </a:rPr>
              <a:t> </a:t>
            </a:r>
            <a:r>
              <a:rPr lang="en-US" dirty="0" err="1">
                <a:solidFill>
                  <a:srgbClr val="000000"/>
                </a:solidFill>
                <a:latin typeface="Sylfaen"/>
                <a:cs typeface="Sylfaen"/>
              </a:rPr>
              <a:t>კარგი</a:t>
            </a:r>
            <a:r>
              <a:rPr lang="en-US" dirty="0">
                <a:solidFill>
                  <a:srgbClr val="000000"/>
                </a:solidFill>
                <a:latin typeface="Sylfaen"/>
                <a:cs typeface="Sylfaen"/>
              </a:rPr>
              <a:t> </a:t>
            </a:r>
            <a:r>
              <a:rPr lang="en-US" dirty="0" err="1">
                <a:solidFill>
                  <a:srgbClr val="000000"/>
                </a:solidFill>
                <a:latin typeface="Sylfaen"/>
                <a:cs typeface="Sylfaen"/>
              </a:rPr>
              <a:t>ადამიანი</a:t>
            </a:r>
            <a:r>
              <a:rPr lang="en-US" dirty="0">
                <a:solidFill>
                  <a:srgbClr val="000000"/>
                </a:solidFill>
                <a:latin typeface="Sylfaen"/>
                <a:cs typeface="Sylfaen"/>
              </a:rPr>
              <a:t>, </a:t>
            </a:r>
            <a:r>
              <a:rPr lang="en-US" dirty="0" err="1">
                <a:solidFill>
                  <a:srgbClr val="000000"/>
                </a:solidFill>
                <a:latin typeface="Sylfaen"/>
                <a:cs typeface="Sylfaen"/>
              </a:rPr>
              <a:t>რადგან</a:t>
            </a:r>
            <a:r>
              <a:rPr lang="en-US" dirty="0">
                <a:solidFill>
                  <a:srgbClr val="000000"/>
                </a:solidFill>
                <a:latin typeface="Sylfaen"/>
                <a:cs typeface="Sylfaen"/>
              </a:rPr>
              <a:t> </a:t>
            </a:r>
            <a:r>
              <a:rPr lang="en-US" dirty="0" err="1">
                <a:solidFill>
                  <a:srgbClr val="000000"/>
                </a:solidFill>
                <a:latin typeface="Sylfaen"/>
                <a:cs typeface="Sylfaen"/>
              </a:rPr>
              <a:t>სხვანაირად</a:t>
            </a:r>
            <a:r>
              <a:rPr lang="en-US" dirty="0">
                <a:solidFill>
                  <a:srgbClr val="000000"/>
                </a:solidFill>
                <a:latin typeface="Sylfaen"/>
                <a:cs typeface="Sylfaen"/>
              </a:rPr>
              <a:t> </a:t>
            </a:r>
            <a:r>
              <a:rPr lang="en-US" dirty="0" err="1">
                <a:solidFill>
                  <a:srgbClr val="000000"/>
                </a:solidFill>
                <a:latin typeface="Sylfaen"/>
                <a:cs typeface="Sylfaen"/>
              </a:rPr>
              <a:t>მასთან</a:t>
            </a:r>
            <a:r>
              <a:rPr lang="en-US" dirty="0">
                <a:solidFill>
                  <a:srgbClr val="000000"/>
                </a:solidFill>
                <a:latin typeface="Sylfaen"/>
                <a:cs typeface="Sylfaen"/>
              </a:rPr>
              <a:t> </a:t>
            </a:r>
            <a:r>
              <a:rPr lang="en-US" dirty="0" err="1">
                <a:solidFill>
                  <a:srgbClr val="000000"/>
                </a:solidFill>
                <a:latin typeface="Sylfaen"/>
                <a:cs typeface="Sylfaen"/>
              </a:rPr>
              <a:t>იდენტიფიცირება</a:t>
            </a:r>
            <a:r>
              <a:rPr lang="en-US" dirty="0">
                <a:solidFill>
                  <a:srgbClr val="000000"/>
                </a:solidFill>
                <a:latin typeface="Sylfaen"/>
                <a:cs typeface="Sylfaen"/>
              </a:rPr>
              <a:t> </a:t>
            </a:r>
            <a:r>
              <a:rPr lang="en-US" dirty="0" err="1">
                <a:solidFill>
                  <a:srgbClr val="000000"/>
                </a:solidFill>
                <a:latin typeface="Sylfaen"/>
                <a:cs typeface="Sylfaen"/>
              </a:rPr>
              <a:t>გაძნელდებოდა</a:t>
            </a:r>
            <a:r>
              <a:rPr lang="en-US" dirty="0">
                <a:solidFill>
                  <a:srgbClr val="000000"/>
                </a:solidFill>
                <a:latin typeface="Sylfaen"/>
                <a:cs typeface="Sylfaen"/>
              </a:rPr>
              <a:t>.</a:t>
            </a:r>
          </a:p>
          <a:p>
            <a:pPr marL="0" indent="0">
              <a:buNone/>
            </a:pPr>
            <a:endParaRPr lang="en-US" dirty="0">
              <a:latin typeface="Sylfaen"/>
              <a:cs typeface="Sylfaen"/>
            </a:endParaRPr>
          </a:p>
        </p:txBody>
      </p:sp>
    </p:spTree>
    <p:extLst>
      <p:ext uri="{BB962C8B-B14F-4D97-AF65-F5344CB8AC3E}">
        <p14:creationId xmlns:p14="http://schemas.microsoft.com/office/powerpoint/2010/main" val="3955132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136525"/>
            <a:ext cx="10515600" cy="1325563"/>
          </a:xfrm>
        </p:spPr>
        <p:txBody>
          <a:bodyPr>
            <a:normAutofit/>
          </a:bodyPr>
          <a:lstStyle/>
          <a:p>
            <a:r>
              <a:rPr lang="ka-GE" sz="4000" dirty="0" smtClean="0"/>
              <a:t>მსხვერპლის მახასიათებლები</a:t>
            </a:r>
            <a:endParaRPr lang="en-US" sz="4000" dirty="0"/>
          </a:p>
        </p:txBody>
      </p:sp>
      <p:sp>
        <p:nvSpPr>
          <p:cNvPr id="3" name="Content Placeholder 2"/>
          <p:cNvSpPr>
            <a:spLocks noGrp="1"/>
          </p:cNvSpPr>
          <p:nvPr>
            <p:ph idx="1"/>
          </p:nvPr>
        </p:nvSpPr>
        <p:spPr>
          <a:xfrm>
            <a:off x="495300" y="1190624"/>
            <a:ext cx="10655300" cy="5032375"/>
          </a:xfrm>
        </p:spPr>
        <p:txBody>
          <a:bodyPr>
            <a:noAutofit/>
          </a:bodyPr>
          <a:lstStyle/>
          <a:p>
            <a:pPr marL="0" indent="0">
              <a:buNone/>
            </a:pPr>
            <a:r>
              <a:rPr lang="ka-GE" u="sng" dirty="0" smtClean="0"/>
              <a:t>ურთიერთობაში მალე ჩაბმა </a:t>
            </a:r>
            <a:r>
              <a:rPr lang="ka-GE" dirty="0" smtClean="0"/>
              <a:t>(ცუდი გამოცდილებებისა და დაბალი თვითშეფასების გამო</a:t>
            </a:r>
            <a:r>
              <a:rPr lang="ka-GE" dirty="0"/>
              <a:t> </a:t>
            </a:r>
            <a:r>
              <a:rPr lang="ka-GE" dirty="0" smtClean="0"/>
              <a:t>ფიქრობს რომ ვერ ეყვარებათ ისეთი როგორიც არის და ვინც მასთან იწყებს ურთიერთობას ის პარტნიორი მიაჩნია ბოლო შანსად).</a:t>
            </a:r>
          </a:p>
          <a:p>
            <a:pPr marL="0" indent="0">
              <a:buNone/>
            </a:pPr>
            <a:r>
              <a:rPr lang="ka-GE" u="sng" dirty="0" smtClean="0"/>
              <a:t>იზოლაციის ტენდენცია</a:t>
            </a:r>
            <a:r>
              <a:rPr lang="ka-GE" dirty="0" smtClean="0"/>
              <a:t> (იმის გამო, რომ პარტნიორ გაბრაზების, მიტოვებისა და უარყოფის ეშინია ის ადვილად იზოლირდება ირგვლიმყოფებისგან).</a:t>
            </a:r>
          </a:p>
          <a:p>
            <a:pPr marL="0" indent="0">
              <a:buNone/>
            </a:pPr>
            <a:r>
              <a:rPr lang="ka-GE" u="sng" dirty="0" smtClean="0"/>
              <a:t>საკუთარი თავის დადანაშულება </a:t>
            </a:r>
            <a:r>
              <a:rPr lang="ka-GE" dirty="0" smtClean="0"/>
              <a:t>(ვინაიდან იზოლირებულია ოჯახისა და მეგობრებისგან, მას არ აქვს დადებითი უკუკავშირის მიღების საშუალება და მხოლოდ უარყოფით უკუკავშირს იღებს პარტნიორისგან)</a:t>
            </a:r>
          </a:p>
          <a:p>
            <a:endParaRPr lang="ka-GE" sz="2400" dirty="0" smtClean="0"/>
          </a:p>
          <a:p>
            <a:endParaRPr lang="en-US" sz="2400" dirty="0"/>
          </a:p>
        </p:txBody>
      </p:sp>
    </p:spTree>
    <p:extLst>
      <p:ext uri="{BB962C8B-B14F-4D97-AF65-F5344CB8AC3E}">
        <p14:creationId xmlns:p14="http://schemas.microsoft.com/office/powerpoint/2010/main" val="195947040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136525"/>
            <a:ext cx="10515600" cy="1325563"/>
          </a:xfrm>
        </p:spPr>
        <p:txBody>
          <a:bodyPr>
            <a:normAutofit/>
          </a:bodyPr>
          <a:lstStyle/>
          <a:p>
            <a:r>
              <a:rPr lang="ka-GE" sz="4000" dirty="0" smtClean="0"/>
              <a:t>მსხვერპლის მახასიათებლები</a:t>
            </a:r>
            <a:endParaRPr lang="en-US" sz="4000" dirty="0"/>
          </a:p>
        </p:txBody>
      </p:sp>
      <p:sp>
        <p:nvSpPr>
          <p:cNvPr id="3" name="Content Placeholder 2"/>
          <p:cNvSpPr>
            <a:spLocks noGrp="1"/>
          </p:cNvSpPr>
          <p:nvPr>
            <p:ph idx="1"/>
          </p:nvPr>
        </p:nvSpPr>
        <p:spPr>
          <a:xfrm>
            <a:off x="495300" y="1190624"/>
            <a:ext cx="10655300" cy="5032375"/>
          </a:xfrm>
        </p:spPr>
        <p:txBody>
          <a:bodyPr>
            <a:noAutofit/>
          </a:bodyPr>
          <a:lstStyle/>
          <a:p>
            <a:pPr marL="0" indent="0">
              <a:buNone/>
            </a:pPr>
            <a:r>
              <a:rPr lang="ka-GE" u="sng" dirty="0" smtClean="0"/>
              <a:t>ახასიათებს </a:t>
            </a:r>
            <a:r>
              <a:rPr lang="ka-GE" u="sng" dirty="0"/>
              <a:t>მაღალი </a:t>
            </a:r>
            <a:r>
              <a:rPr lang="ka-GE" u="sng" dirty="0" smtClean="0"/>
              <a:t>ან მკვეთრად დაბალი პასუხისმგებლობა  </a:t>
            </a:r>
            <a:r>
              <a:rPr lang="ka-GE" dirty="0" smtClean="0"/>
              <a:t>(</a:t>
            </a:r>
            <a:r>
              <a:rPr lang="ka-GE" dirty="0"/>
              <a:t>როგორც თავის, ასევე სხვის </a:t>
            </a:r>
            <a:r>
              <a:rPr lang="ka-GE" dirty="0" smtClean="0"/>
              <a:t>ქმედებებზე გადაჭარბებულად დაბალი/მაღალი პასუხისმგებლობის გრძნობა)</a:t>
            </a:r>
          </a:p>
          <a:p>
            <a:pPr marL="0" lvl="0" indent="0">
              <a:buNone/>
            </a:pPr>
            <a:r>
              <a:rPr lang="en-US" u="sng" dirty="0" err="1">
                <a:latin typeface="Sylfaen"/>
                <a:cs typeface="Sylfaen"/>
              </a:rPr>
              <a:t>აუტოაგრესია</a:t>
            </a:r>
            <a:r>
              <a:rPr lang="en-US" dirty="0">
                <a:latin typeface="Sylfaen"/>
                <a:cs typeface="Sylfaen"/>
              </a:rPr>
              <a:t> (</a:t>
            </a:r>
            <a:r>
              <a:rPr lang="en-US" dirty="0" err="1">
                <a:latin typeface="Sylfaen"/>
                <a:cs typeface="Sylfaen"/>
              </a:rPr>
              <a:t>აგრესია</a:t>
            </a:r>
            <a:r>
              <a:rPr lang="en-US" dirty="0">
                <a:latin typeface="Sylfaen"/>
                <a:cs typeface="Sylfaen"/>
              </a:rPr>
              <a:t> </a:t>
            </a:r>
            <a:r>
              <a:rPr lang="en-US" dirty="0" err="1">
                <a:latin typeface="Sylfaen"/>
                <a:cs typeface="Sylfaen"/>
              </a:rPr>
              <a:t>მიმართული</a:t>
            </a:r>
            <a:r>
              <a:rPr lang="en-US" dirty="0">
                <a:latin typeface="Sylfaen"/>
                <a:cs typeface="Sylfaen"/>
              </a:rPr>
              <a:t> </a:t>
            </a:r>
            <a:r>
              <a:rPr lang="en-US" dirty="0" err="1">
                <a:latin typeface="Sylfaen"/>
                <a:cs typeface="Sylfaen"/>
              </a:rPr>
              <a:t>საკუთარი</a:t>
            </a:r>
            <a:r>
              <a:rPr lang="en-US" dirty="0">
                <a:latin typeface="Sylfaen"/>
                <a:cs typeface="Sylfaen"/>
              </a:rPr>
              <a:t> </a:t>
            </a:r>
            <a:r>
              <a:rPr lang="en-US" dirty="0" err="1">
                <a:latin typeface="Sylfaen"/>
                <a:cs typeface="Sylfaen"/>
              </a:rPr>
              <a:t>თავის</a:t>
            </a:r>
            <a:r>
              <a:rPr lang="en-US" dirty="0">
                <a:latin typeface="Sylfaen"/>
                <a:cs typeface="Sylfaen"/>
              </a:rPr>
              <a:t> </a:t>
            </a:r>
            <a:r>
              <a:rPr lang="en-US" dirty="0" err="1">
                <a:latin typeface="Sylfaen"/>
                <a:cs typeface="Sylfaen"/>
              </a:rPr>
              <a:t>მიმართ</a:t>
            </a:r>
            <a:r>
              <a:rPr lang="en-US" dirty="0">
                <a:latin typeface="Sylfaen"/>
                <a:cs typeface="Sylfaen"/>
              </a:rPr>
              <a:t>, </a:t>
            </a:r>
            <a:r>
              <a:rPr lang="en-US" dirty="0" err="1">
                <a:latin typeface="Sylfaen"/>
                <a:cs typeface="Sylfaen"/>
              </a:rPr>
              <a:t>ფიქრები</a:t>
            </a:r>
            <a:r>
              <a:rPr lang="en-US" dirty="0">
                <a:latin typeface="Sylfaen"/>
                <a:cs typeface="Sylfaen"/>
              </a:rPr>
              <a:t> </a:t>
            </a:r>
            <a:r>
              <a:rPr lang="en-US" dirty="0" err="1">
                <a:latin typeface="Sylfaen"/>
                <a:cs typeface="Sylfaen"/>
              </a:rPr>
              <a:t>თვითმკვლელობაზე</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smtClean="0">
                <a:latin typeface="Sylfaen"/>
                <a:cs typeface="Sylfaen"/>
              </a:rPr>
              <a:t>თვითმკვლელობის</a:t>
            </a:r>
            <a:r>
              <a:rPr lang="en-US" dirty="0" smtClean="0">
                <a:latin typeface="Sylfaen"/>
                <a:cs typeface="Sylfaen"/>
              </a:rPr>
              <a:t> </a:t>
            </a:r>
            <a:r>
              <a:rPr lang="en-US" dirty="0" err="1">
                <a:latin typeface="Sylfaen"/>
                <a:cs typeface="Sylfaen"/>
              </a:rPr>
              <a:t>მცდელობები</a:t>
            </a:r>
            <a:r>
              <a:rPr lang="en-US" dirty="0">
                <a:latin typeface="Sylfaen"/>
                <a:cs typeface="Sylfaen"/>
              </a:rPr>
              <a:t>, </a:t>
            </a:r>
            <a:r>
              <a:rPr lang="en-US" dirty="0" err="1">
                <a:latin typeface="Sylfaen"/>
                <a:cs typeface="Sylfaen"/>
              </a:rPr>
              <a:t>თვითმკვლელობა</a:t>
            </a:r>
            <a:r>
              <a:rPr lang="en-US" dirty="0">
                <a:latin typeface="Sylfaen"/>
                <a:cs typeface="Sylfaen"/>
              </a:rPr>
              <a:t> -</a:t>
            </a:r>
            <a:r>
              <a:rPr lang="en-US" dirty="0" err="1">
                <a:latin typeface="Sylfaen"/>
                <a:cs typeface="Sylfaen"/>
              </a:rPr>
              <a:t>უკავშირდება</a:t>
            </a:r>
            <a:r>
              <a:rPr lang="en-US" dirty="0">
                <a:latin typeface="Sylfaen"/>
                <a:cs typeface="Sylfaen"/>
              </a:rPr>
              <a:t> </a:t>
            </a:r>
            <a:r>
              <a:rPr lang="en-US" dirty="0" err="1">
                <a:latin typeface="Sylfaen"/>
                <a:cs typeface="Sylfaen"/>
              </a:rPr>
              <a:t>მსხვერპლის</a:t>
            </a:r>
            <a:r>
              <a:rPr lang="en-US" dirty="0">
                <a:latin typeface="Sylfaen"/>
                <a:cs typeface="Sylfaen"/>
              </a:rPr>
              <a:t> </a:t>
            </a:r>
            <a:r>
              <a:rPr lang="en-US" dirty="0" err="1">
                <a:latin typeface="Sylfaen"/>
                <a:cs typeface="Sylfaen"/>
              </a:rPr>
              <a:t>დაბალ</a:t>
            </a:r>
            <a:r>
              <a:rPr lang="en-US" dirty="0">
                <a:latin typeface="Sylfaen"/>
                <a:cs typeface="Sylfaen"/>
              </a:rPr>
              <a:t> </a:t>
            </a:r>
            <a:r>
              <a:rPr lang="en-US" dirty="0" err="1">
                <a:latin typeface="Sylfaen"/>
                <a:cs typeface="Sylfaen"/>
              </a:rPr>
              <a:t>თვითშეფასებას</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ბრალეუ</a:t>
            </a:r>
            <a:r>
              <a:rPr lang="ka-GE" dirty="0">
                <a:latin typeface="Sylfaen"/>
                <a:cs typeface="Sylfaen"/>
              </a:rPr>
              <a:t>ლ</a:t>
            </a:r>
            <a:r>
              <a:rPr lang="en-US" dirty="0" err="1">
                <a:latin typeface="Sylfaen"/>
                <a:cs typeface="Sylfaen"/>
              </a:rPr>
              <a:t>ობისა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სირცხვილის</a:t>
            </a:r>
            <a:r>
              <a:rPr lang="en-US" dirty="0">
                <a:latin typeface="Sylfaen"/>
                <a:cs typeface="Sylfaen"/>
              </a:rPr>
              <a:t> </a:t>
            </a:r>
            <a:r>
              <a:rPr lang="en-US" dirty="0" err="1">
                <a:latin typeface="Sylfaen"/>
                <a:cs typeface="Sylfaen"/>
              </a:rPr>
              <a:t>განცდას</a:t>
            </a:r>
            <a:r>
              <a:rPr lang="en-US" dirty="0">
                <a:latin typeface="Sylfaen"/>
                <a:cs typeface="Sylfaen"/>
              </a:rPr>
              <a:t>)</a:t>
            </a:r>
            <a:r>
              <a:rPr lang="en-US" dirty="0" smtClean="0">
                <a:latin typeface="Sylfaen"/>
                <a:cs typeface="Sylfaen"/>
              </a:rPr>
              <a:t>;</a:t>
            </a:r>
            <a:endParaRPr lang="ka-GE" dirty="0" smtClean="0"/>
          </a:p>
          <a:p>
            <a:endParaRPr lang="ka-GE" sz="2400" dirty="0"/>
          </a:p>
          <a:p>
            <a:pPr marL="0" indent="0">
              <a:buNone/>
            </a:pPr>
            <a:endParaRPr lang="ka-GE" sz="2400" dirty="0" smtClean="0"/>
          </a:p>
          <a:p>
            <a:endParaRPr lang="ka-GE" sz="2400" dirty="0" smtClean="0"/>
          </a:p>
          <a:p>
            <a:endParaRPr lang="en-US" sz="2400" dirty="0"/>
          </a:p>
        </p:txBody>
      </p:sp>
    </p:spTree>
    <p:extLst>
      <p:ext uri="{BB962C8B-B14F-4D97-AF65-F5344CB8AC3E}">
        <p14:creationId xmlns:p14="http://schemas.microsoft.com/office/powerpoint/2010/main" val="28353492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136525"/>
            <a:ext cx="10515600" cy="1325563"/>
          </a:xfrm>
        </p:spPr>
        <p:txBody>
          <a:bodyPr>
            <a:normAutofit/>
          </a:bodyPr>
          <a:lstStyle/>
          <a:p>
            <a:r>
              <a:rPr lang="ka-GE" sz="4000" dirty="0" smtClean="0"/>
              <a:t>მსხვერპლის მახასიათებლები</a:t>
            </a:r>
            <a:endParaRPr lang="en-US" sz="4000" dirty="0"/>
          </a:p>
        </p:txBody>
      </p:sp>
      <p:sp>
        <p:nvSpPr>
          <p:cNvPr id="3" name="Content Placeholder 2"/>
          <p:cNvSpPr>
            <a:spLocks noGrp="1"/>
          </p:cNvSpPr>
          <p:nvPr>
            <p:ph idx="1"/>
          </p:nvPr>
        </p:nvSpPr>
        <p:spPr>
          <a:xfrm>
            <a:off x="495300" y="1190624"/>
            <a:ext cx="10655300" cy="5032375"/>
          </a:xfrm>
        </p:spPr>
        <p:txBody>
          <a:bodyPr>
            <a:noAutofit/>
          </a:bodyPr>
          <a:lstStyle/>
          <a:p>
            <a:pPr marL="0" indent="0">
              <a:buNone/>
            </a:pPr>
            <a:endParaRPr lang="ka-GE" sz="2400" dirty="0" smtClean="0"/>
          </a:p>
          <a:p>
            <a:r>
              <a:rPr lang="ka-GE" dirty="0"/>
              <a:t>სჯერა, რომ ეჭვიანობა სიყვარულისთვისაა </a:t>
            </a:r>
            <a:r>
              <a:rPr lang="ka-GE" dirty="0" smtClean="0"/>
              <a:t>დამახასიათებელი;</a:t>
            </a:r>
          </a:p>
          <a:p>
            <a:r>
              <a:rPr lang="ka-GE" dirty="0" smtClean="0"/>
              <a:t>ეძებს </a:t>
            </a:r>
            <a:r>
              <a:rPr lang="ka-GE" dirty="0"/>
              <a:t>აღიარებას, მოწონებას</a:t>
            </a:r>
            <a:r>
              <a:rPr lang="ka-GE" dirty="0" smtClean="0"/>
              <a:t>, უპირობო მიღებას;</a:t>
            </a:r>
          </a:p>
          <a:p>
            <a:r>
              <a:rPr lang="ka-GE" dirty="0" smtClean="0"/>
              <a:t>დამოკიდებულია პარტნიორზე;</a:t>
            </a:r>
            <a:endParaRPr lang="ka-GE" dirty="0"/>
          </a:p>
          <a:p>
            <a:r>
              <a:rPr lang="ka-GE" dirty="0" smtClean="0"/>
              <a:t>უარყოფს გრძნობებს;</a:t>
            </a:r>
            <a:endParaRPr lang="ka-GE" dirty="0"/>
          </a:p>
          <a:p>
            <a:r>
              <a:rPr lang="ka-GE" dirty="0"/>
              <a:t>თავს გრძნობს უსუსურად და </a:t>
            </a:r>
            <a:r>
              <a:rPr lang="ka-GE" dirty="0" smtClean="0"/>
              <a:t>უიმედოდ;</a:t>
            </a:r>
            <a:endParaRPr lang="ka-GE" dirty="0"/>
          </a:p>
          <a:p>
            <a:r>
              <a:rPr lang="ka-GE" dirty="0" smtClean="0"/>
              <a:t>ნაკლებად </a:t>
            </a:r>
            <a:r>
              <a:rPr lang="ka-GE" dirty="0"/>
              <a:t>უვლის/უფრთხილდება </a:t>
            </a:r>
            <a:r>
              <a:rPr lang="ka-GE" dirty="0" smtClean="0"/>
              <a:t>თავს;</a:t>
            </a:r>
            <a:endParaRPr lang="ka-GE" dirty="0"/>
          </a:p>
          <a:p>
            <a:endParaRPr lang="ka-GE" sz="2400" dirty="0"/>
          </a:p>
          <a:p>
            <a:pPr marL="0" indent="0">
              <a:buNone/>
            </a:pPr>
            <a:endParaRPr lang="ka-GE" sz="2400" dirty="0" smtClean="0"/>
          </a:p>
          <a:p>
            <a:endParaRPr lang="ka-GE" sz="2400" dirty="0" smtClean="0"/>
          </a:p>
          <a:p>
            <a:endParaRPr lang="en-US" sz="2400" dirty="0"/>
          </a:p>
        </p:txBody>
      </p:sp>
    </p:spTree>
    <p:extLst>
      <p:ext uri="{BB962C8B-B14F-4D97-AF65-F5344CB8AC3E}">
        <p14:creationId xmlns:p14="http://schemas.microsoft.com/office/powerpoint/2010/main" val="10663763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cs typeface="Sylfaen"/>
              </a:rPr>
              <a:t>გენდერული მოძალადის </a:t>
            </a:r>
            <a:r>
              <a:rPr lang="ka-GE" sz="4000" dirty="0" smtClean="0">
                <a:cs typeface="Sylfaen"/>
              </a:rPr>
              <a:t>მახასიათებლები</a:t>
            </a:r>
            <a:endParaRPr lang="en-US" sz="4000" dirty="0"/>
          </a:p>
        </p:txBody>
      </p:sp>
      <p:sp>
        <p:nvSpPr>
          <p:cNvPr id="3" name="Content Placeholder 2"/>
          <p:cNvSpPr>
            <a:spLocks noGrp="1"/>
          </p:cNvSpPr>
          <p:nvPr>
            <p:ph idx="1"/>
          </p:nvPr>
        </p:nvSpPr>
        <p:spPr/>
        <p:txBody>
          <a:bodyPr/>
          <a:lstStyle/>
          <a:p>
            <a:pPr marL="0" indent="0">
              <a:buNone/>
            </a:pPr>
            <a:r>
              <a:rPr lang="ka-GE" dirty="0"/>
              <a:t>ზემოთ ჩვენ განვიხილეთ, თუ როგორია მსხვერპლის ბუნება და რა ძირითადი ნიშნებით შეუძლია სპეციალისტს მსხვერპლის იდენტიფიკაცია. ეს საკმაოდ მნიშვნელოვანი საკითხია,  მით უფრო, რომ მსხვერპლი ხშირად უარს ამბობს დახმარების მიღებაზე და უარყოფს მის მიმართ განხორციელებულ ძალადობას.  </a:t>
            </a:r>
            <a:endParaRPr lang="ka-GE" dirty="0" smtClean="0"/>
          </a:p>
          <a:p>
            <a:pPr marL="0" indent="0">
              <a:buNone/>
            </a:pPr>
            <a:r>
              <a:rPr lang="ka-GE" dirty="0" smtClean="0"/>
              <a:t>ასევე</a:t>
            </a:r>
            <a:r>
              <a:rPr lang="ka-GE" dirty="0"/>
              <a:t>, გადამწყვეტი  მნიშვნელობა აქვს  პროფესიონალი ფლობდეს გარკვეულ ცოდნას მოძალადის ბუნების </a:t>
            </a:r>
            <a:r>
              <a:rPr lang="ka-GE" dirty="0" smtClean="0"/>
              <a:t>შესახებ</a:t>
            </a:r>
            <a:r>
              <a:rPr lang="en-US" dirty="0"/>
              <a:t>.</a:t>
            </a:r>
          </a:p>
        </p:txBody>
      </p:sp>
    </p:spTree>
    <p:extLst>
      <p:ext uri="{BB962C8B-B14F-4D97-AF65-F5344CB8AC3E}">
        <p14:creationId xmlns:p14="http://schemas.microsoft.com/office/powerpoint/2010/main" val="1939237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4000" dirty="0">
                <a:latin typeface="Sylfaen"/>
                <a:cs typeface="Sylfaen"/>
              </a:rPr>
              <a:t>გენდერული მოძალადის </a:t>
            </a:r>
            <a:r>
              <a:rPr lang="ka-GE" sz="4000" dirty="0" smtClean="0">
                <a:latin typeface="Sylfaen"/>
                <a:cs typeface="Sylfaen"/>
              </a:rPr>
              <a:t>მახასიათებლები</a:t>
            </a:r>
            <a:r>
              <a:rPr lang="en-US" sz="4000" dirty="0">
                <a:latin typeface="Sylfaen"/>
                <a:cs typeface="Sylfaen"/>
              </a:rPr>
              <a:t/>
            </a:r>
            <a:br>
              <a:rPr lang="en-US" sz="4000" dirty="0">
                <a:latin typeface="Sylfaen"/>
                <a:cs typeface="Sylfaen"/>
              </a:rPr>
            </a:br>
            <a:endParaRPr lang="en-US" sz="4000" dirty="0">
              <a:latin typeface="Sylfaen"/>
              <a:cs typeface="Sylfaen"/>
            </a:endParaRPr>
          </a:p>
        </p:txBody>
      </p:sp>
      <p:sp>
        <p:nvSpPr>
          <p:cNvPr id="3" name="Content Placeholder 2"/>
          <p:cNvSpPr>
            <a:spLocks noGrp="1"/>
          </p:cNvSpPr>
          <p:nvPr>
            <p:ph idx="1"/>
          </p:nvPr>
        </p:nvSpPr>
        <p:spPr/>
        <p:txBody>
          <a:bodyPr/>
          <a:lstStyle/>
          <a:p>
            <a:pPr marL="0" indent="0">
              <a:buNone/>
            </a:pPr>
            <a:r>
              <a:rPr lang="ka-GE" dirty="0" smtClean="0">
                <a:latin typeface="Sylfaen"/>
                <a:cs typeface="Sylfaen"/>
              </a:rPr>
              <a:t>გენდერული </a:t>
            </a:r>
            <a:r>
              <a:rPr lang="ka-GE" dirty="0">
                <a:latin typeface="Sylfaen"/>
                <a:cs typeface="Sylfaen"/>
              </a:rPr>
              <a:t>ნიშნით მოძალადეები გვხდებიან სხვადასხვა სოციალურ-ეკონომიკურ, დემოგრაფიულ, კულტურული ფონის, ეთნიკურ ან რელიგიურ ჯგუფებს შორის. </a:t>
            </a:r>
            <a:endParaRPr lang="ka-GE" dirty="0" smtClean="0">
              <a:latin typeface="Sylfaen"/>
              <a:cs typeface="Sylfaen"/>
            </a:endParaRPr>
          </a:p>
          <a:p>
            <a:pPr marL="0" indent="0">
              <a:buNone/>
            </a:pPr>
            <a:r>
              <a:rPr lang="ka-GE" dirty="0" smtClean="0">
                <a:latin typeface="Sylfaen"/>
                <a:cs typeface="Sylfaen"/>
              </a:rPr>
              <a:t>ისინი </a:t>
            </a:r>
            <a:r>
              <a:rPr lang="ka-GE" dirty="0">
                <a:latin typeface="Sylfaen"/>
                <a:cs typeface="Sylfaen"/>
              </a:rPr>
              <a:t>ეუფლებიან სხვადასხვა ტიპის პროფესიებს, იკავებენ სხვადასხვა ტიპის სამუშაო პოზიციებს, ცხოვრობენ ნებისმიერ გეოგრაფიულ რეგიონში. </a:t>
            </a:r>
            <a:endParaRPr lang="ka-GE" dirty="0" smtClean="0">
              <a:latin typeface="Sylfaen"/>
              <a:cs typeface="Sylfaen"/>
            </a:endParaRPr>
          </a:p>
          <a:p>
            <a:pPr marL="0" indent="0">
              <a:buNone/>
            </a:pPr>
            <a:r>
              <a:rPr lang="ka-GE" dirty="0" smtClean="0">
                <a:latin typeface="Sylfaen"/>
                <a:cs typeface="Sylfaen"/>
              </a:rPr>
              <a:t>გენდერული </a:t>
            </a:r>
            <a:r>
              <a:rPr lang="ka-GE" dirty="0">
                <a:latin typeface="Sylfaen"/>
                <a:cs typeface="Sylfaen"/>
              </a:rPr>
              <a:t>ნიშნით მოძალადე შეიძლება იყოს ნებისმიერი სქესის წარმომადგენელი, თუმცა უმრავლესობა მამაკაცია. </a:t>
            </a:r>
            <a:endParaRPr lang="ka-GE" dirty="0" smtClean="0">
              <a:latin typeface="Sylfaen"/>
              <a:cs typeface="Sylfaen"/>
            </a:endParaRPr>
          </a:p>
          <a:p>
            <a:pPr marL="0" indent="0">
              <a:buNone/>
            </a:pPr>
            <a:endParaRPr lang="ka-GE" dirty="0">
              <a:latin typeface="Sylfaen"/>
              <a:cs typeface="Sylfaen"/>
            </a:endParaRPr>
          </a:p>
          <a:p>
            <a:pPr marL="0" indent="0">
              <a:buNone/>
            </a:pPr>
            <a:r>
              <a:rPr lang="ka-GE" sz="1200" dirty="0" smtClean="0">
                <a:latin typeface="Sylfaen"/>
                <a:cs typeface="Sylfaen"/>
              </a:rPr>
              <a:t>წყარო: /</a:t>
            </a:r>
            <a:r>
              <a:rPr lang="ka-GE" sz="1200" dirty="0">
                <a:latin typeface="Sylfaen"/>
                <a:cs typeface="Sylfaen"/>
              </a:rPr>
              <a:t>Bagshaw &amp; Chung 2000/</a:t>
            </a:r>
            <a:endParaRPr lang="en-US" sz="1200" dirty="0">
              <a:latin typeface="Sylfaen"/>
              <a:cs typeface="Sylfaen"/>
            </a:endParaRPr>
          </a:p>
          <a:p>
            <a:endParaRPr lang="en-US" dirty="0"/>
          </a:p>
        </p:txBody>
      </p:sp>
    </p:spTree>
    <p:extLst>
      <p:ext uri="{BB962C8B-B14F-4D97-AF65-F5344CB8AC3E}">
        <p14:creationId xmlns:p14="http://schemas.microsoft.com/office/powerpoint/2010/main" val="3617889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cs typeface="Sylfaen"/>
              </a:rPr>
              <a:t>გენდერული მოძალადის </a:t>
            </a:r>
            <a:r>
              <a:rPr lang="ka-GE" sz="4000" dirty="0" smtClean="0">
                <a:cs typeface="Sylfaen"/>
              </a:rPr>
              <a:t>მახასიათებლები</a:t>
            </a:r>
            <a:endParaRPr lang="en-US" sz="4000" dirty="0"/>
          </a:p>
        </p:txBody>
      </p:sp>
      <p:sp>
        <p:nvSpPr>
          <p:cNvPr id="3" name="Content Placeholder 2"/>
          <p:cNvSpPr>
            <a:spLocks noGrp="1"/>
          </p:cNvSpPr>
          <p:nvPr>
            <p:ph idx="1"/>
          </p:nvPr>
        </p:nvSpPr>
        <p:spPr/>
        <p:txBody>
          <a:bodyPr>
            <a:normAutofit/>
          </a:bodyPr>
          <a:lstStyle/>
          <a:p>
            <a:pPr marL="0" indent="0">
              <a:buNone/>
            </a:pPr>
            <a:r>
              <a:rPr lang="ka-GE" dirty="0"/>
              <a:t>ადამიანები, რომლებიც სხვა ადამიანებთან კომუნიკაციისათვის მეტწილად ძალადობრივ ქცევას მიმართავენ, ხშირ შემთხვევაში ხასიათდებიან შემდეგი  პიროვნული  თავისებურებებით:</a:t>
            </a:r>
            <a:endParaRPr lang="en-US" dirty="0"/>
          </a:p>
          <a:p>
            <a:pPr lvl="0"/>
            <a:r>
              <a:rPr lang="ka-GE" dirty="0" smtClean="0"/>
              <a:t>იმპულსურობა;</a:t>
            </a:r>
            <a:endParaRPr lang="en-US" dirty="0"/>
          </a:p>
          <a:p>
            <a:pPr lvl="0"/>
            <a:r>
              <a:rPr lang="ka-GE" dirty="0" smtClean="0"/>
              <a:t>ხასიათდებიან </a:t>
            </a:r>
            <a:r>
              <a:rPr lang="ka-GE" dirty="0"/>
              <a:t>ემპათიის უუნარობით - ნაკლებად ანაღვლებთ სხვების განცდები;</a:t>
            </a:r>
            <a:endParaRPr lang="en-US" dirty="0"/>
          </a:p>
          <a:p>
            <a:pPr lvl="0"/>
            <a:r>
              <a:rPr lang="ka-GE" dirty="0"/>
              <a:t>არ ახასიათებთ დანაშაულის განცდა საკუთარ ძალადობრივ ქცევასთან დაკავშირებით, თუმცა მუდმივად იძლევიან „გამოსწორების“ პირობას;</a:t>
            </a:r>
            <a:endParaRPr lang="en-US" dirty="0"/>
          </a:p>
          <a:p>
            <a:pPr marL="0" indent="0">
              <a:buNone/>
            </a:pPr>
            <a:endParaRPr lang="en-US" dirty="0"/>
          </a:p>
        </p:txBody>
      </p:sp>
    </p:spTree>
    <p:extLst>
      <p:ext uri="{BB962C8B-B14F-4D97-AF65-F5344CB8AC3E}">
        <p14:creationId xmlns:p14="http://schemas.microsoft.com/office/powerpoint/2010/main" val="346247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latin typeface="Sylfaen"/>
                <a:cs typeface="Sylfaen"/>
              </a:rPr>
              <a:t>გენდერული</a:t>
            </a:r>
            <a:r>
              <a:rPr lang="en-US" sz="4000" dirty="0">
                <a:latin typeface="Sylfaen"/>
                <a:cs typeface="Sylfaen"/>
              </a:rPr>
              <a:t> </a:t>
            </a:r>
            <a:r>
              <a:rPr lang="en-US" sz="4000" dirty="0" err="1">
                <a:latin typeface="Sylfaen"/>
                <a:cs typeface="Sylfaen"/>
              </a:rPr>
              <a:t>მოძალადის</a:t>
            </a:r>
            <a:r>
              <a:rPr lang="en-US" sz="4000" dirty="0">
                <a:latin typeface="Sylfaen"/>
                <a:cs typeface="Sylfaen"/>
              </a:rPr>
              <a:t> </a:t>
            </a:r>
            <a:r>
              <a:rPr lang="en-US" sz="4000" dirty="0" err="1" smtClean="0">
                <a:latin typeface="Sylfaen"/>
                <a:cs typeface="Sylfaen"/>
              </a:rPr>
              <a:t>მახასიათებლები</a:t>
            </a:r>
            <a:endParaRPr lang="en-US" sz="4000" dirty="0">
              <a:latin typeface="Sylfaen"/>
              <a:cs typeface="Sylfaen"/>
            </a:endParaRPr>
          </a:p>
        </p:txBody>
      </p:sp>
      <p:sp>
        <p:nvSpPr>
          <p:cNvPr id="3" name="Content Placeholder 2"/>
          <p:cNvSpPr>
            <a:spLocks noGrp="1"/>
          </p:cNvSpPr>
          <p:nvPr>
            <p:ph idx="1"/>
          </p:nvPr>
        </p:nvSpPr>
        <p:spPr/>
        <p:txBody>
          <a:bodyPr>
            <a:normAutofit lnSpcReduction="10000"/>
          </a:bodyPr>
          <a:lstStyle/>
          <a:p>
            <a:r>
              <a:rPr lang="ka-GE" dirty="0"/>
              <a:t>ხშირად მათი ძალადობრივი  ქცევა ალკოჰოლისა და ნარკოტიკების </a:t>
            </a:r>
            <a:r>
              <a:rPr lang="ka-GE" dirty="0" smtClean="0"/>
              <a:t>მოხმარებითაა </a:t>
            </a:r>
            <a:r>
              <a:rPr lang="ka-GE" dirty="0"/>
              <a:t>დამძიმებული </a:t>
            </a:r>
            <a:r>
              <a:rPr lang="ka-GE" sz="1700" dirty="0"/>
              <a:t>(Cleklley, The mask of insanity, 1964)</a:t>
            </a:r>
            <a:r>
              <a:rPr lang="ka-GE" sz="1700" dirty="0" smtClean="0"/>
              <a:t>;</a:t>
            </a:r>
          </a:p>
          <a:p>
            <a:pPr lvl="0"/>
            <a:r>
              <a:rPr lang="ka-GE" dirty="0" smtClean="0"/>
              <a:t>არ </a:t>
            </a:r>
            <a:r>
              <a:rPr lang="ka-GE" dirty="0"/>
              <a:t>იცავენ სოციალურ ნორმებს და შეიძლება რეგულარულად არღვევდნენ კანონს;</a:t>
            </a:r>
            <a:endParaRPr lang="en-US" dirty="0"/>
          </a:p>
          <a:p>
            <a:pPr lvl="0"/>
            <a:r>
              <a:rPr lang="ka-GE" dirty="0" smtClean="0"/>
              <a:t>ახასიათებთ </a:t>
            </a:r>
            <a:r>
              <a:rPr lang="ka-GE" dirty="0"/>
              <a:t>გარისკვა, არ ითვალისწინებენ საკუთარ ან სხვის უსაფრთხოებას</a:t>
            </a:r>
            <a:r>
              <a:rPr lang="ka-GE" dirty="0" smtClean="0"/>
              <a:t>;</a:t>
            </a:r>
          </a:p>
          <a:p>
            <a:r>
              <a:rPr lang="ka-GE" dirty="0"/>
              <a:t>ადვილად ბრაზდებიან, ღიზიანდებიან და შეურაცხყოფას აყენებენ სხვებს;</a:t>
            </a:r>
            <a:endParaRPr lang="en-US" dirty="0"/>
          </a:p>
          <a:p>
            <a:pPr lvl="0"/>
            <a:r>
              <a:rPr lang="ka-GE" dirty="0"/>
              <a:t>ვერ ცვლიან ქცევას დასჯის ან უარყოფითი შედეგის საპასუხოდ;</a:t>
            </a: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3278163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latin typeface="Sylfaen"/>
                <a:cs typeface="Sylfaen"/>
              </a:rPr>
              <a:t>გენდერული</a:t>
            </a:r>
            <a:r>
              <a:rPr lang="en-US" sz="4000" dirty="0">
                <a:latin typeface="Sylfaen"/>
                <a:cs typeface="Sylfaen"/>
              </a:rPr>
              <a:t> </a:t>
            </a:r>
            <a:r>
              <a:rPr lang="en-US" sz="4000" dirty="0" err="1">
                <a:latin typeface="Sylfaen"/>
                <a:cs typeface="Sylfaen"/>
              </a:rPr>
              <a:t>მოძალადის</a:t>
            </a:r>
            <a:r>
              <a:rPr lang="en-US" sz="4000" dirty="0">
                <a:latin typeface="Sylfaen"/>
                <a:cs typeface="Sylfaen"/>
              </a:rPr>
              <a:t> </a:t>
            </a:r>
            <a:r>
              <a:rPr lang="en-US" sz="4000" dirty="0" err="1" smtClean="0">
                <a:latin typeface="Sylfaen"/>
                <a:cs typeface="Sylfaen"/>
              </a:rPr>
              <a:t>მახასიათებლები</a:t>
            </a:r>
            <a:endParaRPr lang="en-US" sz="4000" dirty="0">
              <a:latin typeface="Sylfaen"/>
              <a:cs typeface="Sylfaen"/>
            </a:endParaRPr>
          </a:p>
        </p:txBody>
      </p:sp>
      <p:sp>
        <p:nvSpPr>
          <p:cNvPr id="3" name="Content Placeholder 2"/>
          <p:cNvSpPr>
            <a:spLocks noGrp="1"/>
          </p:cNvSpPr>
          <p:nvPr>
            <p:ph idx="1"/>
          </p:nvPr>
        </p:nvSpPr>
        <p:spPr/>
        <p:txBody>
          <a:bodyPr>
            <a:normAutofit lnSpcReduction="10000"/>
          </a:bodyPr>
          <a:lstStyle/>
          <a:p>
            <a:r>
              <a:rPr lang="ka-GE" dirty="0" smtClean="0"/>
              <a:t>მიმართავენ </a:t>
            </a:r>
            <a:r>
              <a:rPr lang="ka-GE" dirty="0"/>
              <a:t>გადაბრალებას და ახდენენ საკუთარი ქცევის </a:t>
            </a:r>
            <a:r>
              <a:rPr lang="ka-GE" dirty="0" smtClean="0"/>
              <a:t>გამართლებას;</a:t>
            </a:r>
          </a:p>
          <a:p>
            <a:r>
              <a:rPr lang="ka-GE" dirty="0" smtClean="0"/>
              <a:t>პარტნიორთან მიმართებაში უჩნდებათ ეჭვები /ხშირ შემთხვევაში უსაფუძვლო/</a:t>
            </a:r>
          </a:p>
          <a:p>
            <a:r>
              <a:rPr lang="ka-GE" dirty="0" smtClean="0"/>
              <a:t>სასტიკად და/ან </a:t>
            </a:r>
            <a:r>
              <a:rPr lang="ka-GE" dirty="0"/>
              <a:t>დამამცირებლად ექცევიან სხვა </a:t>
            </a:r>
            <a:r>
              <a:rPr lang="ka-GE" dirty="0" smtClean="0"/>
              <a:t>ადამიანებს; </a:t>
            </a:r>
            <a:endParaRPr lang="en-US" dirty="0"/>
          </a:p>
          <a:p>
            <a:pPr lvl="0"/>
            <a:r>
              <a:rPr lang="ka-GE" dirty="0"/>
              <a:t>ახასიათებთ პიროვნული „ხიბლი“, რაც  ზედაპირული და ხანმოკლეა; </a:t>
            </a:r>
            <a:endParaRPr lang="en-US" dirty="0"/>
          </a:p>
          <a:p>
            <a:r>
              <a:rPr lang="ka-GE" dirty="0"/>
              <a:t>აქვთ არასტაბილური ცხოვრების წესი - ხშირად იცვლიან სამსახურს, ტოვებენ ოჯახს, ჰყავთ შემთხვევითი სექსუალური პარტნიორები;</a:t>
            </a:r>
            <a:endParaRPr lang="en-US" dirty="0"/>
          </a:p>
          <a:p>
            <a:pPr lvl="0"/>
            <a:endParaRPr lang="en-US" dirty="0"/>
          </a:p>
          <a:p>
            <a:endParaRPr lang="en-US" dirty="0"/>
          </a:p>
        </p:txBody>
      </p:sp>
    </p:spTree>
    <p:extLst>
      <p:ext uri="{BB962C8B-B14F-4D97-AF65-F5344CB8AC3E}">
        <p14:creationId xmlns:p14="http://schemas.microsoft.com/office/powerpoint/2010/main" val="2137919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76BA042-1D64-4861-A680-2EABECCB266F}"/>
              </a:ext>
            </a:extLst>
          </p:cNvPr>
          <p:cNvSpPr>
            <a:spLocks noGrp="1"/>
          </p:cNvSpPr>
          <p:nvPr>
            <p:ph type="title"/>
          </p:nvPr>
        </p:nvSpPr>
        <p:spPr/>
        <p:txBody>
          <a:bodyPr>
            <a:normAutofit/>
          </a:bodyPr>
          <a:lstStyle/>
          <a:p>
            <a:r>
              <a:rPr lang="ka-GE" sz="4000" dirty="0"/>
              <a:t>მოდული </a:t>
            </a:r>
            <a:r>
              <a:rPr lang="ka-GE" sz="4000" dirty="0" smtClean="0"/>
              <a:t>3 - დასასრული</a:t>
            </a:r>
            <a:r>
              <a:rPr lang="en-GB" sz="4000" dirty="0" smtClean="0"/>
              <a:t> </a:t>
            </a:r>
            <a:endParaRPr lang="en-GB" sz="4000" dirty="0"/>
          </a:p>
        </p:txBody>
      </p:sp>
      <p:sp>
        <p:nvSpPr>
          <p:cNvPr id="5" name="Text Placeholder 4">
            <a:extLst>
              <a:ext uri="{FF2B5EF4-FFF2-40B4-BE49-F238E27FC236}">
                <a16:creationId xmlns="" xmlns:a16="http://schemas.microsoft.com/office/drawing/2014/main" id="{8FDE43D4-1ADB-43FD-9F99-15B2705CA9A8}"/>
              </a:ext>
            </a:extLst>
          </p:cNvPr>
          <p:cNvSpPr>
            <a:spLocks noGrp="1"/>
          </p:cNvSpPr>
          <p:nvPr>
            <p:ph type="body" idx="1"/>
          </p:nvPr>
        </p:nvSpPr>
        <p:spPr>
          <a:xfrm>
            <a:off x="764389" y="4589463"/>
            <a:ext cx="10583061" cy="1500187"/>
          </a:xfrm>
        </p:spPr>
        <p:txBody>
          <a:bodyPr/>
          <a:lstStyle/>
          <a:p>
            <a:pPr lvl="0"/>
            <a:r>
              <a:rPr lang="ka-GE" sz="2800" dirty="0"/>
              <a:t>თემა: </a:t>
            </a:r>
            <a:endParaRPr lang="ka-GE" sz="2800" dirty="0" smtClean="0"/>
          </a:p>
          <a:p>
            <a:pPr lvl="0"/>
            <a:r>
              <a:rPr lang="ka-GE" sz="2800" dirty="0" smtClean="0"/>
              <a:t>ძალადობის მსხვერპლისა და მოძალადის მახასიათებლები</a:t>
            </a:r>
            <a:endParaRPr lang="en-US" sz="2800" dirty="0"/>
          </a:p>
          <a:p>
            <a:endParaRPr lang="en-GB" dirty="0"/>
          </a:p>
        </p:txBody>
      </p:sp>
    </p:spTree>
    <p:extLst>
      <p:ext uri="{BB962C8B-B14F-4D97-AF65-F5344CB8AC3E}">
        <p14:creationId xmlns:p14="http://schemas.microsoft.com/office/powerpoint/2010/main" val="10261153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E37E089-F23F-4AA0-9BEF-70698BC6EA60}"/>
              </a:ext>
            </a:extLst>
          </p:cNvPr>
          <p:cNvSpPr>
            <a:spLocks noGrp="1"/>
          </p:cNvSpPr>
          <p:nvPr>
            <p:ph type="title"/>
          </p:nvPr>
        </p:nvSpPr>
        <p:spPr/>
        <p:txBody>
          <a:bodyPr/>
          <a:lstStyle/>
          <a:p>
            <a:r>
              <a:rPr lang="ka-GE" dirty="0"/>
              <a:t>მოდულის მიზანი:</a:t>
            </a:r>
            <a:endParaRPr lang="en-GB" dirty="0"/>
          </a:p>
        </p:txBody>
      </p:sp>
      <p:sp>
        <p:nvSpPr>
          <p:cNvPr id="5" name="Content Placeholder 4">
            <a:extLst>
              <a:ext uri="{FF2B5EF4-FFF2-40B4-BE49-F238E27FC236}">
                <a16:creationId xmlns="" xmlns:a16="http://schemas.microsoft.com/office/drawing/2014/main" id="{AC7263ED-BCD1-46B1-BD64-13964399A8E3}"/>
              </a:ext>
            </a:extLst>
          </p:cNvPr>
          <p:cNvSpPr>
            <a:spLocks noGrp="1"/>
          </p:cNvSpPr>
          <p:nvPr>
            <p:ph idx="1"/>
          </p:nvPr>
        </p:nvSpPr>
        <p:spPr/>
        <p:txBody>
          <a:bodyPr>
            <a:normAutofit/>
          </a:bodyPr>
          <a:lstStyle/>
          <a:p>
            <a:pPr lvl="0"/>
            <a:endParaRPr lang="ka-GE" sz="2600" dirty="0" smtClean="0"/>
          </a:p>
          <a:p>
            <a:pPr lvl="0"/>
            <a:r>
              <a:rPr lang="ka-GE" dirty="0"/>
              <a:t>რატომ რჩება მსხვერპლი მოძალადესთან</a:t>
            </a:r>
            <a:r>
              <a:rPr lang="ka-GE" dirty="0" smtClean="0"/>
              <a:t>?</a:t>
            </a:r>
          </a:p>
          <a:p>
            <a:pPr lvl="0"/>
            <a:r>
              <a:rPr lang="ka-GE" dirty="0" smtClean="0"/>
              <a:t>“კონტროლისა და ძალაუფლების ბორბალი”</a:t>
            </a:r>
            <a:endParaRPr lang="en-US" dirty="0"/>
          </a:p>
          <a:p>
            <a:pPr lvl="0"/>
            <a:r>
              <a:rPr lang="ka-GE" dirty="0"/>
              <a:t>“დაწავლილი უმწეობის ფენომენი”</a:t>
            </a:r>
          </a:p>
          <a:p>
            <a:pPr lvl="0"/>
            <a:r>
              <a:rPr lang="ka-GE" dirty="0" smtClean="0"/>
              <a:t>როგორია ძალადობის მსხვერპლის მახასიათებლები</a:t>
            </a:r>
          </a:p>
          <a:p>
            <a:pPr lvl="0"/>
            <a:r>
              <a:rPr lang="ka-GE" dirty="0" smtClean="0"/>
              <a:t>როგორია მოძალადეების მახასიათებლები</a:t>
            </a:r>
            <a:endParaRPr lang="en-US" dirty="0"/>
          </a:p>
        </p:txBody>
      </p:sp>
    </p:spTree>
    <p:extLst>
      <p:ext uri="{BB962C8B-B14F-4D97-AF65-F5344CB8AC3E}">
        <p14:creationId xmlns:p14="http://schemas.microsoft.com/office/powerpoint/2010/main" val="23160424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err="1" smtClean="0">
                <a:latin typeface="Sylfaen"/>
                <a:cs typeface="Sylfaen"/>
              </a:rPr>
              <a:t>იმისათვის</a:t>
            </a:r>
            <a:r>
              <a:rPr lang="en-US" dirty="0">
                <a:latin typeface="Sylfaen"/>
                <a:cs typeface="Sylfaen"/>
              </a:rPr>
              <a:t> </a:t>
            </a:r>
            <a:r>
              <a:rPr lang="en-US" dirty="0" err="1" smtClean="0">
                <a:latin typeface="Sylfaen"/>
                <a:cs typeface="Sylfaen"/>
              </a:rPr>
              <a:t>რომ</a:t>
            </a:r>
            <a:r>
              <a:rPr lang="en-US" dirty="0" smtClean="0">
                <a:latin typeface="Sylfaen"/>
                <a:cs typeface="Sylfaen"/>
              </a:rPr>
              <a:t> </a:t>
            </a:r>
            <a:r>
              <a:rPr lang="en-US" dirty="0" err="1" smtClean="0">
                <a:latin typeface="Sylfaen"/>
                <a:cs typeface="Sylfaen"/>
              </a:rPr>
              <a:t>პასუხი</a:t>
            </a:r>
            <a:r>
              <a:rPr lang="en-US" dirty="0" smtClean="0">
                <a:latin typeface="Sylfaen"/>
                <a:cs typeface="Sylfaen"/>
              </a:rPr>
              <a:t> </a:t>
            </a:r>
            <a:r>
              <a:rPr lang="en-US" dirty="0" err="1" smtClean="0">
                <a:latin typeface="Sylfaen"/>
                <a:cs typeface="Sylfaen"/>
              </a:rPr>
              <a:t>გავცეთ</a:t>
            </a:r>
            <a:r>
              <a:rPr lang="en-US" dirty="0" smtClean="0">
                <a:latin typeface="Sylfaen"/>
                <a:cs typeface="Sylfaen"/>
              </a:rPr>
              <a:t> </a:t>
            </a:r>
            <a:r>
              <a:rPr lang="en-US" dirty="0" err="1" smtClean="0">
                <a:latin typeface="Sylfaen"/>
                <a:cs typeface="Sylfaen"/>
              </a:rPr>
              <a:t>კითხვას</a:t>
            </a:r>
            <a:r>
              <a:rPr lang="en-US" dirty="0" smtClean="0">
                <a:latin typeface="Sylfaen"/>
                <a:cs typeface="Sylfaen"/>
              </a:rPr>
              <a:t> </a:t>
            </a:r>
            <a:r>
              <a:rPr lang="en-US" dirty="0" err="1" smtClean="0">
                <a:latin typeface="Sylfaen"/>
                <a:cs typeface="Sylfaen"/>
              </a:rPr>
              <a:t>თუ</a:t>
            </a:r>
            <a:r>
              <a:rPr lang="en-US" dirty="0" smtClean="0">
                <a:latin typeface="Sylfaen"/>
                <a:cs typeface="Sylfaen"/>
              </a:rPr>
              <a:t> </a:t>
            </a:r>
            <a:r>
              <a:rPr lang="en-US" dirty="0" err="1" smtClean="0">
                <a:latin typeface="Sylfaen"/>
                <a:cs typeface="Sylfaen"/>
              </a:rPr>
              <a:t>რატომ</a:t>
            </a:r>
            <a:r>
              <a:rPr lang="en-US" dirty="0" smtClean="0">
                <a:latin typeface="Sylfaen"/>
                <a:cs typeface="Sylfaen"/>
              </a:rPr>
              <a:t> </a:t>
            </a:r>
            <a:r>
              <a:rPr lang="en-US" dirty="0" err="1" smtClean="0">
                <a:latin typeface="Sylfaen"/>
                <a:cs typeface="Sylfaen"/>
              </a:rPr>
              <a:t>რჩება</a:t>
            </a:r>
            <a:r>
              <a:rPr lang="en-US" dirty="0" smtClean="0">
                <a:latin typeface="Sylfaen"/>
                <a:cs typeface="Sylfaen"/>
              </a:rPr>
              <a:t> </a:t>
            </a:r>
            <a:r>
              <a:rPr lang="en-US" dirty="0" err="1" smtClean="0">
                <a:latin typeface="Sylfaen"/>
                <a:cs typeface="Sylfaen"/>
              </a:rPr>
              <a:t>მსხვერპლი</a:t>
            </a:r>
            <a:r>
              <a:rPr lang="en-US" dirty="0" smtClean="0">
                <a:latin typeface="Sylfaen"/>
                <a:cs typeface="Sylfaen"/>
              </a:rPr>
              <a:t> </a:t>
            </a:r>
            <a:r>
              <a:rPr lang="en-US" dirty="0" err="1" smtClean="0">
                <a:latin typeface="Sylfaen"/>
                <a:cs typeface="Sylfaen"/>
              </a:rPr>
              <a:t>მოძალადესთან</a:t>
            </a:r>
            <a:r>
              <a:rPr lang="en-US" dirty="0" smtClean="0">
                <a:latin typeface="Sylfaen"/>
                <a:cs typeface="Sylfaen"/>
              </a:rPr>
              <a:t>, </a:t>
            </a:r>
            <a:r>
              <a:rPr lang="en-US" dirty="0" err="1" smtClean="0">
                <a:latin typeface="Sylfaen"/>
                <a:cs typeface="Sylfaen"/>
              </a:rPr>
              <a:t>უნდა</a:t>
            </a:r>
            <a:r>
              <a:rPr lang="en-US" dirty="0" smtClean="0">
                <a:latin typeface="Sylfaen"/>
                <a:cs typeface="Sylfaen"/>
              </a:rPr>
              <a:t> </a:t>
            </a:r>
            <a:r>
              <a:rPr lang="en-US" dirty="0" err="1" smtClean="0">
                <a:latin typeface="Sylfaen"/>
                <a:cs typeface="Sylfaen"/>
              </a:rPr>
              <a:t>გვესმოდეს</a:t>
            </a:r>
            <a:r>
              <a:rPr lang="en-US" dirty="0" smtClean="0">
                <a:latin typeface="Sylfaen"/>
                <a:cs typeface="Sylfaen"/>
              </a:rPr>
              <a:t>:</a:t>
            </a:r>
          </a:p>
          <a:p>
            <a:r>
              <a:rPr lang="en-US" dirty="0" err="1" smtClean="0">
                <a:latin typeface="Sylfaen"/>
                <a:cs typeface="Sylfaen"/>
              </a:rPr>
              <a:t>ოჯახში</a:t>
            </a:r>
            <a:r>
              <a:rPr lang="en-US" dirty="0" smtClean="0">
                <a:latin typeface="Sylfaen"/>
                <a:cs typeface="Sylfaen"/>
              </a:rPr>
              <a:t> </a:t>
            </a:r>
            <a:r>
              <a:rPr lang="en-US" dirty="0" err="1" smtClean="0">
                <a:latin typeface="Sylfaen"/>
                <a:cs typeface="Sylfaen"/>
              </a:rPr>
              <a:t>ძალადობის</a:t>
            </a:r>
            <a:r>
              <a:rPr lang="en-US" dirty="0" smtClean="0">
                <a:latin typeface="Sylfaen"/>
                <a:cs typeface="Sylfaen"/>
              </a:rPr>
              <a:t> </a:t>
            </a:r>
            <a:r>
              <a:rPr lang="en-US" dirty="0" err="1" smtClean="0">
                <a:latin typeface="Sylfaen"/>
                <a:cs typeface="Sylfaen"/>
              </a:rPr>
              <a:t>დინამიკა</a:t>
            </a:r>
            <a:endParaRPr lang="en-US" dirty="0">
              <a:latin typeface="Sylfaen"/>
              <a:cs typeface="Sylfaen"/>
            </a:endParaRPr>
          </a:p>
          <a:p>
            <a:r>
              <a:rPr lang="en-US" dirty="0" err="1" smtClean="0">
                <a:latin typeface="Sylfaen"/>
                <a:cs typeface="Sylfaen"/>
              </a:rPr>
              <a:t>მოძალადისა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მსხვერპლის</a:t>
            </a:r>
            <a:r>
              <a:rPr lang="en-US" dirty="0" smtClean="0">
                <a:latin typeface="Sylfaen"/>
                <a:cs typeface="Sylfaen"/>
              </a:rPr>
              <a:t>  </a:t>
            </a:r>
            <a:r>
              <a:rPr lang="en-US" dirty="0" err="1" smtClean="0">
                <a:latin typeface="Sylfaen"/>
                <a:cs typeface="Sylfaen"/>
              </a:rPr>
              <a:t>მახასიათებლები</a:t>
            </a:r>
            <a:endParaRPr lang="en-US" dirty="0">
              <a:latin typeface="Sylfaen"/>
              <a:cs typeface="Sylfaen"/>
            </a:endParaRPr>
          </a:p>
        </p:txBody>
      </p:sp>
    </p:spTree>
    <p:extLst>
      <p:ext uri="{BB962C8B-B14F-4D97-AF65-F5344CB8AC3E}">
        <p14:creationId xmlns:p14="http://schemas.microsoft.com/office/powerpoint/2010/main" val="21258288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a:bodyPr>
          <a:lstStyle/>
          <a:p>
            <a:pPr marL="0" indent="0" algn="ctr">
              <a:buNone/>
            </a:pPr>
            <a:endParaRPr lang="en-US" dirty="0" smtClean="0">
              <a:latin typeface="Sylfaen"/>
              <a:cs typeface="Sylfaen"/>
            </a:endParaRPr>
          </a:p>
          <a:p>
            <a:pPr marL="0" indent="0" algn="ctr">
              <a:buNone/>
            </a:pPr>
            <a:endParaRPr lang="en-US" dirty="0">
              <a:latin typeface="Sylfaen"/>
              <a:cs typeface="Sylfaen"/>
            </a:endParaRPr>
          </a:p>
          <a:p>
            <a:pPr marL="0" indent="0" algn="ctr">
              <a:buNone/>
            </a:pPr>
            <a:r>
              <a:rPr lang="en-US" dirty="0" err="1" smtClean="0">
                <a:latin typeface="Sylfaen"/>
                <a:cs typeface="Sylfaen"/>
              </a:rPr>
              <a:t>არსებობს</a:t>
            </a:r>
            <a:r>
              <a:rPr lang="en-US" dirty="0" smtClean="0">
                <a:latin typeface="Sylfaen"/>
                <a:cs typeface="Sylfaen"/>
              </a:rPr>
              <a:t> </a:t>
            </a:r>
            <a:r>
              <a:rPr lang="en-US" dirty="0" err="1" smtClean="0">
                <a:latin typeface="Sylfaen"/>
                <a:cs typeface="Sylfaen"/>
              </a:rPr>
              <a:t>ორი</a:t>
            </a:r>
            <a:r>
              <a:rPr lang="en-US" dirty="0" smtClean="0">
                <a:latin typeface="Sylfaen"/>
                <a:cs typeface="Sylfaen"/>
              </a:rPr>
              <a:t> </a:t>
            </a:r>
            <a:r>
              <a:rPr lang="en-US" dirty="0" err="1" smtClean="0">
                <a:latin typeface="Sylfaen"/>
                <a:cs typeface="Sylfaen"/>
              </a:rPr>
              <a:t>ძირითადი</a:t>
            </a:r>
            <a:r>
              <a:rPr lang="en-US" dirty="0" smtClean="0">
                <a:latin typeface="Sylfaen"/>
                <a:cs typeface="Sylfaen"/>
              </a:rPr>
              <a:t> </a:t>
            </a:r>
            <a:r>
              <a:rPr lang="en-US" dirty="0" err="1" smtClean="0">
                <a:latin typeface="Sylfaen"/>
                <a:cs typeface="Sylfaen"/>
              </a:rPr>
              <a:t>ჯგუფი</a:t>
            </a:r>
            <a:r>
              <a:rPr lang="en-US" dirty="0" smtClean="0">
                <a:latin typeface="Sylfaen"/>
                <a:cs typeface="Sylfaen"/>
              </a:rPr>
              <a:t> </a:t>
            </a:r>
            <a:r>
              <a:rPr lang="en-US" dirty="0" err="1" smtClean="0">
                <a:latin typeface="Sylfaen"/>
                <a:cs typeface="Sylfaen"/>
              </a:rPr>
              <a:t>მიზეზებისა</a:t>
            </a:r>
            <a:r>
              <a:rPr lang="en-US" dirty="0" smtClean="0">
                <a:latin typeface="Sylfaen"/>
                <a:cs typeface="Sylfaen"/>
              </a:rPr>
              <a:t>:</a:t>
            </a:r>
          </a:p>
          <a:p>
            <a:pPr marL="0" indent="0" algn="ctr">
              <a:buNone/>
            </a:pPr>
            <a:r>
              <a:rPr lang="en-US" dirty="0" err="1" smtClean="0">
                <a:latin typeface="Sylfaen"/>
                <a:cs typeface="Sylfaen"/>
              </a:rPr>
              <a:t>ემოციური</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სიტუაციური</a:t>
            </a:r>
            <a:r>
              <a:rPr lang="en-US" dirty="0" smtClean="0">
                <a:latin typeface="Sylfaen"/>
                <a:cs typeface="Sylfaen"/>
              </a:rPr>
              <a:t> </a:t>
            </a:r>
          </a:p>
          <a:p>
            <a:pPr marL="0" indent="0">
              <a:buNone/>
            </a:pPr>
            <a:endParaRPr lang="en-US" dirty="0">
              <a:latin typeface="Sylfaen"/>
              <a:cs typeface="Sylfaen"/>
            </a:endParaRPr>
          </a:p>
        </p:txBody>
      </p:sp>
    </p:spTree>
    <p:extLst>
      <p:ext uri="{BB962C8B-B14F-4D97-AF65-F5344CB8AC3E}">
        <p14:creationId xmlns:p14="http://schemas.microsoft.com/office/powerpoint/2010/main" val="8396565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err="1" smtClean="0">
                <a:latin typeface="Sylfaen"/>
                <a:cs typeface="Sylfaen"/>
              </a:rPr>
              <a:t>ემოციური</a:t>
            </a:r>
            <a:r>
              <a:rPr lang="en-US" dirty="0" smtClean="0">
                <a:latin typeface="Sylfaen"/>
                <a:cs typeface="Sylfaen"/>
              </a:rPr>
              <a:t> </a:t>
            </a:r>
            <a:r>
              <a:rPr lang="en-US" dirty="0" err="1" smtClean="0">
                <a:latin typeface="Sylfaen"/>
                <a:cs typeface="Sylfaen"/>
              </a:rPr>
              <a:t>მიზეზები</a:t>
            </a:r>
            <a:r>
              <a:rPr lang="en-US" dirty="0" smtClean="0">
                <a:latin typeface="Sylfaen"/>
                <a:cs typeface="Sylfaen"/>
              </a:rPr>
              <a:t>:</a:t>
            </a:r>
          </a:p>
          <a:p>
            <a:r>
              <a:rPr lang="en-US" dirty="0" err="1" smtClean="0">
                <a:latin typeface="Sylfaen"/>
                <a:cs typeface="Sylfaen"/>
              </a:rPr>
              <a:t>იმედი</a:t>
            </a:r>
            <a:r>
              <a:rPr lang="en-US" dirty="0" smtClean="0">
                <a:latin typeface="Sylfaen"/>
                <a:cs typeface="Sylfaen"/>
              </a:rPr>
              <a:t>, </a:t>
            </a:r>
            <a:r>
              <a:rPr lang="en-US" dirty="0" err="1" smtClean="0">
                <a:latin typeface="Sylfaen"/>
                <a:cs typeface="Sylfaen"/>
              </a:rPr>
              <a:t>რომ</a:t>
            </a:r>
            <a:r>
              <a:rPr lang="en-US" dirty="0" smtClean="0">
                <a:latin typeface="Sylfaen"/>
                <a:cs typeface="Sylfaen"/>
              </a:rPr>
              <a:t> </a:t>
            </a:r>
            <a:r>
              <a:rPr lang="en-US" dirty="0" err="1" smtClean="0">
                <a:latin typeface="Sylfaen"/>
                <a:cs typeface="Sylfaen"/>
              </a:rPr>
              <a:t>მოძალადე</a:t>
            </a:r>
            <a:r>
              <a:rPr lang="en-US" dirty="0" smtClean="0">
                <a:latin typeface="Sylfaen"/>
                <a:cs typeface="Sylfaen"/>
              </a:rPr>
              <a:t> </a:t>
            </a:r>
            <a:r>
              <a:rPr lang="en-US" dirty="0" err="1" smtClean="0">
                <a:latin typeface="Sylfaen"/>
                <a:cs typeface="Sylfaen"/>
              </a:rPr>
              <a:t>შეიცვლება</a:t>
            </a:r>
            <a:r>
              <a:rPr lang="en-US" dirty="0" smtClean="0">
                <a:latin typeface="Sylfaen"/>
                <a:cs typeface="Sylfaen"/>
              </a:rPr>
              <a:t>;</a:t>
            </a:r>
          </a:p>
          <a:p>
            <a:r>
              <a:rPr lang="en-US" dirty="0" err="1" smtClean="0">
                <a:latin typeface="Sylfaen"/>
                <a:cs typeface="Sylfaen"/>
              </a:rPr>
              <a:t>შიში</a:t>
            </a:r>
            <a:r>
              <a:rPr lang="en-US" dirty="0" smtClean="0">
                <a:latin typeface="Sylfaen"/>
                <a:cs typeface="Sylfaen"/>
              </a:rPr>
              <a:t> </a:t>
            </a:r>
            <a:r>
              <a:rPr lang="en-US" dirty="0" err="1" smtClean="0">
                <a:latin typeface="Sylfaen"/>
                <a:cs typeface="Sylfaen"/>
              </a:rPr>
              <a:t>მოძალადის</a:t>
            </a:r>
            <a:r>
              <a:rPr lang="en-US" dirty="0" smtClean="0">
                <a:latin typeface="Sylfaen"/>
                <a:cs typeface="Sylfaen"/>
              </a:rPr>
              <a:t> </a:t>
            </a:r>
            <a:r>
              <a:rPr lang="en-US" dirty="0" err="1" smtClean="0">
                <a:latin typeface="Sylfaen"/>
                <a:cs typeface="Sylfaen"/>
              </a:rPr>
              <a:t>მიმართ</a:t>
            </a:r>
            <a:r>
              <a:rPr lang="en-US" dirty="0" smtClean="0">
                <a:latin typeface="Sylfaen"/>
                <a:cs typeface="Sylfaen"/>
              </a:rPr>
              <a:t>;</a:t>
            </a:r>
          </a:p>
          <a:p>
            <a:r>
              <a:rPr lang="en-US" dirty="0" err="1" smtClean="0">
                <a:latin typeface="Sylfaen"/>
                <a:cs typeface="Sylfaen"/>
              </a:rPr>
              <a:t>დაუცველობის</a:t>
            </a:r>
            <a:r>
              <a:rPr lang="en-US" dirty="0" smtClean="0">
                <a:latin typeface="Sylfaen"/>
                <a:cs typeface="Sylfaen"/>
              </a:rPr>
              <a:t> </a:t>
            </a:r>
            <a:r>
              <a:rPr lang="en-US" dirty="0" err="1" smtClean="0">
                <a:latin typeface="Sylfaen"/>
                <a:cs typeface="Sylfaen"/>
              </a:rPr>
              <a:t>განცდა</a:t>
            </a:r>
            <a:r>
              <a:rPr lang="en-US" dirty="0" smtClean="0">
                <a:latin typeface="Sylfaen"/>
                <a:cs typeface="Sylfaen"/>
              </a:rPr>
              <a:t>, </a:t>
            </a:r>
            <a:r>
              <a:rPr lang="en-US" dirty="0" err="1" smtClean="0">
                <a:latin typeface="Sylfaen"/>
                <a:cs typeface="Sylfaen"/>
              </a:rPr>
              <a:t>რომელიც</a:t>
            </a:r>
            <a:r>
              <a:rPr lang="en-US" dirty="0" smtClean="0">
                <a:latin typeface="Sylfaen"/>
                <a:cs typeface="Sylfaen"/>
              </a:rPr>
              <a:t> </a:t>
            </a:r>
            <a:r>
              <a:rPr lang="en-US" dirty="0" err="1" smtClean="0">
                <a:latin typeface="Sylfaen"/>
                <a:cs typeface="Sylfaen"/>
              </a:rPr>
              <a:t>მარტოობასთან</a:t>
            </a:r>
            <a:r>
              <a:rPr lang="en-US" dirty="0" smtClean="0">
                <a:latin typeface="Sylfaen"/>
                <a:cs typeface="Sylfaen"/>
              </a:rPr>
              <a:t> </a:t>
            </a:r>
            <a:r>
              <a:rPr lang="en-US" dirty="0" err="1" smtClean="0">
                <a:latin typeface="Sylfaen"/>
                <a:cs typeface="Sylfaen"/>
              </a:rPr>
              <a:t>არის</a:t>
            </a:r>
            <a:r>
              <a:rPr lang="en-US" dirty="0" smtClean="0">
                <a:latin typeface="Sylfaen"/>
                <a:cs typeface="Sylfaen"/>
              </a:rPr>
              <a:t> </a:t>
            </a:r>
            <a:r>
              <a:rPr lang="en-US" dirty="0" err="1" smtClean="0">
                <a:latin typeface="Sylfaen"/>
                <a:cs typeface="Sylfaen"/>
              </a:rPr>
              <a:t>დაკავშირებული</a:t>
            </a:r>
            <a:r>
              <a:rPr lang="en-US" dirty="0" smtClean="0">
                <a:latin typeface="Sylfaen"/>
                <a:cs typeface="Sylfaen"/>
              </a:rPr>
              <a:t>;</a:t>
            </a:r>
          </a:p>
          <a:p>
            <a:r>
              <a:rPr lang="en-US" dirty="0" err="1" smtClean="0">
                <a:latin typeface="Sylfaen"/>
                <a:cs typeface="Sylfaen"/>
              </a:rPr>
              <a:t>ემოციური</a:t>
            </a:r>
            <a:r>
              <a:rPr lang="en-US" dirty="0" smtClean="0">
                <a:latin typeface="Sylfaen"/>
                <a:cs typeface="Sylfaen"/>
              </a:rPr>
              <a:t> </a:t>
            </a:r>
            <a:r>
              <a:rPr lang="en-US" dirty="0" err="1" smtClean="0">
                <a:latin typeface="Sylfaen"/>
                <a:cs typeface="Sylfaen"/>
              </a:rPr>
              <a:t>მხარდაჭერის</a:t>
            </a:r>
            <a:r>
              <a:rPr lang="en-US" dirty="0" smtClean="0">
                <a:latin typeface="Sylfaen"/>
                <a:cs typeface="Sylfaen"/>
              </a:rPr>
              <a:t> </a:t>
            </a:r>
            <a:r>
              <a:rPr lang="en-US" dirty="0" err="1" smtClean="0">
                <a:latin typeface="Sylfaen"/>
                <a:cs typeface="Sylfaen"/>
              </a:rPr>
              <a:t>დეფიციტი</a:t>
            </a:r>
            <a:r>
              <a:rPr lang="en-US" dirty="0" smtClean="0">
                <a:latin typeface="Sylfaen"/>
                <a:cs typeface="Sylfaen"/>
              </a:rPr>
              <a:t>;</a:t>
            </a:r>
          </a:p>
          <a:p>
            <a:r>
              <a:rPr lang="en-US" dirty="0" err="1" smtClean="0">
                <a:latin typeface="Sylfaen"/>
                <a:cs typeface="Sylfaen"/>
              </a:rPr>
              <a:t>ოჯახური</a:t>
            </a:r>
            <a:r>
              <a:rPr lang="en-US" dirty="0" smtClean="0">
                <a:latin typeface="Sylfaen"/>
                <a:cs typeface="Sylfaen"/>
              </a:rPr>
              <a:t> </a:t>
            </a:r>
            <a:r>
              <a:rPr lang="en-US" dirty="0" err="1" smtClean="0">
                <a:latin typeface="Sylfaen"/>
                <a:cs typeface="Sylfaen"/>
              </a:rPr>
              <a:t>ურთიერთობის</a:t>
            </a:r>
            <a:r>
              <a:rPr lang="en-US" dirty="0" smtClean="0">
                <a:latin typeface="Sylfaen"/>
                <a:cs typeface="Sylfaen"/>
              </a:rPr>
              <a:t> </a:t>
            </a:r>
            <a:r>
              <a:rPr lang="en-US" dirty="0" err="1" smtClean="0">
                <a:latin typeface="Sylfaen"/>
                <a:cs typeface="Sylfaen"/>
              </a:rPr>
              <a:t>რღვევასთან</a:t>
            </a:r>
            <a:r>
              <a:rPr lang="en-US" dirty="0" smtClean="0">
                <a:latin typeface="Sylfaen"/>
                <a:cs typeface="Sylfaen"/>
              </a:rPr>
              <a:t> </a:t>
            </a:r>
            <a:r>
              <a:rPr lang="en-US" dirty="0" err="1" smtClean="0">
                <a:latin typeface="Sylfaen"/>
                <a:cs typeface="Sylfaen"/>
              </a:rPr>
              <a:t>დაკავშირებული</a:t>
            </a:r>
            <a:r>
              <a:rPr lang="en-US" dirty="0" smtClean="0">
                <a:latin typeface="Sylfaen"/>
                <a:cs typeface="Sylfaen"/>
              </a:rPr>
              <a:t> </a:t>
            </a:r>
            <a:r>
              <a:rPr lang="en-US" dirty="0" err="1" smtClean="0">
                <a:latin typeface="Sylfaen"/>
                <a:cs typeface="Sylfaen"/>
              </a:rPr>
              <a:t>დანაშაულის</a:t>
            </a:r>
            <a:r>
              <a:rPr lang="en-US" dirty="0" smtClean="0">
                <a:latin typeface="Sylfaen"/>
                <a:cs typeface="Sylfaen"/>
              </a:rPr>
              <a:t> </a:t>
            </a:r>
            <a:r>
              <a:rPr lang="en-US" dirty="0" err="1" smtClean="0">
                <a:latin typeface="Sylfaen"/>
                <a:cs typeface="Sylfaen"/>
              </a:rPr>
              <a:t>განცდა</a:t>
            </a:r>
            <a:r>
              <a:rPr lang="en-US" dirty="0" smtClean="0">
                <a:latin typeface="Sylfaen"/>
                <a:cs typeface="Sylfaen"/>
              </a:rPr>
              <a:t>;</a:t>
            </a:r>
          </a:p>
          <a:p>
            <a:endParaRPr lang="en-US" dirty="0" smtClean="0">
              <a:latin typeface="Sylfaen"/>
              <a:cs typeface="Sylfaen"/>
            </a:endParaRPr>
          </a:p>
          <a:p>
            <a:pPr marL="0" indent="0">
              <a:buNone/>
            </a:pPr>
            <a:endParaRPr lang="en-US" dirty="0">
              <a:latin typeface="Sylfaen"/>
              <a:cs typeface="Sylfaen"/>
            </a:endParaRPr>
          </a:p>
        </p:txBody>
      </p:sp>
    </p:spTree>
    <p:extLst>
      <p:ext uri="{BB962C8B-B14F-4D97-AF65-F5344CB8AC3E}">
        <p14:creationId xmlns:p14="http://schemas.microsoft.com/office/powerpoint/2010/main" val="42001785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err="1" smtClean="0">
                <a:latin typeface="Sylfaen"/>
                <a:cs typeface="Sylfaen"/>
              </a:rPr>
              <a:t>ემოციური</a:t>
            </a:r>
            <a:r>
              <a:rPr lang="en-US" dirty="0" smtClean="0">
                <a:latin typeface="Sylfaen"/>
                <a:cs typeface="Sylfaen"/>
              </a:rPr>
              <a:t> </a:t>
            </a:r>
            <a:r>
              <a:rPr lang="en-US" dirty="0" err="1" smtClean="0">
                <a:latin typeface="Sylfaen"/>
                <a:cs typeface="Sylfaen"/>
              </a:rPr>
              <a:t>მიზეზები</a:t>
            </a:r>
            <a:r>
              <a:rPr lang="en-US" dirty="0" smtClean="0">
                <a:latin typeface="Sylfaen"/>
                <a:cs typeface="Sylfaen"/>
              </a:rPr>
              <a:t>:</a:t>
            </a:r>
          </a:p>
          <a:p>
            <a:r>
              <a:rPr lang="en-US" dirty="0" err="1" smtClean="0">
                <a:latin typeface="Sylfaen"/>
                <a:cs typeface="Sylfaen"/>
              </a:rPr>
              <a:t>ტრავმული</a:t>
            </a:r>
            <a:r>
              <a:rPr lang="en-US" dirty="0" smtClean="0">
                <a:latin typeface="Sylfaen"/>
                <a:cs typeface="Sylfaen"/>
              </a:rPr>
              <a:t> </a:t>
            </a:r>
            <a:r>
              <a:rPr lang="en-US" dirty="0" err="1" smtClean="0">
                <a:latin typeface="Sylfaen"/>
                <a:cs typeface="Sylfaen"/>
              </a:rPr>
              <a:t>მიჯაჭვულობა</a:t>
            </a:r>
            <a:r>
              <a:rPr lang="en-US" dirty="0" smtClean="0">
                <a:latin typeface="Sylfaen"/>
                <a:cs typeface="Sylfaen"/>
              </a:rPr>
              <a:t>  </a:t>
            </a:r>
            <a:r>
              <a:rPr lang="en-US" dirty="0" err="1" smtClean="0">
                <a:latin typeface="Sylfaen"/>
                <a:cs typeface="Sylfaen"/>
              </a:rPr>
              <a:t>პარტნიორთან</a:t>
            </a:r>
            <a:r>
              <a:rPr lang="en-US" dirty="0" smtClean="0">
                <a:latin typeface="Sylfaen"/>
                <a:cs typeface="Sylfaen"/>
              </a:rPr>
              <a:t>;</a:t>
            </a:r>
          </a:p>
          <a:p>
            <a:r>
              <a:rPr lang="en-US" dirty="0" err="1" smtClean="0">
                <a:latin typeface="Sylfaen"/>
                <a:cs typeface="Sylfaen"/>
              </a:rPr>
              <a:t>შიში</a:t>
            </a:r>
            <a:r>
              <a:rPr lang="en-US" dirty="0" smtClean="0">
                <a:latin typeface="Sylfaen"/>
                <a:cs typeface="Sylfaen"/>
              </a:rPr>
              <a:t> </a:t>
            </a:r>
            <a:r>
              <a:rPr lang="en-US" dirty="0" err="1" smtClean="0">
                <a:latin typeface="Sylfaen"/>
                <a:cs typeface="Sylfaen"/>
              </a:rPr>
              <a:t>მიიღოს</a:t>
            </a:r>
            <a:r>
              <a:rPr lang="en-US" dirty="0" smtClean="0">
                <a:latin typeface="Sylfaen"/>
                <a:cs typeface="Sylfaen"/>
              </a:rPr>
              <a:t> </a:t>
            </a:r>
            <a:r>
              <a:rPr lang="en-US" dirty="0" err="1" smtClean="0">
                <a:latin typeface="Sylfaen"/>
                <a:cs typeface="Sylfaen"/>
              </a:rPr>
              <a:t>მნიშვნელოვანი</a:t>
            </a:r>
            <a:r>
              <a:rPr lang="en-US" dirty="0" smtClean="0">
                <a:latin typeface="Sylfaen"/>
                <a:cs typeface="Sylfaen"/>
              </a:rPr>
              <a:t> </a:t>
            </a:r>
            <a:r>
              <a:rPr lang="en-US" dirty="0" err="1" smtClean="0">
                <a:latin typeface="Sylfaen"/>
                <a:cs typeface="Sylfaen"/>
              </a:rPr>
              <a:t>ცვლილებები</a:t>
            </a:r>
            <a:r>
              <a:rPr lang="en-US" dirty="0" smtClean="0">
                <a:latin typeface="Sylfaen"/>
                <a:cs typeface="Sylfaen"/>
              </a:rPr>
              <a:t> </a:t>
            </a:r>
            <a:r>
              <a:rPr lang="en-US" dirty="0" err="1" smtClean="0">
                <a:latin typeface="Sylfaen"/>
                <a:cs typeface="Sylfaen"/>
              </a:rPr>
              <a:t>მომავალში</a:t>
            </a:r>
            <a:r>
              <a:rPr lang="en-US" dirty="0" smtClean="0">
                <a:latin typeface="Sylfaen"/>
                <a:cs typeface="Sylfaen"/>
              </a:rPr>
              <a:t>;</a:t>
            </a:r>
          </a:p>
          <a:p>
            <a:r>
              <a:rPr lang="en-US" dirty="0" err="1" smtClean="0">
                <a:latin typeface="Sylfaen"/>
                <a:cs typeface="Sylfaen"/>
              </a:rPr>
              <a:t>პასუხისმგებლობის</a:t>
            </a:r>
            <a:r>
              <a:rPr lang="en-US" dirty="0" smtClean="0">
                <a:latin typeface="Sylfaen"/>
                <a:cs typeface="Sylfaen"/>
              </a:rPr>
              <a:t> </a:t>
            </a:r>
            <a:r>
              <a:rPr lang="en-US" dirty="0" err="1" smtClean="0">
                <a:latin typeface="Sylfaen"/>
                <a:cs typeface="Sylfaen"/>
              </a:rPr>
              <a:t>განცდა</a:t>
            </a:r>
            <a:r>
              <a:rPr lang="en-US" dirty="0" smtClean="0">
                <a:latin typeface="Sylfaen"/>
                <a:cs typeface="Sylfaen"/>
              </a:rPr>
              <a:t> </a:t>
            </a:r>
            <a:r>
              <a:rPr lang="en-US" dirty="0" err="1" smtClean="0">
                <a:latin typeface="Sylfaen"/>
                <a:cs typeface="Sylfaen"/>
              </a:rPr>
              <a:t>მოძალადის</a:t>
            </a:r>
            <a:r>
              <a:rPr lang="en-US" dirty="0" smtClean="0">
                <a:latin typeface="Sylfaen"/>
                <a:cs typeface="Sylfaen"/>
              </a:rPr>
              <a:t> </a:t>
            </a:r>
            <a:r>
              <a:rPr lang="en-US" dirty="0" err="1" smtClean="0">
                <a:latin typeface="Sylfaen"/>
                <a:cs typeface="Sylfaen"/>
              </a:rPr>
              <a:t>მიმართ</a:t>
            </a:r>
            <a:r>
              <a:rPr lang="en-US" dirty="0" smtClean="0">
                <a:latin typeface="Sylfaen"/>
                <a:cs typeface="Sylfaen"/>
              </a:rPr>
              <a:t>;</a:t>
            </a:r>
          </a:p>
          <a:p>
            <a:r>
              <a:rPr lang="en-US" dirty="0" err="1" smtClean="0">
                <a:latin typeface="Sylfaen"/>
                <a:cs typeface="Sylfaen"/>
              </a:rPr>
              <a:t>დაუცველობისა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უიმედობის</a:t>
            </a:r>
            <a:r>
              <a:rPr lang="en-US" dirty="0" smtClean="0">
                <a:latin typeface="Sylfaen"/>
                <a:cs typeface="Sylfaen"/>
              </a:rPr>
              <a:t> </a:t>
            </a:r>
            <a:r>
              <a:rPr lang="en-US" dirty="0" err="1" smtClean="0">
                <a:latin typeface="Sylfaen"/>
                <a:cs typeface="Sylfaen"/>
              </a:rPr>
              <a:t>განცდა</a:t>
            </a:r>
            <a:r>
              <a:rPr lang="en-US" dirty="0" smtClean="0">
                <a:latin typeface="Sylfaen"/>
                <a:cs typeface="Sylfaen"/>
              </a:rPr>
              <a:t>;</a:t>
            </a:r>
          </a:p>
          <a:p>
            <a:r>
              <a:rPr lang="en-US" dirty="0" err="1" smtClean="0">
                <a:latin typeface="Sylfaen"/>
                <a:cs typeface="Sylfaen"/>
              </a:rPr>
              <a:t>რწმენა</a:t>
            </a:r>
            <a:r>
              <a:rPr lang="en-US" dirty="0" smtClean="0">
                <a:latin typeface="Sylfaen"/>
                <a:cs typeface="Sylfaen"/>
              </a:rPr>
              <a:t>, </a:t>
            </a:r>
            <a:r>
              <a:rPr lang="en-US" dirty="0" err="1" smtClean="0">
                <a:latin typeface="Sylfaen"/>
                <a:cs typeface="Sylfaen"/>
              </a:rPr>
              <a:t>რომ</a:t>
            </a:r>
            <a:r>
              <a:rPr lang="en-US" dirty="0" smtClean="0">
                <a:latin typeface="Sylfaen"/>
                <a:cs typeface="Sylfaen"/>
              </a:rPr>
              <a:t> </a:t>
            </a:r>
            <a:r>
              <a:rPr lang="en-US" dirty="0" err="1" smtClean="0">
                <a:latin typeface="Sylfaen"/>
                <a:cs typeface="Sylfaen"/>
              </a:rPr>
              <a:t>მხოლოდ</a:t>
            </a:r>
            <a:r>
              <a:rPr lang="en-US" dirty="0" smtClean="0">
                <a:latin typeface="Sylfaen"/>
                <a:cs typeface="Sylfaen"/>
              </a:rPr>
              <a:t> </a:t>
            </a:r>
            <a:r>
              <a:rPr lang="en-US" dirty="0" err="1" smtClean="0">
                <a:latin typeface="Sylfaen"/>
                <a:cs typeface="Sylfaen"/>
              </a:rPr>
              <a:t>მას</a:t>
            </a:r>
            <a:r>
              <a:rPr lang="en-US" dirty="0" smtClean="0">
                <a:latin typeface="Sylfaen"/>
                <a:cs typeface="Sylfaen"/>
              </a:rPr>
              <a:t> </a:t>
            </a:r>
            <a:r>
              <a:rPr lang="en-US" dirty="0" err="1" smtClean="0">
                <a:latin typeface="Sylfaen"/>
                <a:cs typeface="Sylfaen"/>
              </a:rPr>
              <a:t>შეუძლია</a:t>
            </a:r>
            <a:r>
              <a:rPr lang="en-US" dirty="0" smtClean="0">
                <a:latin typeface="Sylfaen"/>
                <a:cs typeface="Sylfaen"/>
              </a:rPr>
              <a:t> </a:t>
            </a:r>
            <a:r>
              <a:rPr lang="en-US" dirty="0" err="1" smtClean="0">
                <a:latin typeface="Sylfaen"/>
                <a:cs typeface="Sylfaen"/>
              </a:rPr>
              <a:t>მოძალადეს</a:t>
            </a:r>
            <a:r>
              <a:rPr lang="en-US" dirty="0" smtClean="0">
                <a:latin typeface="Sylfaen"/>
                <a:cs typeface="Sylfaen"/>
              </a:rPr>
              <a:t> </a:t>
            </a:r>
            <a:r>
              <a:rPr lang="en-US" dirty="0" err="1" smtClean="0">
                <a:latin typeface="Sylfaen"/>
                <a:cs typeface="Sylfaen"/>
              </a:rPr>
              <a:t>დაეხმაროს</a:t>
            </a:r>
            <a:r>
              <a:rPr lang="en-US" dirty="0" smtClean="0">
                <a:latin typeface="Sylfaen"/>
                <a:cs typeface="Sylfaen"/>
              </a:rPr>
              <a:t>, </a:t>
            </a:r>
            <a:r>
              <a:rPr lang="en-US" dirty="0" err="1" smtClean="0">
                <a:latin typeface="Sylfaen"/>
                <a:cs typeface="Sylfaen"/>
              </a:rPr>
              <a:t>მოუგვაროს</a:t>
            </a:r>
            <a:r>
              <a:rPr lang="en-US" dirty="0" smtClean="0">
                <a:latin typeface="Sylfaen"/>
                <a:cs typeface="Sylfaen"/>
              </a:rPr>
              <a:t> </a:t>
            </a:r>
            <a:r>
              <a:rPr lang="en-US" dirty="0" err="1" smtClean="0">
                <a:latin typeface="Sylfaen"/>
                <a:cs typeface="Sylfaen"/>
              </a:rPr>
              <a:t>პრობლემები</a:t>
            </a:r>
            <a:r>
              <a:rPr lang="en-US" dirty="0" smtClean="0">
                <a:latin typeface="Sylfaen"/>
                <a:cs typeface="Sylfaen"/>
              </a:rPr>
              <a:t>.</a:t>
            </a:r>
          </a:p>
          <a:p>
            <a:pPr marL="0" indent="0">
              <a:buNone/>
            </a:pPr>
            <a:endParaRPr lang="en-US" dirty="0">
              <a:latin typeface="Sylfaen"/>
              <a:cs typeface="Sylfaen"/>
            </a:endParaRPr>
          </a:p>
        </p:txBody>
      </p:sp>
    </p:spTree>
    <p:extLst>
      <p:ext uri="{BB962C8B-B14F-4D97-AF65-F5344CB8AC3E}">
        <p14:creationId xmlns:p14="http://schemas.microsoft.com/office/powerpoint/2010/main" val="41472477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err="1" smtClean="0">
                <a:latin typeface="Sylfaen"/>
                <a:cs typeface="Sylfaen"/>
              </a:rPr>
              <a:t>სიტუაციური</a:t>
            </a:r>
            <a:r>
              <a:rPr lang="en-US" dirty="0" smtClean="0">
                <a:latin typeface="Sylfaen"/>
                <a:cs typeface="Sylfaen"/>
              </a:rPr>
              <a:t> </a:t>
            </a:r>
            <a:r>
              <a:rPr lang="en-US" dirty="0" err="1" smtClean="0">
                <a:latin typeface="Sylfaen"/>
                <a:cs typeface="Sylfaen"/>
              </a:rPr>
              <a:t>მიზეზები</a:t>
            </a:r>
            <a:r>
              <a:rPr lang="en-US" dirty="0" smtClean="0">
                <a:latin typeface="Sylfaen"/>
                <a:cs typeface="Sylfaen"/>
              </a:rPr>
              <a:t>:</a:t>
            </a:r>
          </a:p>
          <a:p>
            <a:r>
              <a:rPr lang="en-US" dirty="0" err="1" smtClean="0">
                <a:latin typeface="Sylfaen"/>
                <a:cs typeface="Sylfaen"/>
              </a:rPr>
              <a:t>ფინანსური</a:t>
            </a:r>
            <a:r>
              <a:rPr lang="en-US" dirty="0" smtClean="0">
                <a:latin typeface="Sylfaen"/>
                <a:cs typeface="Sylfaen"/>
              </a:rPr>
              <a:t> </a:t>
            </a:r>
            <a:r>
              <a:rPr lang="en-US" dirty="0" err="1" smtClean="0">
                <a:latin typeface="Sylfaen"/>
                <a:cs typeface="Sylfaen"/>
              </a:rPr>
              <a:t>დამოკიდებულება</a:t>
            </a:r>
            <a:r>
              <a:rPr lang="en-US" dirty="0" smtClean="0">
                <a:latin typeface="Sylfaen"/>
                <a:cs typeface="Sylfaen"/>
              </a:rPr>
              <a:t> </a:t>
            </a:r>
            <a:r>
              <a:rPr lang="en-US" dirty="0" err="1" smtClean="0">
                <a:latin typeface="Sylfaen"/>
                <a:cs typeface="Sylfaen"/>
              </a:rPr>
              <a:t>მოძალადეზე</a:t>
            </a:r>
            <a:r>
              <a:rPr lang="en-US" dirty="0" smtClean="0">
                <a:latin typeface="Sylfaen"/>
                <a:cs typeface="Sylfaen"/>
              </a:rPr>
              <a:t>;</a:t>
            </a:r>
          </a:p>
          <a:p>
            <a:r>
              <a:rPr lang="en-US" dirty="0" err="1" smtClean="0">
                <a:latin typeface="Sylfaen"/>
                <a:cs typeface="Sylfaen"/>
              </a:rPr>
              <a:t>ფიზიკური</a:t>
            </a:r>
            <a:r>
              <a:rPr lang="en-US" dirty="0" smtClean="0">
                <a:latin typeface="Sylfaen"/>
                <a:cs typeface="Sylfaen"/>
              </a:rPr>
              <a:t> </a:t>
            </a:r>
            <a:r>
              <a:rPr lang="en-US" dirty="0" err="1" smtClean="0">
                <a:latin typeface="Sylfaen"/>
                <a:cs typeface="Sylfaen"/>
              </a:rPr>
              <a:t>ზიანის</a:t>
            </a:r>
            <a:r>
              <a:rPr lang="en-US" dirty="0" smtClean="0">
                <a:latin typeface="Sylfaen"/>
                <a:cs typeface="Sylfaen"/>
              </a:rPr>
              <a:t> </a:t>
            </a:r>
            <a:r>
              <a:rPr lang="en-US" dirty="0" err="1" smtClean="0">
                <a:latin typeface="Sylfaen"/>
                <a:cs typeface="Sylfaen"/>
              </a:rPr>
              <a:t>შიში</a:t>
            </a:r>
            <a:r>
              <a:rPr lang="en-US" dirty="0" smtClean="0">
                <a:latin typeface="Sylfaen"/>
                <a:cs typeface="Sylfaen"/>
              </a:rPr>
              <a:t> /</a:t>
            </a:r>
            <a:r>
              <a:rPr lang="en-US" dirty="0" err="1" smtClean="0">
                <a:latin typeface="Sylfaen"/>
                <a:cs typeface="Sylfaen"/>
              </a:rPr>
              <a:t>საკუთარი</a:t>
            </a:r>
            <a:r>
              <a:rPr lang="en-US" dirty="0" smtClean="0">
                <a:latin typeface="Sylfaen"/>
                <a:cs typeface="Sylfaen"/>
              </a:rPr>
              <a:t> </a:t>
            </a:r>
            <a:r>
              <a:rPr lang="en-US" dirty="0" err="1" smtClean="0">
                <a:latin typeface="Sylfaen"/>
                <a:cs typeface="Sylfaen"/>
              </a:rPr>
              <a:t>თავისა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შვილების</a:t>
            </a:r>
            <a:r>
              <a:rPr lang="en-US" dirty="0" smtClean="0">
                <a:latin typeface="Sylfaen"/>
                <a:cs typeface="Sylfaen"/>
              </a:rPr>
              <a:t> </a:t>
            </a:r>
            <a:r>
              <a:rPr lang="en-US" dirty="0" err="1" smtClean="0">
                <a:latin typeface="Sylfaen"/>
                <a:cs typeface="Sylfaen"/>
              </a:rPr>
              <a:t>დაზიანების</a:t>
            </a:r>
            <a:r>
              <a:rPr lang="en-US" dirty="0" smtClean="0">
                <a:latin typeface="Sylfaen"/>
                <a:cs typeface="Sylfaen"/>
              </a:rPr>
              <a:t> </a:t>
            </a:r>
            <a:r>
              <a:rPr lang="en-US" dirty="0" err="1" smtClean="0">
                <a:latin typeface="Sylfaen"/>
                <a:cs typeface="Sylfaen"/>
              </a:rPr>
              <a:t>შიში</a:t>
            </a:r>
            <a:r>
              <a:rPr lang="en-US" dirty="0" smtClean="0">
                <a:latin typeface="Sylfaen"/>
                <a:cs typeface="Sylfaen"/>
              </a:rPr>
              <a:t>/</a:t>
            </a:r>
          </a:p>
          <a:p>
            <a:r>
              <a:rPr lang="en-US" dirty="0" err="1" smtClean="0">
                <a:latin typeface="Sylfaen"/>
                <a:cs typeface="Sylfaen"/>
              </a:rPr>
              <a:t>შვილების</a:t>
            </a:r>
            <a:r>
              <a:rPr lang="en-US" dirty="0" smtClean="0">
                <a:latin typeface="Sylfaen"/>
                <a:cs typeface="Sylfaen"/>
              </a:rPr>
              <a:t> </a:t>
            </a:r>
            <a:r>
              <a:rPr lang="en-US" dirty="0" err="1" smtClean="0">
                <a:latin typeface="Sylfaen"/>
                <a:cs typeface="Sylfaen"/>
              </a:rPr>
              <a:t>დაკარგვის</a:t>
            </a:r>
            <a:r>
              <a:rPr lang="en-US" dirty="0" smtClean="0">
                <a:latin typeface="Sylfaen"/>
                <a:cs typeface="Sylfaen"/>
              </a:rPr>
              <a:t> </a:t>
            </a:r>
            <a:r>
              <a:rPr lang="en-US" dirty="0" err="1" smtClean="0">
                <a:latin typeface="Sylfaen"/>
                <a:cs typeface="Sylfaen"/>
              </a:rPr>
              <a:t>შიში</a:t>
            </a:r>
            <a:r>
              <a:rPr lang="en-US" dirty="0" smtClean="0">
                <a:latin typeface="Sylfaen"/>
                <a:cs typeface="Sylfaen"/>
              </a:rPr>
              <a:t> /</a:t>
            </a:r>
            <a:r>
              <a:rPr lang="en-US" dirty="0" err="1" smtClean="0">
                <a:latin typeface="Sylfaen"/>
                <a:cs typeface="Sylfaen"/>
              </a:rPr>
              <a:t>მოძალადე</a:t>
            </a:r>
            <a:r>
              <a:rPr lang="en-US" dirty="0" smtClean="0">
                <a:latin typeface="Sylfaen"/>
                <a:cs typeface="Sylfaen"/>
              </a:rPr>
              <a:t> </a:t>
            </a:r>
            <a:r>
              <a:rPr lang="en-US" dirty="0" err="1" smtClean="0">
                <a:latin typeface="Sylfaen"/>
                <a:cs typeface="Sylfaen"/>
              </a:rPr>
              <a:t>ხშირად</a:t>
            </a:r>
            <a:r>
              <a:rPr lang="en-US" dirty="0" smtClean="0">
                <a:latin typeface="Sylfaen"/>
                <a:cs typeface="Sylfaen"/>
              </a:rPr>
              <a:t> </a:t>
            </a:r>
            <a:r>
              <a:rPr lang="en-US" dirty="0" err="1" smtClean="0">
                <a:latin typeface="Sylfaen"/>
                <a:cs typeface="Sylfaen"/>
              </a:rPr>
              <a:t>აშინებს</a:t>
            </a:r>
            <a:r>
              <a:rPr lang="en-US" dirty="0" smtClean="0">
                <a:latin typeface="Sylfaen"/>
                <a:cs typeface="Sylfaen"/>
              </a:rPr>
              <a:t> </a:t>
            </a:r>
            <a:r>
              <a:rPr lang="en-US" dirty="0" err="1" smtClean="0">
                <a:latin typeface="Sylfaen"/>
                <a:cs typeface="Sylfaen"/>
              </a:rPr>
              <a:t>შვილების</a:t>
            </a:r>
            <a:r>
              <a:rPr lang="en-US" dirty="0" smtClean="0">
                <a:latin typeface="Sylfaen"/>
                <a:cs typeface="Sylfaen"/>
              </a:rPr>
              <a:t> </a:t>
            </a:r>
            <a:r>
              <a:rPr lang="en-US" dirty="0" err="1" smtClean="0">
                <a:latin typeface="Sylfaen"/>
                <a:cs typeface="Sylfaen"/>
              </a:rPr>
              <a:t>წართმევით</a:t>
            </a:r>
            <a:r>
              <a:rPr lang="en-US" dirty="0" smtClean="0">
                <a:latin typeface="Sylfaen"/>
                <a:cs typeface="Sylfaen"/>
              </a:rPr>
              <a:t>/</a:t>
            </a:r>
          </a:p>
          <a:p>
            <a:r>
              <a:rPr lang="en-US" dirty="0" err="1" smtClean="0">
                <a:latin typeface="Sylfaen"/>
                <a:cs typeface="Sylfaen"/>
              </a:rPr>
              <a:t>შრომითი</a:t>
            </a:r>
            <a:r>
              <a:rPr lang="en-US" dirty="0" smtClean="0">
                <a:latin typeface="Sylfaen"/>
                <a:cs typeface="Sylfaen"/>
              </a:rPr>
              <a:t> </a:t>
            </a:r>
            <a:r>
              <a:rPr lang="en-US" dirty="0" err="1" smtClean="0">
                <a:latin typeface="Sylfaen"/>
                <a:cs typeface="Sylfaen"/>
              </a:rPr>
              <a:t>უნარების</a:t>
            </a:r>
            <a:r>
              <a:rPr lang="en-US" dirty="0" smtClean="0">
                <a:latin typeface="Sylfaen"/>
                <a:cs typeface="Sylfaen"/>
              </a:rPr>
              <a:t> </a:t>
            </a:r>
            <a:r>
              <a:rPr lang="en-US" dirty="0" err="1" smtClean="0">
                <a:latin typeface="Sylfaen"/>
                <a:cs typeface="Sylfaen"/>
              </a:rPr>
              <a:t>დეფიციტი</a:t>
            </a:r>
            <a:r>
              <a:rPr lang="en-US" dirty="0" smtClean="0">
                <a:latin typeface="Sylfaen"/>
                <a:cs typeface="Sylfaen"/>
              </a:rPr>
              <a:t>, </a:t>
            </a:r>
            <a:r>
              <a:rPr lang="en-US" dirty="0" err="1" smtClean="0">
                <a:latin typeface="Sylfaen"/>
                <a:cs typeface="Sylfaen"/>
              </a:rPr>
              <a:t>პროფესიის</a:t>
            </a:r>
            <a:r>
              <a:rPr lang="en-US" dirty="0" smtClean="0">
                <a:latin typeface="Sylfaen"/>
                <a:cs typeface="Sylfaen"/>
              </a:rPr>
              <a:t> </a:t>
            </a:r>
            <a:r>
              <a:rPr lang="en-US" dirty="0" err="1" smtClean="0">
                <a:latin typeface="Sylfaen"/>
                <a:cs typeface="Sylfaen"/>
              </a:rPr>
              <a:t>არქონა</a:t>
            </a:r>
            <a:r>
              <a:rPr lang="en-US" dirty="0" smtClean="0">
                <a:latin typeface="Sylfaen"/>
                <a:cs typeface="Sylfaen"/>
              </a:rPr>
              <a:t>, </a:t>
            </a:r>
            <a:r>
              <a:rPr lang="en-US" dirty="0" err="1" smtClean="0">
                <a:latin typeface="Sylfaen"/>
                <a:cs typeface="Sylfaen"/>
              </a:rPr>
              <a:t>უმუშევრობა</a:t>
            </a:r>
            <a:r>
              <a:rPr lang="en-US" dirty="0" smtClean="0">
                <a:latin typeface="Sylfaen"/>
                <a:cs typeface="Sylfaen"/>
              </a:rPr>
              <a:t>;</a:t>
            </a:r>
          </a:p>
          <a:p>
            <a:pPr marL="0" indent="0">
              <a:buNone/>
            </a:pPr>
            <a:endParaRPr lang="en-US" dirty="0">
              <a:latin typeface="Sylfaen"/>
              <a:cs typeface="Sylfaen"/>
            </a:endParaRPr>
          </a:p>
        </p:txBody>
      </p:sp>
    </p:spTree>
    <p:extLst>
      <p:ext uri="{BB962C8B-B14F-4D97-AF65-F5344CB8AC3E}">
        <p14:creationId xmlns:p14="http://schemas.microsoft.com/office/powerpoint/2010/main" val="17959042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რატომ რჩება მსხვერპლი </a:t>
            </a:r>
            <a:r>
              <a:rPr lang="ka-GE" sz="4000" dirty="0" smtClean="0"/>
              <a:t>მოძალადესთან?</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latin typeface="Sylfaen"/>
                <a:cs typeface="Sylfaen"/>
              </a:rPr>
              <a:t>სიტუაციური</a:t>
            </a:r>
            <a:r>
              <a:rPr lang="en-US" dirty="0" smtClean="0">
                <a:latin typeface="Sylfaen"/>
                <a:cs typeface="Sylfaen"/>
              </a:rPr>
              <a:t> </a:t>
            </a:r>
            <a:r>
              <a:rPr lang="en-US" dirty="0" err="1" smtClean="0">
                <a:latin typeface="Sylfaen"/>
                <a:cs typeface="Sylfaen"/>
              </a:rPr>
              <a:t>მიზეზები</a:t>
            </a:r>
            <a:r>
              <a:rPr lang="en-US" dirty="0" smtClean="0">
                <a:latin typeface="Sylfaen"/>
                <a:cs typeface="Sylfaen"/>
              </a:rPr>
              <a:t>:</a:t>
            </a:r>
          </a:p>
          <a:p>
            <a:r>
              <a:rPr lang="en-US" dirty="0" err="1" smtClean="0">
                <a:latin typeface="Sylfaen"/>
                <a:cs typeface="Sylfaen"/>
              </a:rPr>
              <a:t>სოციალური</a:t>
            </a:r>
            <a:r>
              <a:rPr lang="en-US" dirty="0" smtClean="0">
                <a:latin typeface="Sylfaen"/>
                <a:cs typeface="Sylfaen"/>
              </a:rPr>
              <a:t> </a:t>
            </a:r>
            <a:r>
              <a:rPr lang="en-US" dirty="0" err="1" smtClean="0">
                <a:latin typeface="Sylfaen"/>
                <a:cs typeface="Sylfaen"/>
              </a:rPr>
              <a:t>იზოლაცია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მხარდაჭერის</a:t>
            </a:r>
            <a:r>
              <a:rPr lang="en-US" dirty="0" smtClean="0">
                <a:latin typeface="Sylfaen"/>
                <a:cs typeface="Sylfaen"/>
              </a:rPr>
              <a:t> </a:t>
            </a:r>
            <a:r>
              <a:rPr lang="en-US" dirty="0" err="1" smtClean="0">
                <a:latin typeface="Sylfaen"/>
                <a:cs typeface="Sylfaen"/>
              </a:rPr>
              <a:t>დეფიციტი</a:t>
            </a:r>
            <a:r>
              <a:rPr lang="en-US" dirty="0" smtClean="0">
                <a:latin typeface="Sylfaen"/>
                <a:cs typeface="Sylfaen"/>
              </a:rPr>
              <a:t> /</a:t>
            </a:r>
            <a:r>
              <a:rPr lang="en-US" dirty="0" err="1" smtClean="0">
                <a:latin typeface="Sylfaen"/>
                <a:cs typeface="Sylfaen"/>
              </a:rPr>
              <a:t>ხშირად</a:t>
            </a:r>
            <a:r>
              <a:rPr lang="en-US" dirty="0" smtClean="0">
                <a:latin typeface="Sylfaen"/>
                <a:cs typeface="Sylfaen"/>
              </a:rPr>
              <a:t> </a:t>
            </a:r>
            <a:r>
              <a:rPr lang="en-US" dirty="0" err="1" smtClean="0">
                <a:latin typeface="Sylfaen"/>
                <a:cs typeface="Sylfaen"/>
              </a:rPr>
              <a:t>მხოლოდ</a:t>
            </a:r>
            <a:r>
              <a:rPr lang="en-US" dirty="0" smtClean="0">
                <a:latin typeface="Sylfaen"/>
                <a:cs typeface="Sylfaen"/>
              </a:rPr>
              <a:t> </a:t>
            </a:r>
            <a:r>
              <a:rPr lang="en-US" dirty="0" err="1" smtClean="0">
                <a:latin typeface="Sylfaen"/>
                <a:cs typeface="Sylfaen"/>
              </a:rPr>
              <a:t>მოძალადეა</a:t>
            </a:r>
            <a:r>
              <a:rPr lang="en-US" dirty="0" smtClean="0">
                <a:latin typeface="Sylfaen"/>
                <a:cs typeface="Sylfaen"/>
              </a:rPr>
              <a:t> </a:t>
            </a:r>
            <a:r>
              <a:rPr lang="en-US" dirty="0" err="1" smtClean="0">
                <a:latin typeface="Sylfaen"/>
                <a:cs typeface="Sylfaen"/>
              </a:rPr>
              <a:t>მსხვერპლის</a:t>
            </a:r>
            <a:r>
              <a:rPr lang="en-US" dirty="0" smtClean="0">
                <a:latin typeface="Sylfaen"/>
                <a:cs typeface="Sylfaen"/>
              </a:rPr>
              <a:t> </a:t>
            </a:r>
            <a:r>
              <a:rPr lang="en-US" dirty="0" err="1" smtClean="0">
                <a:latin typeface="Sylfaen"/>
                <a:cs typeface="Sylfaen"/>
              </a:rPr>
              <a:t>გარშემო</a:t>
            </a:r>
            <a:r>
              <a:rPr lang="en-US" dirty="0" smtClean="0">
                <a:latin typeface="Sylfaen"/>
                <a:cs typeface="Sylfaen"/>
              </a:rPr>
              <a:t>/</a:t>
            </a:r>
          </a:p>
          <a:p>
            <a:r>
              <a:rPr lang="en-US" dirty="0" err="1" smtClean="0">
                <a:latin typeface="Sylfaen"/>
                <a:cs typeface="Sylfaen"/>
              </a:rPr>
              <a:t>ინფორმაციის</a:t>
            </a:r>
            <a:r>
              <a:rPr lang="en-US" dirty="0" smtClean="0">
                <a:latin typeface="Sylfaen"/>
                <a:cs typeface="Sylfaen"/>
              </a:rPr>
              <a:t> </a:t>
            </a:r>
            <a:r>
              <a:rPr lang="en-US" dirty="0" err="1" smtClean="0">
                <a:latin typeface="Sylfaen"/>
                <a:cs typeface="Sylfaen"/>
              </a:rPr>
              <a:t>დეფიციტი</a:t>
            </a:r>
            <a:r>
              <a:rPr lang="en-US" dirty="0" smtClean="0">
                <a:latin typeface="Sylfaen"/>
                <a:cs typeface="Sylfaen"/>
              </a:rPr>
              <a:t> </a:t>
            </a:r>
            <a:r>
              <a:rPr lang="en-US" dirty="0" err="1" smtClean="0">
                <a:latin typeface="Sylfaen"/>
                <a:cs typeface="Sylfaen"/>
              </a:rPr>
              <a:t>სოციალური</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მხარდამჭერი</a:t>
            </a:r>
            <a:r>
              <a:rPr lang="en-US" dirty="0" smtClean="0">
                <a:latin typeface="Sylfaen"/>
                <a:cs typeface="Sylfaen"/>
              </a:rPr>
              <a:t> </a:t>
            </a:r>
            <a:r>
              <a:rPr lang="en-US" dirty="0" err="1" smtClean="0">
                <a:latin typeface="Sylfaen"/>
                <a:cs typeface="Sylfaen"/>
              </a:rPr>
              <a:t>სერვისების</a:t>
            </a:r>
            <a:r>
              <a:rPr lang="en-US" dirty="0" smtClean="0">
                <a:latin typeface="Sylfaen"/>
                <a:cs typeface="Sylfaen"/>
              </a:rPr>
              <a:t> </a:t>
            </a:r>
            <a:r>
              <a:rPr lang="en-US" dirty="0" err="1" smtClean="0">
                <a:latin typeface="Sylfaen"/>
                <a:cs typeface="Sylfaen"/>
              </a:rPr>
              <a:t>გარშემო</a:t>
            </a:r>
            <a:r>
              <a:rPr lang="en-US" dirty="0" smtClean="0">
                <a:latin typeface="Sylfaen"/>
                <a:cs typeface="Sylfaen"/>
              </a:rPr>
              <a:t>;</a:t>
            </a:r>
          </a:p>
          <a:p>
            <a:r>
              <a:rPr lang="en-US" dirty="0" err="1" smtClean="0">
                <a:latin typeface="Sylfaen"/>
                <a:cs typeface="Sylfaen"/>
              </a:rPr>
              <a:t>სამართალდამცავი</a:t>
            </a:r>
            <a:r>
              <a:rPr lang="en-US" dirty="0" smtClean="0">
                <a:latin typeface="Sylfaen"/>
                <a:cs typeface="Sylfaen"/>
              </a:rPr>
              <a:t> </a:t>
            </a:r>
            <a:r>
              <a:rPr lang="en-US" dirty="0" err="1" smtClean="0">
                <a:latin typeface="Sylfaen"/>
                <a:cs typeface="Sylfaen"/>
              </a:rPr>
              <a:t>პირებისა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კანონის</a:t>
            </a:r>
            <a:r>
              <a:rPr lang="en-US" dirty="0" smtClean="0">
                <a:latin typeface="Sylfaen"/>
                <a:cs typeface="Sylfaen"/>
              </a:rPr>
              <a:t> </a:t>
            </a:r>
            <a:r>
              <a:rPr lang="en-US" dirty="0" err="1" smtClean="0">
                <a:latin typeface="Sylfaen"/>
                <a:cs typeface="Sylfaen"/>
              </a:rPr>
              <a:t>მიმართ</a:t>
            </a:r>
            <a:r>
              <a:rPr lang="en-US" dirty="0" smtClean="0">
                <a:latin typeface="Sylfaen"/>
                <a:cs typeface="Sylfaen"/>
              </a:rPr>
              <a:t> </a:t>
            </a:r>
            <a:r>
              <a:rPr lang="en-US" dirty="0" err="1" smtClean="0">
                <a:latin typeface="Sylfaen"/>
                <a:cs typeface="Sylfaen"/>
              </a:rPr>
              <a:t>უნდობლობა</a:t>
            </a:r>
            <a:r>
              <a:rPr lang="en-US" dirty="0" smtClean="0">
                <a:latin typeface="Sylfaen"/>
                <a:cs typeface="Sylfaen"/>
              </a:rPr>
              <a:t>;</a:t>
            </a:r>
          </a:p>
          <a:p>
            <a:r>
              <a:rPr lang="en-US" dirty="0" err="1" smtClean="0">
                <a:latin typeface="Sylfaen"/>
                <a:cs typeface="Sylfaen"/>
              </a:rPr>
              <a:t>თავშესაფრისა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a:t>
            </a:r>
            <a:r>
              <a:rPr lang="en-US" dirty="0" err="1" smtClean="0">
                <a:latin typeface="Sylfaen"/>
                <a:cs typeface="Sylfaen"/>
              </a:rPr>
              <a:t>ან</a:t>
            </a:r>
            <a:r>
              <a:rPr lang="en-US" dirty="0" smtClean="0">
                <a:latin typeface="Sylfaen"/>
                <a:cs typeface="Sylfaen"/>
              </a:rPr>
              <a:t> </a:t>
            </a:r>
            <a:r>
              <a:rPr lang="en-US" dirty="0" err="1" smtClean="0">
                <a:latin typeface="Sylfaen"/>
                <a:cs typeface="Sylfaen"/>
              </a:rPr>
              <a:t>ალტერნატიული</a:t>
            </a:r>
            <a:r>
              <a:rPr lang="en-US" dirty="0" smtClean="0">
                <a:latin typeface="Sylfaen"/>
                <a:cs typeface="Sylfaen"/>
              </a:rPr>
              <a:t> </a:t>
            </a:r>
            <a:r>
              <a:rPr lang="en-US" dirty="0" err="1" smtClean="0">
                <a:latin typeface="Sylfaen"/>
                <a:cs typeface="Sylfaen"/>
              </a:rPr>
              <a:t>საცხოვრებლის</a:t>
            </a:r>
            <a:r>
              <a:rPr lang="en-US" dirty="0" smtClean="0">
                <a:latin typeface="Sylfaen"/>
                <a:cs typeface="Sylfaen"/>
              </a:rPr>
              <a:t> </a:t>
            </a:r>
            <a:r>
              <a:rPr lang="en-US" dirty="0" err="1" smtClean="0">
                <a:latin typeface="Sylfaen"/>
                <a:cs typeface="Sylfaen"/>
              </a:rPr>
              <a:t>დეფიციტი</a:t>
            </a:r>
            <a:r>
              <a:rPr lang="en-US" dirty="0" smtClean="0">
                <a:latin typeface="Sylfaen"/>
                <a:cs typeface="Sylfaen"/>
              </a:rPr>
              <a:t>;</a:t>
            </a:r>
          </a:p>
          <a:p>
            <a:r>
              <a:rPr lang="en-US" dirty="0" err="1" smtClean="0">
                <a:latin typeface="Sylfaen"/>
                <a:cs typeface="Sylfaen"/>
              </a:rPr>
              <a:t>რელიგიური</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სოციალური</a:t>
            </a:r>
            <a:r>
              <a:rPr lang="en-US" dirty="0" smtClean="0">
                <a:latin typeface="Sylfaen"/>
                <a:cs typeface="Sylfaen"/>
              </a:rPr>
              <a:t> </a:t>
            </a:r>
            <a:r>
              <a:rPr lang="en-US" dirty="0" err="1" smtClean="0">
                <a:latin typeface="Sylfaen"/>
                <a:cs typeface="Sylfaen"/>
              </a:rPr>
              <a:t>წნეხი</a:t>
            </a:r>
            <a:r>
              <a:rPr lang="en-US" dirty="0" smtClean="0">
                <a:latin typeface="Sylfaen"/>
                <a:cs typeface="Sylfaen"/>
              </a:rPr>
              <a:t>;</a:t>
            </a:r>
            <a:endParaRPr lang="en-US" dirty="0">
              <a:latin typeface="Sylfaen"/>
              <a:cs typeface="Sylfaen"/>
            </a:endParaRPr>
          </a:p>
        </p:txBody>
      </p:sp>
    </p:spTree>
    <p:extLst>
      <p:ext uri="{BB962C8B-B14F-4D97-AF65-F5344CB8AC3E}">
        <p14:creationId xmlns:p14="http://schemas.microsoft.com/office/powerpoint/2010/main" val="1268583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720</TotalTime>
  <Words>1159</Words>
  <Application>Microsoft Macintosh PowerPoint</Application>
  <PresentationFormat>Custom</PresentationFormat>
  <Paragraphs>153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 </vt:lpstr>
      <vt:lpstr>მოდული 3 </vt:lpstr>
      <vt:lpstr>მოდულის მიზანი:</vt:lpstr>
      <vt:lpstr>რატომ რჩება მსხვერპლი მოძალადესთან?</vt:lpstr>
      <vt:lpstr>რატომ რჩება მსხვერპლი მოძალადესთან?</vt:lpstr>
      <vt:lpstr>რატომ რჩება მსხვერპლი მოძალადესთან?</vt:lpstr>
      <vt:lpstr>რატომ რჩება მსხვერპლი მოძალადესთან?</vt:lpstr>
      <vt:lpstr>რატომ რჩება მსხვერპლი მოძალადესთან?</vt:lpstr>
      <vt:lpstr>რატომ რჩება მსხვერპლი მოძალადესთან?</vt:lpstr>
      <vt:lpstr>მოძალადის ქცევის მოტივი</vt:lpstr>
      <vt:lpstr>“ძალადობისა და კონტროლის ბორბალი”</vt:lpstr>
      <vt:lpstr>“ძალადობისა და კონტროლის ბორბალი”</vt:lpstr>
      <vt:lpstr>PowerPoint Presentation</vt:lpstr>
      <vt:lpstr>გენდერული ძალადობის ზეგავლენა ქალზე</vt:lpstr>
      <vt:lpstr>გენდერული ძალადობის ზეგავლენა ქალზე</vt:lpstr>
      <vt:lpstr>დასწავლილი უმწეობა</vt:lpstr>
      <vt:lpstr>დასწავლილი უმწეობა</vt:lpstr>
      <vt:lpstr>სტოკჰოლმის სინდრომი </vt:lpstr>
      <vt:lpstr>სტოკჰოლმის სინდრომი</vt:lpstr>
      <vt:lpstr>სტოკჰოლმის სინდრომი</vt:lpstr>
      <vt:lpstr>მსხვერპლის მახასიათებლები</vt:lpstr>
      <vt:lpstr>მსხვერპლის მახასიათებლები</vt:lpstr>
      <vt:lpstr>მსხვერპლის მახასიათებლები</vt:lpstr>
      <vt:lpstr>გენდერული მოძალადის მახასიათებლები</vt:lpstr>
      <vt:lpstr>გენდერული მოძალადის მახასიათებლები </vt:lpstr>
      <vt:lpstr>გენდერული მოძალადის მახასიათებლები</vt:lpstr>
      <vt:lpstr>გენდერული მოძალადის მახასიათებლები</vt:lpstr>
      <vt:lpstr>გენდერული მოძალადის მახასიათებლები</vt:lpstr>
      <vt:lpstr>მოდული 3 - დასასრული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ქალის მიმართ ფიზიკური, ფსიქოლოგიური  და სექსუალური ძალადობის გამოვლენის, მკურნალობის პრინციპებისა და რეფერალის საკითხებზე </dc:title>
  <dc:creator>Tamar Bortsvadze</dc:creator>
  <cp:lastModifiedBy>Sopio Tabaghua</cp:lastModifiedBy>
  <cp:revision>84</cp:revision>
  <dcterms:created xsi:type="dcterms:W3CDTF">2018-05-22T10:53:14Z</dcterms:created>
  <dcterms:modified xsi:type="dcterms:W3CDTF">2018-10-22T09:14:25Z</dcterms:modified>
</cp:coreProperties>
</file>