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0" r:id="rId7"/>
    <p:sldId id="263" r:id="rId8"/>
    <p:sldId id="264" r:id="rId9"/>
    <p:sldId id="265" r:id="rId10"/>
    <p:sldId id="269" r:id="rId11"/>
    <p:sldId id="267" r:id="rId12"/>
    <p:sldId id="266" r:id="rId13"/>
    <p:sldId id="268" r:id="rId14"/>
    <p:sldId id="270" r:id="rId15"/>
    <p:sldId id="271" r:id="rId16"/>
    <p:sldId id="273" r:id="rId17"/>
    <p:sldId id="272" r:id="rId18"/>
    <p:sldId id="276"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na Avaliani" initials="NA" lastIdx="2" clrIdx="0">
    <p:extLst>
      <p:ext uri="{19B8F6BF-5375-455C-9EA6-DF929625EA0E}">
        <p15:presenceInfo xmlns:p15="http://schemas.microsoft.com/office/powerpoint/2012/main" userId="S::avaliani@unfpa.org::b946ae60-c918-4837-a57c-ebad298eb9c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7D8E2-AC42-4075-A141-1B897D0646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AA1C84-32D1-4EDE-9E8B-B5443DB926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B4306A-4E08-42E9-BEDE-9E4E21AEFC4C}"/>
              </a:ext>
            </a:extLst>
          </p:cNvPr>
          <p:cNvSpPr>
            <a:spLocks noGrp="1"/>
          </p:cNvSpPr>
          <p:nvPr>
            <p:ph type="dt" sz="half" idx="10"/>
          </p:nvPr>
        </p:nvSpPr>
        <p:spPr/>
        <p:txBody>
          <a:bodyPr/>
          <a:lstStyle/>
          <a:p>
            <a:fld id="{04126FBA-992F-48BA-9308-4FDBBCA7BFED}" type="datetimeFigureOut">
              <a:rPr lang="en-US" smtClean="0"/>
              <a:t>4/6/2022</a:t>
            </a:fld>
            <a:endParaRPr lang="en-US"/>
          </a:p>
        </p:txBody>
      </p:sp>
      <p:sp>
        <p:nvSpPr>
          <p:cNvPr id="5" name="Footer Placeholder 4">
            <a:extLst>
              <a:ext uri="{FF2B5EF4-FFF2-40B4-BE49-F238E27FC236}">
                <a16:creationId xmlns:a16="http://schemas.microsoft.com/office/drawing/2014/main" id="{ADA95817-63FE-40CC-8569-6F9DF90A34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3C0C3F-FD97-4F78-A21A-3BB1D74A5D76}"/>
              </a:ext>
            </a:extLst>
          </p:cNvPr>
          <p:cNvSpPr>
            <a:spLocks noGrp="1"/>
          </p:cNvSpPr>
          <p:nvPr>
            <p:ph type="sldNum" sz="quarter" idx="12"/>
          </p:nvPr>
        </p:nvSpPr>
        <p:spPr/>
        <p:txBody>
          <a:bodyPr/>
          <a:lstStyle/>
          <a:p>
            <a:fld id="{67463078-E76B-4FB5-8BA4-82A4FCF2F346}" type="slidenum">
              <a:rPr lang="en-US" smtClean="0"/>
              <a:t>‹#›</a:t>
            </a:fld>
            <a:endParaRPr lang="en-US"/>
          </a:p>
        </p:txBody>
      </p:sp>
    </p:spTree>
    <p:extLst>
      <p:ext uri="{BB962C8B-B14F-4D97-AF65-F5344CB8AC3E}">
        <p14:creationId xmlns:p14="http://schemas.microsoft.com/office/powerpoint/2010/main" val="1274836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8AF97-0CF5-439C-B810-771FDA6D21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D032DCE-6D47-44D5-A4BB-D821780D480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7FCB7E-B38F-4759-98DF-CCF7539FCE0B}"/>
              </a:ext>
            </a:extLst>
          </p:cNvPr>
          <p:cNvSpPr>
            <a:spLocks noGrp="1"/>
          </p:cNvSpPr>
          <p:nvPr>
            <p:ph type="dt" sz="half" idx="10"/>
          </p:nvPr>
        </p:nvSpPr>
        <p:spPr/>
        <p:txBody>
          <a:bodyPr/>
          <a:lstStyle/>
          <a:p>
            <a:fld id="{04126FBA-992F-48BA-9308-4FDBBCA7BFED}" type="datetimeFigureOut">
              <a:rPr lang="en-US" smtClean="0"/>
              <a:t>4/6/2022</a:t>
            </a:fld>
            <a:endParaRPr lang="en-US"/>
          </a:p>
        </p:txBody>
      </p:sp>
      <p:sp>
        <p:nvSpPr>
          <p:cNvPr id="5" name="Footer Placeholder 4">
            <a:extLst>
              <a:ext uri="{FF2B5EF4-FFF2-40B4-BE49-F238E27FC236}">
                <a16:creationId xmlns:a16="http://schemas.microsoft.com/office/drawing/2014/main" id="{88137A92-5B91-44EE-9615-1A1ACBB6EF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519289-8BFB-4090-B5BF-F3EC2EB625C4}"/>
              </a:ext>
            </a:extLst>
          </p:cNvPr>
          <p:cNvSpPr>
            <a:spLocks noGrp="1"/>
          </p:cNvSpPr>
          <p:nvPr>
            <p:ph type="sldNum" sz="quarter" idx="12"/>
          </p:nvPr>
        </p:nvSpPr>
        <p:spPr/>
        <p:txBody>
          <a:bodyPr/>
          <a:lstStyle/>
          <a:p>
            <a:fld id="{67463078-E76B-4FB5-8BA4-82A4FCF2F346}" type="slidenum">
              <a:rPr lang="en-US" smtClean="0"/>
              <a:t>‹#›</a:t>
            </a:fld>
            <a:endParaRPr lang="en-US"/>
          </a:p>
        </p:txBody>
      </p:sp>
    </p:spTree>
    <p:extLst>
      <p:ext uri="{BB962C8B-B14F-4D97-AF65-F5344CB8AC3E}">
        <p14:creationId xmlns:p14="http://schemas.microsoft.com/office/powerpoint/2010/main" val="1302075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922A52-9DAB-4D18-A999-E8820FBDE0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A2E8615-FABE-49B0-B9DD-1B667204662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0F28BB-4737-427D-BE8A-250727A7F1C7}"/>
              </a:ext>
            </a:extLst>
          </p:cNvPr>
          <p:cNvSpPr>
            <a:spLocks noGrp="1"/>
          </p:cNvSpPr>
          <p:nvPr>
            <p:ph type="dt" sz="half" idx="10"/>
          </p:nvPr>
        </p:nvSpPr>
        <p:spPr/>
        <p:txBody>
          <a:bodyPr/>
          <a:lstStyle/>
          <a:p>
            <a:fld id="{04126FBA-992F-48BA-9308-4FDBBCA7BFED}" type="datetimeFigureOut">
              <a:rPr lang="en-US" smtClean="0"/>
              <a:t>4/6/2022</a:t>
            </a:fld>
            <a:endParaRPr lang="en-US"/>
          </a:p>
        </p:txBody>
      </p:sp>
      <p:sp>
        <p:nvSpPr>
          <p:cNvPr id="5" name="Footer Placeholder 4">
            <a:extLst>
              <a:ext uri="{FF2B5EF4-FFF2-40B4-BE49-F238E27FC236}">
                <a16:creationId xmlns:a16="http://schemas.microsoft.com/office/drawing/2014/main" id="{DA6A97BD-9751-4E00-8342-2B976390E4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C313A2-DCE2-4F39-AC3A-743996709BCE}"/>
              </a:ext>
            </a:extLst>
          </p:cNvPr>
          <p:cNvSpPr>
            <a:spLocks noGrp="1"/>
          </p:cNvSpPr>
          <p:nvPr>
            <p:ph type="sldNum" sz="quarter" idx="12"/>
          </p:nvPr>
        </p:nvSpPr>
        <p:spPr/>
        <p:txBody>
          <a:bodyPr/>
          <a:lstStyle/>
          <a:p>
            <a:fld id="{67463078-E76B-4FB5-8BA4-82A4FCF2F346}" type="slidenum">
              <a:rPr lang="en-US" smtClean="0"/>
              <a:t>‹#›</a:t>
            </a:fld>
            <a:endParaRPr lang="en-US"/>
          </a:p>
        </p:txBody>
      </p:sp>
    </p:spTree>
    <p:extLst>
      <p:ext uri="{BB962C8B-B14F-4D97-AF65-F5344CB8AC3E}">
        <p14:creationId xmlns:p14="http://schemas.microsoft.com/office/powerpoint/2010/main" val="401760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DED9D-67AA-40C4-9FBE-267462C08A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937AF5-619D-4750-B2D6-CE376003A6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CA16B7-6ABB-40A7-92DF-7EB22AE09620}"/>
              </a:ext>
            </a:extLst>
          </p:cNvPr>
          <p:cNvSpPr>
            <a:spLocks noGrp="1"/>
          </p:cNvSpPr>
          <p:nvPr>
            <p:ph type="dt" sz="half" idx="10"/>
          </p:nvPr>
        </p:nvSpPr>
        <p:spPr/>
        <p:txBody>
          <a:bodyPr/>
          <a:lstStyle/>
          <a:p>
            <a:fld id="{04126FBA-992F-48BA-9308-4FDBBCA7BFED}" type="datetimeFigureOut">
              <a:rPr lang="en-US" smtClean="0"/>
              <a:t>4/6/2022</a:t>
            </a:fld>
            <a:endParaRPr lang="en-US"/>
          </a:p>
        </p:txBody>
      </p:sp>
      <p:sp>
        <p:nvSpPr>
          <p:cNvPr id="5" name="Footer Placeholder 4">
            <a:extLst>
              <a:ext uri="{FF2B5EF4-FFF2-40B4-BE49-F238E27FC236}">
                <a16:creationId xmlns:a16="http://schemas.microsoft.com/office/drawing/2014/main" id="{5C23DCE7-2E4D-43F8-A63A-9A7168D243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17A00C-21BA-4176-A125-B50E9CF3012A}"/>
              </a:ext>
            </a:extLst>
          </p:cNvPr>
          <p:cNvSpPr>
            <a:spLocks noGrp="1"/>
          </p:cNvSpPr>
          <p:nvPr>
            <p:ph type="sldNum" sz="quarter" idx="12"/>
          </p:nvPr>
        </p:nvSpPr>
        <p:spPr/>
        <p:txBody>
          <a:bodyPr/>
          <a:lstStyle/>
          <a:p>
            <a:fld id="{67463078-E76B-4FB5-8BA4-82A4FCF2F346}" type="slidenum">
              <a:rPr lang="en-US" smtClean="0"/>
              <a:t>‹#›</a:t>
            </a:fld>
            <a:endParaRPr lang="en-US"/>
          </a:p>
        </p:txBody>
      </p:sp>
    </p:spTree>
    <p:extLst>
      <p:ext uri="{BB962C8B-B14F-4D97-AF65-F5344CB8AC3E}">
        <p14:creationId xmlns:p14="http://schemas.microsoft.com/office/powerpoint/2010/main" val="2920173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3E7B4-982E-4744-A7DE-D913A17A2B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91F013-F166-4B8E-954E-5D523EC6CE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8467E10-1241-4503-977C-5EA5574A70A4}"/>
              </a:ext>
            </a:extLst>
          </p:cNvPr>
          <p:cNvSpPr>
            <a:spLocks noGrp="1"/>
          </p:cNvSpPr>
          <p:nvPr>
            <p:ph type="dt" sz="half" idx="10"/>
          </p:nvPr>
        </p:nvSpPr>
        <p:spPr/>
        <p:txBody>
          <a:bodyPr/>
          <a:lstStyle/>
          <a:p>
            <a:fld id="{04126FBA-992F-48BA-9308-4FDBBCA7BFED}" type="datetimeFigureOut">
              <a:rPr lang="en-US" smtClean="0"/>
              <a:t>4/6/2022</a:t>
            </a:fld>
            <a:endParaRPr lang="en-US"/>
          </a:p>
        </p:txBody>
      </p:sp>
      <p:sp>
        <p:nvSpPr>
          <p:cNvPr id="5" name="Footer Placeholder 4">
            <a:extLst>
              <a:ext uri="{FF2B5EF4-FFF2-40B4-BE49-F238E27FC236}">
                <a16:creationId xmlns:a16="http://schemas.microsoft.com/office/drawing/2014/main" id="{F1A322A9-95FD-4E14-A38B-60AD831108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DB2D4D-43D3-4047-A05C-5749DC179C3B}"/>
              </a:ext>
            </a:extLst>
          </p:cNvPr>
          <p:cNvSpPr>
            <a:spLocks noGrp="1"/>
          </p:cNvSpPr>
          <p:nvPr>
            <p:ph type="sldNum" sz="quarter" idx="12"/>
          </p:nvPr>
        </p:nvSpPr>
        <p:spPr/>
        <p:txBody>
          <a:bodyPr/>
          <a:lstStyle/>
          <a:p>
            <a:fld id="{67463078-E76B-4FB5-8BA4-82A4FCF2F346}" type="slidenum">
              <a:rPr lang="en-US" smtClean="0"/>
              <a:t>‹#›</a:t>
            </a:fld>
            <a:endParaRPr lang="en-US"/>
          </a:p>
        </p:txBody>
      </p:sp>
    </p:spTree>
    <p:extLst>
      <p:ext uri="{BB962C8B-B14F-4D97-AF65-F5344CB8AC3E}">
        <p14:creationId xmlns:p14="http://schemas.microsoft.com/office/powerpoint/2010/main" val="3732374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2DBE3-9610-4E49-86AB-8A36C2B8B6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71585D-FCDE-47CD-B484-B06A0DAE7A4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AEE638-ABCB-4128-91BC-2E1245CC156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235019-6DD9-4815-9C32-87429900E79A}"/>
              </a:ext>
            </a:extLst>
          </p:cNvPr>
          <p:cNvSpPr>
            <a:spLocks noGrp="1"/>
          </p:cNvSpPr>
          <p:nvPr>
            <p:ph type="dt" sz="half" idx="10"/>
          </p:nvPr>
        </p:nvSpPr>
        <p:spPr/>
        <p:txBody>
          <a:bodyPr/>
          <a:lstStyle/>
          <a:p>
            <a:fld id="{04126FBA-992F-48BA-9308-4FDBBCA7BFED}" type="datetimeFigureOut">
              <a:rPr lang="en-US" smtClean="0"/>
              <a:t>4/6/2022</a:t>
            </a:fld>
            <a:endParaRPr lang="en-US"/>
          </a:p>
        </p:txBody>
      </p:sp>
      <p:sp>
        <p:nvSpPr>
          <p:cNvPr id="6" name="Footer Placeholder 5">
            <a:extLst>
              <a:ext uri="{FF2B5EF4-FFF2-40B4-BE49-F238E27FC236}">
                <a16:creationId xmlns:a16="http://schemas.microsoft.com/office/drawing/2014/main" id="{4317897F-887D-4076-AE43-014556F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4592CC-B158-446D-A3E7-F0A495643FCC}"/>
              </a:ext>
            </a:extLst>
          </p:cNvPr>
          <p:cNvSpPr>
            <a:spLocks noGrp="1"/>
          </p:cNvSpPr>
          <p:nvPr>
            <p:ph type="sldNum" sz="quarter" idx="12"/>
          </p:nvPr>
        </p:nvSpPr>
        <p:spPr/>
        <p:txBody>
          <a:bodyPr/>
          <a:lstStyle/>
          <a:p>
            <a:fld id="{67463078-E76B-4FB5-8BA4-82A4FCF2F346}" type="slidenum">
              <a:rPr lang="en-US" smtClean="0"/>
              <a:t>‹#›</a:t>
            </a:fld>
            <a:endParaRPr lang="en-US"/>
          </a:p>
        </p:txBody>
      </p:sp>
    </p:spTree>
    <p:extLst>
      <p:ext uri="{BB962C8B-B14F-4D97-AF65-F5344CB8AC3E}">
        <p14:creationId xmlns:p14="http://schemas.microsoft.com/office/powerpoint/2010/main" val="1317000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7D6C0-939B-47BF-AFEE-D0EB4A9DCB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A6C4A0-F7C9-4B8E-A22C-14B53A403E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87540F2-C6B7-404C-B724-0630DEB6B58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7D9085-AB0B-49BA-B359-510BA2D5E9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B23E967-17D9-46B1-9205-F883E742B93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C4C271-E127-4506-B77F-7EAEA88D15C3}"/>
              </a:ext>
            </a:extLst>
          </p:cNvPr>
          <p:cNvSpPr>
            <a:spLocks noGrp="1"/>
          </p:cNvSpPr>
          <p:nvPr>
            <p:ph type="dt" sz="half" idx="10"/>
          </p:nvPr>
        </p:nvSpPr>
        <p:spPr/>
        <p:txBody>
          <a:bodyPr/>
          <a:lstStyle/>
          <a:p>
            <a:fld id="{04126FBA-992F-48BA-9308-4FDBBCA7BFED}" type="datetimeFigureOut">
              <a:rPr lang="en-US" smtClean="0"/>
              <a:t>4/6/2022</a:t>
            </a:fld>
            <a:endParaRPr lang="en-US"/>
          </a:p>
        </p:txBody>
      </p:sp>
      <p:sp>
        <p:nvSpPr>
          <p:cNvPr id="8" name="Footer Placeholder 7">
            <a:extLst>
              <a:ext uri="{FF2B5EF4-FFF2-40B4-BE49-F238E27FC236}">
                <a16:creationId xmlns:a16="http://schemas.microsoft.com/office/drawing/2014/main" id="{89B15224-3786-4B01-86F5-FC7CEE4291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49423E-B6CA-4FF9-BE33-D11C5127B8A9}"/>
              </a:ext>
            </a:extLst>
          </p:cNvPr>
          <p:cNvSpPr>
            <a:spLocks noGrp="1"/>
          </p:cNvSpPr>
          <p:nvPr>
            <p:ph type="sldNum" sz="quarter" idx="12"/>
          </p:nvPr>
        </p:nvSpPr>
        <p:spPr/>
        <p:txBody>
          <a:bodyPr/>
          <a:lstStyle/>
          <a:p>
            <a:fld id="{67463078-E76B-4FB5-8BA4-82A4FCF2F346}" type="slidenum">
              <a:rPr lang="en-US" smtClean="0"/>
              <a:t>‹#›</a:t>
            </a:fld>
            <a:endParaRPr lang="en-US"/>
          </a:p>
        </p:txBody>
      </p:sp>
    </p:spTree>
    <p:extLst>
      <p:ext uri="{BB962C8B-B14F-4D97-AF65-F5344CB8AC3E}">
        <p14:creationId xmlns:p14="http://schemas.microsoft.com/office/powerpoint/2010/main" val="3334478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5CF84-38F2-465C-9C1C-FE7882CF13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D1FBD9-7447-47CD-9667-68591D5A0A30}"/>
              </a:ext>
            </a:extLst>
          </p:cNvPr>
          <p:cNvSpPr>
            <a:spLocks noGrp="1"/>
          </p:cNvSpPr>
          <p:nvPr>
            <p:ph type="dt" sz="half" idx="10"/>
          </p:nvPr>
        </p:nvSpPr>
        <p:spPr/>
        <p:txBody>
          <a:bodyPr/>
          <a:lstStyle/>
          <a:p>
            <a:fld id="{04126FBA-992F-48BA-9308-4FDBBCA7BFED}" type="datetimeFigureOut">
              <a:rPr lang="en-US" smtClean="0"/>
              <a:t>4/6/2022</a:t>
            </a:fld>
            <a:endParaRPr lang="en-US"/>
          </a:p>
        </p:txBody>
      </p:sp>
      <p:sp>
        <p:nvSpPr>
          <p:cNvPr id="4" name="Footer Placeholder 3">
            <a:extLst>
              <a:ext uri="{FF2B5EF4-FFF2-40B4-BE49-F238E27FC236}">
                <a16:creationId xmlns:a16="http://schemas.microsoft.com/office/drawing/2014/main" id="{9592BBFD-2FE0-4144-916F-5F2D7D1276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0B4ECD-3383-4AEE-983C-A709B247F590}"/>
              </a:ext>
            </a:extLst>
          </p:cNvPr>
          <p:cNvSpPr>
            <a:spLocks noGrp="1"/>
          </p:cNvSpPr>
          <p:nvPr>
            <p:ph type="sldNum" sz="quarter" idx="12"/>
          </p:nvPr>
        </p:nvSpPr>
        <p:spPr/>
        <p:txBody>
          <a:bodyPr/>
          <a:lstStyle/>
          <a:p>
            <a:fld id="{67463078-E76B-4FB5-8BA4-82A4FCF2F346}" type="slidenum">
              <a:rPr lang="en-US" smtClean="0"/>
              <a:t>‹#›</a:t>
            </a:fld>
            <a:endParaRPr lang="en-US"/>
          </a:p>
        </p:txBody>
      </p:sp>
    </p:spTree>
    <p:extLst>
      <p:ext uri="{BB962C8B-B14F-4D97-AF65-F5344CB8AC3E}">
        <p14:creationId xmlns:p14="http://schemas.microsoft.com/office/powerpoint/2010/main" val="2704899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E240B1-0550-44AF-B75F-2DB4AC9D5859}"/>
              </a:ext>
            </a:extLst>
          </p:cNvPr>
          <p:cNvSpPr>
            <a:spLocks noGrp="1"/>
          </p:cNvSpPr>
          <p:nvPr>
            <p:ph type="dt" sz="half" idx="10"/>
          </p:nvPr>
        </p:nvSpPr>
        <p:spPr/>
        <p:txBody>
          <a:bodyPr/>
          <a:lstStyle/>
          <a:p>
            <a:fld id="{04126FBA-992F-48BA-9308-4FDBBCA7BFED}" type="datetimeFigureOut">
              <a:rPr lang="en-US" smtClean="0"/>
              <a:t>4/6/2022</a:t>
            </a:fld>
            <a:endParaRPr lang="en-US"/>
          </a:p>
        </p:txBody>
      </p:sp>
      <p:sp>
        <p:nvSpPr>
          <p:cNvPr id="3" name="Footer Placeholder 2">
            <a:extLst>
              <a:ext uri="{FF2B5EF4-FFF2-40B4-BE49-F238E27FC236}">
                <a16:creationId xmlns:a16="http://schemas.microsoft.com/office/drawing/2014/main" id="{80BC3854-C32B-46D9-9AFA-2D52D388B6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ECCDA9-BD0B-42C0-96C0-CFF1543DED7C}"/>
              </a:ext>
            </a:extLst>
          </p:cNvPr>
          <p:cNvSpPr>
            <a:spLocks noGrp="1"/>
          </p:cNvSpPr>
          <p:nvPr>
            <p:ph type="sldNum" sz="quarter" idx="12"/>
          </p:nvPr>
        </p:nvSpPr>
        <p:spPr/>
        <p:txBody>
          <a:bodyPr/>
          <a:lstStyle/>
          <a:p>
            <a:fld id="{67463078-E76B-4FB5-8BA4-82A4FCF2F346}" type="slidenum">
              <a:rPr lang="en-US" smtClean="0"/>
              <a:t>‹#›</a:t>
            </a:fld>
            <a:endParaRPr lang="en-US"/>
          </a:p>
        </p:txBody>
      </p:sp>
    </p:spTree>
    <p:extLst>
      <p:ext uri="{BB962C8B-B14F-4D97-AF65-F5344CB8AC3E}">
        <p14:creationId xmlns:p14="http://schemas.microsoft.com/office/powerpoint/2010/main" val="254097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09144-3E27-4081-915B-9F17E057F7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C1644B-8C72-4C6A-B19A-7D26E68213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A68F54-F992-4363-90E4-9A30FCACC7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319F7D-4D28-49CC-9157-1620D5B9BFF8}"/>
              </a:ext>
            </a:extLst>
          </p:cNvPr>
          <p:cNvSpPr>
            <a:spLocks noGrp="1"/>
          </p:cNvSpPr>
          <p:nvPr>
            <p:ph type="dt" sz="half" idx="10"/>
          </p:nvPr>
        </p:nvSpPr>
        <p:spPr/>
        <p:txBody>
          <a:bodyPr/>
          <a:lstStyle/>
          <a:p>
            <a:fld id="{04126FBA-992F-48BA-9308-4FDBBCA7BFED}" type="datetimeFigureOut">
              <a:rPr lang="en-US" smtClean="0"/>
              <a:t>4/6/2022</a:t>
            </a:fld>
            <a:endParaRPr lang="en-US"/>
          </a:p>
        </p:txBody>
      </p:sp>
      <p:sp>
        <p:nvSpPr>
          <p:cNvPr id="6" name="Footer Placeholder 5">
            <a:extLst>
              <a:ext uri="{FF2B5EF4-FFF2-40B4-BE49-F238E27FC236}">
                <a16:creationId xmlns:a16="http://schemas.microsoft.com/office/drawing/2014/main" id="{372CECB2-E3C2-4DA2-86F3-198DDDA3F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48C33D-ACBB-4460-ADDD-3332404A5FEB}"/>
              </a:ext>
            </a:extLst>
          </p:cNvPr>
          <p:cNvSpPr>
            <a:spLocks noGrp="1"/>
          </p:cNvSpPr>
          <p:nvPr>
            <p:ph type="sldNum" sz="quarter" idx="12"/>
          </p:nvPr>
        </p:nvSpPr>
        <p:spPr/>
        <p:txBody>
          <a:bodyPr/>
          <a:lstStyle/>
          <a:p>
            <a:fld id="{67463078-E76B-4FB5-8BA4-82A4FCF2F346}" type="slidenum">
              <a:rPr lang="en-US" smtClean="0"/>
              <a:t>‹#›</a:t>
            </a:fld>
            <a:endParaRPr lang="en-US"/>
          </a:p>
        </p:txBody>
      </p:sp>
    </p:spTree>
    <p:extLst>
      <p:ext uri="{BB962C8B-B14F-4D97-AF65-F5344CB8AC3E}">
        <p14:creationId xmlns:p14="http://schemas.microsoft.com/office/powerpoint/2010/main" val="1147369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C12B2-7595-4CC3-805D-DBB289D1C4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6A671C-C759-4C9C-81B4-42CE8CA699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CD72DC-9C11-483E-A427-B04FBDE892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1E23B61-A372-48FE-BD08-F5B65BDC9132}"/>
              </a:ext>
            </a:extLst>
          </p:cNvPr>
          <p:cNvSpPr>
            <a:spLocks noGrp="1"/>
          </p:cNvSpPr>
          <p:nvPr>
            <p:ph type="dt" sz="half" idx="10"/>
          </p:nvPr>
        </p:nvSpPr>
        <p:spPr/>
        <p:txBody>
          <a:bodyPr/>
          <a:lstStyle/>
          <a:p>
            <a:fld id="{04126FBA-992F-48BA-9308-4FDBBCA7BFED}" type="datetimeFigureOut">
              <a:rPr lang="en-US" smtClean="0"/>
              <a:t>4/6/2022</a:t>
            </a:fld>
            <a:endParaRPr lang="en-US"/>
          </a:p>
        </p:txBody>
      </p:sp>
      <p:sp>
        <p:nvSpPr>
          <p:cNvPr id="6" name="Footer Placeholder 5">
            <a:extLst>
              <a:ext uri="{FF2B5EF4-FFF2-40B4-BE49-F238E27FC236}">
                <a16:creationId xmlns:a16="http://schemas.microsoft.com/office/drawing/2014/main" id="{EDF0068D-754C-4200-85C1-B062ACB589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39870C-51F3-47C4-9E84-E724738FEE0F}"/>
              </a:ext>
            </a:extLst>
          </p:cNvPr>
          <p:cNvSpPr>
            <a:spLocks noGrp="1"/>
          </p:cNvSpPr>
          <p:nvPr>
            <p:ph type="sldNum" sz="quarter" idx="12"/>
          </p:nvPr>
        </p:nvSpPr>
        <p:spPr/>
        <p:txBody>
          <a:bodyPr/>
          <a:lstStyle/>
          <a:p>
            <a:fld id="{67463078-E76B-4FB5-8BA4-82A4FCF2F346}" type="slidenum">
              <a:rPr lang="en-US" smtClean="0"/>
              <a:t>‹#›</a:t>
            </a:fld>
            <a:endParaRPr lang="en-US"/>
          </a:p>
        </p:txBody>
      </p:sp>
    </p:spTree>
    <p:extLst>
      <p:ext uri="{BB962C8B-B14F-4D97-AF65-F5344CB8AC3E}">
        <p14:creationId xmlns:p14="http://schemas.microsoft.com/office/powerpoint/2010/main" val="4228354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F03A03-64B6-40DC-A46B-E36EE74017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D4291C-3254-4E2D-9FAD-809081C112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70BEE8-8593-46A8-9612-54CCFFFB99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26FBA-992F-48BA-9308-4FDBBCA7BFED}" type="datetimeFigureOut">
              <a:rPr lang="en-US" smtClean="0"/>
              <a:t>4/6/2022</a:t>
            </a:fld>
            <a:endParaRPr lang="en-US"/>
          </a:p>
        </p:txBody>
      </p:sp>
      <p:sp>
        <p:nvSpPr>
          <p:cNvPr id="5" name="Footer Placeholder 4">
            <a:extLst>
              <a:ext uri="{FF2B5EF4-FFF2-40B4-BE49-F238E27FC236}">
                <a16:creationId xmlns:a16="http://schemas.microsoft.com/office/drawing/2014/main" id="{80D654E6-D1F2-47FD-917E-3CF01881D3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8D5A2C-C067-467E-9E72-646A81E29A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463078-E76B-4FB5-8BA4-82A4FCF2F346}" type="slidenum">
              <a:rPr lang="en-US" smtClean="0"/>
              <a:t>‹#›</a:t>
            </a:fld>
            <a:endParaRPr lang="en-US"/>
          </a:p>
        </p:txBody>
      </p:sp>
    </p:spTree>
    <p:extLst>
      <p:ext uri="{BB962C8B-B14F-4D97-AF65-F5344CB8AC3E}">
        <p14:creationId xmlns:p14="http://schemas.microsoft.com/office/powerpoint/2010/main" val="847695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inyurl.com/288xkfmw" TargetMode="External"/><Relationship Id="rId2" Type="http://schemas.openxmlformats.org/officeDocument/2006/relationships/hyperlink" Target="https://tinyurl.com/yw72h87e" TargetMode="External"/><Relationship Id="rId1" Type="http://schemas.openxmlformats.org/officeDocument/2006/relationships/slideLayout" Target="../slideLayouts/slideLayout2.xml"/><Relationship Id="rId4" Type="http://schemas.openxmlformats.org/officeDocument/2006/relationships/hyperlink" Target="https://tinyurl.com/32xakdna"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bit.ly/18UCGLQ"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E004E-FC1E-4753-B377-80C003F51B50}"/>
              </a:ext>
            </a:extLst>
          </p:cNvPr>
          <p:cNvSpPr>
            <a:spLocks noGrp="1"/>
          </p:cNvSpPr>
          <p:nvPr>
            <p:ph type="ctrTitle"/>
          </p:nvPr>
        </p:nvSpPr>
        <p:spPr/>
        <p:txBody>
          <a:bodyPr>
            <a:normAutofit fontScale="90000"/>
          </a:bodyPr>
          <a:lstStyle/>
          <a:p>
            <a:r>
              <a:rPr lang="ka-GE" dirty="0"/>
              <a:t>სექსუალური ორიენტაცია და გენდერული იდენტობა</a:t>
            </a:r>
            <a:endParaRPr lang="en-US" dirty="0"/>
          </a:p>
        </p:txBody>
      </p:sp>
    </p:spTree>
    <p:extLst>
      <p:ext uri="{BB962C8B-B14F-4D97-AF65-F5344CB8AC3E}">
        <p14:creationId xmlns:p14="http://schemas.microsoft.com/office/powerpoint/2010/main" val="3290463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1EFF-8D5F-4012-8C43-697255783C95}"/>
              </a:ext>
            </a:extLst>
          </p:cNvPr>
          <p:cNvSpPr>
            <a:spLocks noGrp="1"/>
          </p:cNvSpPr>
          <p:nvPr>
            <p:ph type="title"/>
          </p:nvPr>
        </p:nvSpPr>
        <p:spPr/>
        <p:txBody>
          <a:bodyPr>
            <a:normAutofit fontScale="90000"/>
          </a:bodyPr>
          <a:lstStyle/>
          <a:p>
            <a:r>
              <a:rPr lang="ka-GE" dirty="0"/>
              <a:t>გენდერულ </a:t>
            </a:r>
            <a:r>
              <a:rPr lang="ka-GE" dirty="0" err="1"/>
              <a:t>იდენტობასთან</a:t>
            </a:r>
            <a:r>
              <a:rPr lang="ka-GE" dirty="0"/>
              <a:t>/გამოხატვასთან დაკავშირებული ტერმინები</a:t>
            </a:r>
            <a:endParaRPr lang="en-US" b="1" dirty="0"/>
          </a:p>
        </p:txBody>
      </p:sp>
      <p:sp>
        <p:nvSpPr>
          <p:cNvPr id="3" name="Content Placeholder 2">
            <a:extLst>
              <a:ext uri="{FF2B5EF4-FFF2-40B4-BE49-F238E27FC236}">
                <a16:creationId xmlns:a16="http://schemas.microsoft.com/office/drawing/2014/main" id="{89E809F9-8B5A-4006-8842-C3CCD21A507B}"/>
              </a:ext>
            </a:extLst>
          </p:cNvPr>
          <p:cNvSpPr>
            <a:spLocks noGrp="1"/>
          </p:cNvSpPr>
          <p:nvPr>
            <p:ph idx="1"/>
          </p:nvPr>
        </p:nvSpPr>
        <p:spPr/>
        <p:txBody>
          <a:bodyPr>
            <a:normAutofit/>
          </a:bodyPr>
          <a:lstStyle/>
          <a:p>
            <a:pPr marL="0" indent="0" algn="just">
              <a:buNone/>
            </a:pPr>
            <a:endParaRPr lang="ka-GE" sz="2000" dirty="0"/>
          </a:p>
          <a:p>
            <a:pPr marL="0" indent="0" algn="just">
              <a:buNone/>
            </a:pPr>
            <a:r>
              <a:rPr lang="ka-GE" sz="2000" b="1" dirty="0"/>
              <a:t>გენდერული იდენტობა </a:t>
            </a:r>
            <a:r>
              <a:rPr lang="ka-GE" sz="2000" dirty="0"/>
              <a:t>– ადამიანის გენდერული </a:t>
            </a:r>
            <a:r>
              <a:rPr lang="ka-GE" sz="2000" dirty="0" err="1"/>
              <a:t>თვითაღქმა</a:t>
            </a:r>
            <a:r>
              <a:rPr lang="ka-GE" sz="2000" dirty="0"/>
              <a:t>, როდესაც ის თავს მიაკუთვნებს რომელიმე გენდერს (მასკულინურ ან ფემინურ სოციალურ </a:t>
            </a:r>
            <a:r>
              <a:rPr lang="ka-GE" sz="2000" dirty="0" err="1"/>
              <a:t>კონსტრუქტს</a:t>
            </a:r>
            <a:r>
              <a:rPr lang="ka-GE" sz="2000" dirty="0"/>
              <a:t>). პიროვნება შეიძლება ახდენდეს თვითიდენტიფიკაციას მამაკაცად ან ქალად. </a:t>
            </a:r>
          </a:p>
          <a:p>
            <a:pPr marL="0" indent="0" algn="just">
              <a:buNone/>
            </a:pPr>
            <a:r>
              <a:rPr lang="ka-GE" sz="2000" dirty="0"/>
              <a:t>ზოგ შემთხვევაში კი, ადამიანის </a:t>
            </a:r>
            <a:r>
              <a:rPr lang="ka-GE" sz="2000" dirty="0" err="1"/>
              <a:t>თვითაღქმა</a:t>
            </a:r>
            <a:r>
              <a:rPr lang="ka-GE" sz="2000" dirty="0"/>
              <a:t> მამაკაცურობისა და ქალურობის სოციალურ </a:t>
            </a:r>
            <a:r>
              <a:rPr lang="ka-GE" sz="2000" dirty="0" err="1"/>
              <a:t>კონსტრუქტებს</a:t>
            </a:r>
            <a:r>
              <a:rPr lang="ka-GE" sz="2000" dirty="0"/>
              <a:t> შორისაა ან საერთოდ სცილდება მათ. გენდერული იდენტობა შეიძლება იყოს, ან არც იყოს ადამიანის დაბადების სქესთან თანხმობაში. იქიდან გამომდინარე, რომ გენდერული იდენტობა შინაგანი, </a:t>
            </a:r>
            <a:r>
              <a:rPr lang="ka-GE" sz="2000" dirty="0" err="1"/>
              <a:t>ინტერნალური</a:t>
            </a:r>
            <a:r>
              <a:rPr lang="ka-GE" sz="2000" dirty="0"/>
              <a:t> მოცემულობაა, ის არ არის ხილული სხვებისთვის. </a:t>
            </a:r>
          </a:p>
          <a:p>
            <a:pPr marL="0" indent="0" algn="just">
              <a:buNone/>
            </a:pPr>
            <a:r>
              <a:rPr lang="ka-GE" sz="2000" dirty="0"/>
              <a:t>გენდერული იდენტობა განსხვავდება სექსუალური ორიენტაციისგან.</a:t>
            </a:r>
            <a:endParaRPr lang="en-US" sz="2000" dirty="0"/>
          </a:p>
        </p:txBody>
      </p:sp>
    </p:spTree>
    <p:extLst>
      <p:ext uri="{BB962C8B-B14F-4D97-AF65-F5344CB8AC3E}">
        <p14:creationId xmlns:p14="http://schemas.microsoft.com/office/powerpoint/2010/main" val="2745023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1EFF-8D5F-4012-8C43-697255783C95}"/>
              </a:ext>
            </a:extLst>
          </p:cNvPr>
          <p:cNvSpPr>
            <a:spLocks noGrp="1"/>
          </p:cNvSpPr>
          <p:nvPr>
            <p:ph type="title"/>
          </p:nvPr>
        </p:nvSpPr>
        <p:spPr/>
        <p:txBody>
          <a:bodyPr>
            <a:normAutofit fontScale="90000"/>
          </a:bodyPr>
          <a:lstStyle/>
          <a:p>
            <a:r>
              <a:rPr lang="ka-GE" dirty="0"/>
              <a:t>გენდერულ </a:t>
            </a:r>
            <a:r>
              <a:rPr lang="ka-GE" dirty="0" err="1"/>
              <a:t>იდენტობასთან</a:t>
            </a:r>
            <a:r>
              <a:rPr lang="ka-GE" dirty="0"/>
              <a:t>/გამოხატვასთან დაკავშირებული ტერმინები</a:t>
            </a:r>
            <a:endParaRPr lang="en-US" b="1" dirty="0"/>
          </a:p>
        </p:txBody>
      </p:sp>
      <p:sp>
        <p:nvSpPr>
          <p:cNvPr id="3" name="Content Placeholder 2">
            <a:extLst>
              <a:ext uri="{FF2B5EF4-FFF2-40B4-BE49-F238E27FC236}">
                <a16:creationId xmlns:a16="http://schemas.microsoft.com/office/drawing/2014/main" id="{89E809F9-8B5A-4006-8842-C3CCD21A507B}"/>
              </a:ext>
            </a:extLst>
          </p:cNvPr>
          <p:cNvSpPr>
            <a:spLocks noGrp="1"/>
          </p:cNvSpPr>
          <p:nvPr>
            <p:ph idx="1"/>
          </p:nvPr>
        </p:nvSpPr>
        <p:spPr/>
        <p:txBody>
          <a:bodyPr>
            <a:normAutofit/>
          </a:bodyPr>
          <a:lstStyle/>
          <a:p>
            <a:pPr marL="0" indent="0" algn="just">
              <a:buNone/>
            </a:pPr>
            <a:r>
              <a:rPr lang="ka-GE" sz="2400" b="1"/>
              <a:t>გენდერული (თვით)გამოხატვა – </a:t>
            </a:r>
            <a:r>
              <a:rPr lang="ka-GE" sz="2400"/>
              <a:t>გენდერის გარეგნული მანიფესტაცია, რომელიც ძირითადად „მასკულინურ” და „ფემინურ” ჩაცმულობაში, გარეგნობაში, მანერებში, მეტყველებასა და სხვა სახის ქცევებში ვლინდება. გენდერული გამოხატვა ყოველთვის არ არის სექსუალური ორიენტაციის ან გენდერული იდენტობის ინდიკატორი. </a:t>
            </a:r>
          </a:p>
          <a:p>
            <a:pPr marL="0" indent="0" algn="just">
              <a:buNone/>
            </a:pPr>
            <a:r>
              <a:rPr lang="ka-GE" sz="2400" b="1"/>
              <a:t>ტრანსგენდერი </a:t>
            </a:r>
            <a:r>
              <a:rPr lang="ka-GE" sz="2400" b="1" dirty="0"/>
              <a:t>– </a:t>
            </a:r>
            <a:r>
              <a:rPr lang="ka-GE" sz="2400" dirty="0"/>
              <a:t>ქოლგა ტერმინი, რომელიც აღნიშნავს ადამიანებს, ვისი გენდერული იდენტობა, გამოხატვა და ქცევა განსხვავდება მისი ბიოლოგიური სქესის ტიპიური მახასიათებლებისგან. ეს ტერმინი გულისხმობს ასევე </a:t>
            </a:r>
            <a:r>
              <a:rPr lang="ka-GE" sz="2400" dirty="0" err="1"/>
              <a:t>ტრანსსექსუალებს</a:t>
            </a:r>
            <a:r>
              <a:rPr lang="ka-GE" sz="2400" dirty="0"/>
              <a:t>, </a:t>
            </a:r>
            <a:r>
              <a:rPr lang="ka-GE" sz="2400" dirty="0" err="1"/>
              <a:t>ტრავესტებს</a:t>
            </a:r>
            <a:r>
              <a:rPr lang="ka-GE" sz="2400" dirty="0"/>
              <a:t>, </a:t>
            </a:r>
            <a:r>
              <a:rPr lang="ka-GE" sz="2400" dirty="0" err="1"/>
              <a:t>ტრანსვესტიტებს</a:t>
            </a:r>
            <a:r>
              <a:rPr lang="ka-GE" sz="2400" dirty="0"/>
              <a:t>, </a:t>
            </a:r>
            <a:r>
              <a:rPr lang="ka-GE" sz="2400" dirty="0" err="1"/>
              <a:t>ტრანსგენდერებს</a:t>
            </a:r>
            <a:r>
              <a:rPr lang="ka-GE" sz="2400" dirty="0"/>
              <a:t>, </a:t>
            </a:r>
            <a:r>
              <a:rPr lang="ka-GE" sz="2400" dirty="0" err="1"/>
              <a:t>ქროსდრესერებს</a:t>
            </a:r>
            <a:r>
              <a:rPr lang="ka-GE" sz="2400" dirty="0"/>
              <a:t>, და გენდერულად </a:t>
            </a:r>
            <a:r>
              <a:rPr lang="ka-GE" sz="2400" dirty="0" err="1"/>
              <a:t>არაკონფორმულ</a:t>
            </a:r>
            <a:r>
              <a:rPr lang="ka-GE" sz="2400" dirty="0"/>
              <a:t> ადამიანებს. </a:t>
            </a:r>
            <a:r>
              <a:rPr lang="ka-GE" sz="2400" dirty="0" err="1"/>
              <a:t>ტრანსგენდერი</a:t>
            </a:r>
            <a:r>
              <a:rPr lang="ka-GE" sz="2400" dirty="0"/>
              <a:t> ადამიანები შეიძლება იყვნენ ჰეტეროსექსუალები, ლესბოსელები, გეები ან ბისექსუალები.</a:t>
            </a:r>
            <a:endParaRPr lang="en-US" sz="2400" dirty="0"/>
          </a:p>
        </p:txBody>
      </p:sp>
    </p:spTree>
    <p:extLst>
      <p:ext uri="{BB962C8B-B14F-4D97-AF65-F5344CB8AC3E}">
        <p14:creationId xmlns:p14="http://schemas.microsoft.com/office/powerpoint/2010/main" val="3877331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1EFF-8D5F-4012-8C43-697255783C95}"/>
              </a:ext>
            </a:extLst>
          </p:cNvPr>
          <p:cNvSpPr>
            <a:spLocks noGrp="1"/>
          </p:cNvSpPr>
          <p:nvPr>
            <p:ph type="title"/>
          </p:nvPr>
        </p:nvSpPr>
        <p:spPr/>
        <p:txBody>
          <a:bodyPr>
            <a:normAutofit fontScale="90000"/>
          </a:bodyPr>
          <a:lstStyle/>
          <a:p>
            <a:r>
              <a:rPr lang="ka-GE" dirty="0"/>
              <a:t>გენდერულ </a:t>
            </a:r>
            <a:r>
              <a:rPr lang="ka-GE" dirty="0" err="1"/>
              <a:t>იდენტობასთან</a:t>
            </a:r>
            <a:r>
              <a:rPr lang="ka-GE" dirty="0"/>
              <a:t>/გამოხატვასთან დაკავშირებული ტერმინები</a:t>
            </a:r>
            <a:endParaRPr lang="en-US" b="1" dirty="0"/>
          </a:p>
        </p:txBody>
      </p:sp>
      <p:sp>
        <p:nvSpPr>
          <p:cNvPr id="3" name="Content Placeholder 2">
            <a:extLst>
              <a:ext uri="{FF2B5EF4-FFF2-40B4-BE49-F238E27FC236}">
                <a16:creationId xmlns:a16="http://schemas.microsoft.com/office/drawing/2014/main" id="{89E809F9-8B5A-4006-8842-C3CCD21A507B}"/>
              </a:ext>
            </a:extLst>
          </p:cNvPr>
          <p:cNvSpPr>
            <a:spLocks noGrp="1"/>
          </p:cNvSpPr>
          <p:nvPr>
            <p:ph idx="1"/>
          </p:nvPr>
        </p:nvSpPr>
        <p:spPr/>
        <p:txBody>
          <a:bodyPr>
            <a:normAutofit/>
          </a:bodyPr>
          <a:lstStyle/>
          <a:p>
            <a:pPr marL="0" indent="0" algn="just">
              <a:buNone/>
            </a:pPr>
            <a:r>
              <a:rPr lang="ka-GE" b="1" dirty="0"/>
              <a:t>გენდერული </a:t>
            </a:r>
            <a:r>
              <a:rPr lang="ka-GE" b="1" dirty="0" err="1"/>
              <a:t>არაკონფორმულობა</a:t>
            </a:r>
            <a:r>
              <a:rPr lang="ka-GE" b="1" dirty="0"/>
              <a:t> და გენდერული ვარიაცია – </a:t>
            </a:r>
            <a:r>
              <a:rPr lang="ka-GE" dirty="0"/>
              <a:t>პიროვნების პროტესტისა და წინააღმდეგობის გამოვლინება დამკვიდრებულ გენდერულ „ნორმებთან” და „შესაბამისობებთან”. </a:t>
            </a:r>
          </a:p>
          <a:p>
            <a:pPr marL="0" indent="0" algn="just">
              <a:buNone/>
            </a:pPr>
            <a:endParaRPr lang="ka-GE" dirty="0"/>
          </a:p>
          <a:p>
            <a:pPr marL="0" indent="0" algn="just">
              <a:buNone/>
            </a:pPr>
            <a:r>
              <a:rPr lang="ka-GE" dirty="0"/>
              <a:t>გენდერული </a:t>
            </a:r>
            <a:r>
              <a:rPr lang="ka-GE" dirty="0" err="1"/>
              <a:t>არაკონფორმულობა</a:t>
            </a:r>
            <a:r>
              <a:rPr lang="ka-GE" dirty="0"/>
              <a:t> შეიძლება გამოვლინდეს იმისგან დამოუკიდებლად, ახდენს თუ არა ადამიანი საკუთარ დაბადების სქესისა და გენდერული იდენტობის შეთავსებას.</a:t>
            </a:r>
            <a:endParaRPr lang="en-US" dirty="0"/>
          </a:p>
        </p:txBody>
      </p:sp>
    </p:spTree>
    <p:extLst>
      <p:ext uri="{BB962C8B-B14F-4D97-AF65-F5344CB8AC3E}">
        <p14:creationId xmlns:p14="http://schemas.microsoft.com/office/powerpoint/2010/main" val="3528256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1EFF-8D5F-4012-8C43-697255783C95}"/>
              </a:ext>
            </a:extLst>
          </p:cNvPr>
          <p:cNvSpPr>
            <a:spLocks noGrp="1"/>
          </p:cNvSpPr>
          <p:nvPr>
            <p:ph type="title"/>
          </p:nvPr>
        </p:nvSpPr>
        <p:spPr/>
        <p:txBody>
          <a:bodyPr>
            <a:normAutofit fontScale="90000"/>
          </a:bodyPr>
          <a:lstStyle/>
          <a:p>
            <a:r>
              <a:rPr lang="ka-GE" dirty="0"/>
              <a:t>გენდერულ </a:t>
            </a:r>
            <a:r>
              <a:rPr lang="ka-GE" dirty="0" err="1"/>
              <a:t>იდენტობასთან</a:t>
            </a:r>
            <a:r>
              <a:rPr lang="ka-GE" dirty="0"/>
              <a:t>/გამოხატვასთან დაკავშირებული ტერმინები</a:t>
            </a:r>
            <a:endParaRPr lang="en-US" b="1" dirty="0"/>
          </a:p>
        </p:txBody>
      </p:sp>
      <p:sp>
        <p:nvSpPr>
          <p:cNvPr id="3" name="Content Placeholder 2">
            <a:extLst>
              <a:ext uri="{FF2B5EF4-FFF2-40B4-BE49-F238E27FC236}">
                <a16:creationId xmlns:a16="http://schemas.microsoft.com/office/drawing/2014/main" id="{89E809F9-8B5A-4006-8842-C3CCD21A507B}"/>
              </a:ext>
            </a:extLst>
          </p:cNvPr>
          <p:cNvSpPr>
            <a:spLocks noGrp="1"/>
          </p:cNvSpPr>
          <p:nvPr>
            <p:ph idx="1"/>
          </p:nvPr>
        </p:nvSpPr>
        <p:spPr/>
        <p:txBody>
          <a:bodyPr>
            <a:normAutofit/>
          </a:bodyPr>
          <a:lstStyle/>
          <a:p>
            <a:pPr marL="0" indent="0" algn="just">
              <a:buNone/>
            </a:pPr>
            <a:r>
              <a:rPr lang="ka-GE" sz="2400" b="1" dirty="0" err="1"/>
              <a:t>ტრანსგენდერი</a:t>
            </a:r>
            <a:r>
              <a:rPr lang="ka-GE" sz="2400" b="1" dirty="0"/>
              <a:t> კაცი – </a:t>
            </a:r>
            <a:r>
              <a:rPr lang="ka-GE" sz="2400" dirty="0"/>
              <a:t>ადამიანი, ვინც დაბადებისას მიაკუთვნეს მდედრობით სქესს, მაგრამ ახდენს საკუთარი თავის, როგორც მამაკაცის იდენტიფიკაციას. </a:t>
            </a:r>
            <a:r>
              <a:rPr lang="ka-GE" sz="2400" dirty="0" err="1"/>
              <a:t>ტრანსგენდერ</a:t>
            </a:r>
            <a:r>
              <a:rPr lang="ka-GE" sz="2400" dirty="0"/>
              <a:t> მამაკაცებს ასევე უწოდებენ </a:t>
            </a:r>
            <a:r>
              <a:rPr lang="en-US" sz="2400" dirty="0" err="1"/>
              <a:t>FtM</a:t>
            </a:r>
            <a:r>
              <a:rPr lang="en-US" sz="2400" dirty="0"/>
              <a:t>-</a:t>
            </a:r>
            <a:r>
              <a:rPr lang="ka-GE" sz="2400" dirty="0"/>
              <a:t>ს (</a:t>
            </a:r>
            <a:r>
              <a:rPr lang="en-US" sz="2400" dirty="0"/>
              <a:t>Female-to-Male).</a:t>
            </a:r>
          </a:p>
          <a:p>
            <a:pPr marL="0" indent="0" algn="just">
              <a:buNone/>
            </a:pPr>
            <a:r>
              <a:rPr lang="ka-GE" sz="2400" b="1" dirty="0" err="1"/>
              <a:t>ტრანსგენდერი</a:t>
            </a:r>
            <a:r>
              <a:rPr lang="ka-GE" sz="2400" b="1" dirty="0"/>
              <a:t> ქალი – </a:t>
            </a:r>
            <a:r>
              <a:rPr lang="ka-GE" sz="2400" dirty="0"/>
              <a:t>ადამიანი, რომელიც დაბადებისას მიაკუთვნეს მამრობით სქესს, </a:t>
            </a:r>
            <a:r>
              <a:rPr lang="ka-GE" sz="2400"/>
              <a:t>მაგრამ თვითიდენტიფიკაციას </a:t>
            </a:r>
            <a:r>
              <a:rPr lang="ka-GE" sz="2400" dirty="0"/>
              <a:t>ახდენს როგორც ქალი. </a:t>
            </a:r>
            <a:r>
              <a:rPr lang="ka-GE" sz="2400" dirty="0" err="1"/>
              <a:t>ტრანსგენდერ</a:t>
            </a:r>
            <a:r>
              <a:rPr lang="ka-GE" sz="2400" dirty="0"/>
              <a:t> ქალს ასევე უწოდებენ </a:t>
            </a:r>
            <a:r>
              <a:rPr lang="en-US" sz="2400" dirty="0" err="1"/>
              <a:t>MtF</a:t>
            </a:r>
            <a:r>
              <a:rPr lang="en-US" sz="2400" dirty="0"/>
              <a:t>-</a:t>
            </a:r>
            <a:r>
              <a:rPr lang="ka-GE" sz="2400" dirty="0"/>
              <a:t>ს (</a:t>
            </a:r>
            <a:r>
              <a:rPr lang="en-US" sz="2400" dirty="0"/>
              <a:t>Male-to-Female).</a:t>
            </a:r>
          </a:p>
        </p:txBody>
      </p:sp>
    </p:spTree>
    <p:extLst>
      <p:ext uri="{BB962C8B-B14F-4D97-AF65-F5344CB8AC3E}">
        <p14:creationId xmlns:p14="http://schemas.microsoft.com/office/powerpoint/2010/main" val="2404113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1EFF-8D5F-4012-8C43-697255783C95}"/>
              </a:ext>
            </a:extLst>
          </p:cNvPr>
          <p:cNvSpPr>
            <a:spLocks noGrp="1"/>
          </p:cNvSpPr>
          <p:nvPr>
            <p:ph type="title"/>
          </p:nvPr>
        </p:nvSpPr>
        <p:spPr/>
        <p:txBody>
          <a:bodyPr>
            <a:normAutofit/>
          </a:bodyPr>
          <a:lstStyle/>
          <a:p>
            <a:r>
              <a:rPr lang="ka-GE" dirty="0" err="1"/>
              <a:t>ქამინგაუთი</a:t>
            </a:r>
            <a:r>
              <a:rPr lang="ka-GE" dirty="0"/>
              <a:t> </a:t>
            </a:r>
            <a:endParaRPr lang="en-US" b="1" dirty="0"/>
          </a:p>
        </p:txBody>
      </p:sp>
      <p:sp>
        <p:nvSpPr>
          <p:cNvPr id="3" name="Content Placeholder 2">
            <a:extLst>
              <a:ext uri="{FF2B5EF4-FFF2-40B4-BE49-F238E27FC236}">
                <a16:creationId xmlns:a16="http://schemas.microsoft.com/office/drawing/2014/main" id="{89E809F9-8B5A-4006-8842-C3CCD21A507B}"/>
              </a:ext>
            </a:extLst>
          </p:cNvPr>
          <p:cNvSpPr>
            <a:spLocks noGrp="1"/>
          </p:cNvSpPr>
          <p:nvPr>
            <p:ph idx="1"/>
          </p:nvPr>
        </p:nvSpPr>
        <p:spPr>
          <a:xfrm>
            <a:off x="838200" y="1825625"/>
            <a:ext cx="10515600" cy="4351338"/>
          </a:xfrm>
        </p:spPr>
        <p:txBody>
          <a:bodyPr>
            <a:normAutofit/>
          </a:bodyPr>
          <a:lstStyle/>
          <a:p>
            <a:pPr marL="0" indent="0" algn="just">
              <a:buNone/>
            </a:pPr>
            <a:r>
              <a:rPr lang="ka-GE" sz="2400" b="1" dirty="0" err="1"/>
              <a:t>ქამინგაუთი</a:t>
            </a:r>
            <a:r>
              <a:rPr lang="ka-GE" sz="2400" b="1" dirty="0"/>
              <a:t> (</a:t>
            </a:r>
            <a:r>
              <a:rPr lang="ka-GE" sz="2400" b="1" dirty="0" err="1"/>
              <a:t>ინგლ</a:t>
            </a:r>
            <a:r>
              <a:rPr lang="ka-GE" sz="2400" b="1" dirty="0"/>
              <a:t>. </a:t>
            </a:r>
            <a:r>
              <a:rPr lang="en-US" sz="2400" b="1" dirty="0"/>
              <a:t>coming out) </a:t>
            </a:r>
            <a:r>
              <a:rPr lang="en-US" sz="2400" dirty="0"/>
              <a:t>– </a:t>
            </a:r>
            <a:r>
              <a:rPr lang="ka-GE" sz="2400" dirty="0"/>
              <a:t>პერიოდი ჰომოსექსუალის ცხოვრებაში, როდესაც ის ამჩნევს, რომ თავისი სექსუალური ორიენტაციით განსხვავდება ჰეტეროსექსუალი ადამიანებისაგან და სწავლობს საკუთარი თავის ისეთად მიღებას, როგორიც არის. ეს არის საკუთარი თავის მიღების პროცესი, რომელიც ცხოვრების განმავლობაში და მის სხვადასხვა ეტაპზე გრძელდება. </a:t>
            </a:r>
          </a:p>
          <a:p>
            <a:pPr marL="0" indent="0" algn="just">
              <a:buNone/>
            </a:pPr>
            <a:r>
              <a:rPr lang="ka-GE" sz="2400" dirty="0"/>
              <a:t>ადამიანები გეი, ლესბოსურ, ბისექსუალურ და </a:t>
            </a:r>
            <a:r>
              <a:rPr lang="ka-GE" sz="2400" dirty="0" err="1"/>
              <a:t>ტრანსგენდერ</a:t>
            </a:r>
            <a:r>
              <a:rPr lang="ka-GE" sz="2400" dirty="0"/>
              <a:t> იდენტობებს ჯერ საკუთარი თავისთვის აყალიბებენ, შემდეგ კი უმხელენ სხვებს. ნებისმიერ ადამიანთან, ან საჯაროდ საკუთარი სექსუალური ორიენტაციის ან გენდერული იდენტობის გაცხადება შეიძლება ჩაითვალოს </a:t>
            </a:r>
            <a:r>
              <a:rPr lang="ka-GE" sz="2400" dirty="0" err="1"/>
              <a:t>ქამინგაუთად</a:t>
            </a:r>
            <a:r>
              <a:rPr lang="ka-GE" sz="2400" dirty="0"/>
              <a:t>.</a:t>
            </a:r>
            <a:endParaRPr lang="en-US" sz="2400" dirty="0"/>
          </a:p>
        </p:txBody>
      </p:sp>
    </p:spTree>
    <p:extLst>
      <p:ext uri="{BB962C8B-B14F-4D97-AF65-F5344CB8AC3E}">
        <p14:creationId xmlns:p14="http://schemas.microsoft.com/office/powerpoint/2010/main" val="3497052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1EFF-8D5F-4012-8C43-697255783C95}"/>
              </a:ext>
            </a:extLst>
          </p:cNvPr>
          <p:cNvSpPr>
            <a:spLocks noGrp="1"/>
          </p:cNvSpPr>
          <p:nvPr>
            <p:ph type="title"/>
          </p:nvPr>
        </p:nvSpPr>
        <p:spPr/>
        <p:txBody>
          <a:bodyPr>
            <a:normAutofit/>
          </a:bodyPr>
          <a:lstStyle/>
          <a:p>
            <a:r>
              <a:rPr lang="ka-GE" dirty="0"/>
              <a:t>ჰომო/</a:t>
            </a:r>
            <a:r>
              <a:rPr lang="ka-GE" dirty="0" err="1"/>
              <a:t>ბი</a:t>
            </a:r>
            <a:r>
              <a:rPr lang="ka-GE" dirty="0"/>
              <a:t>/</a:t>
            </a:r>
            <a:r>
              <a:rPr lang="ka-GE" dirty="0" err="1"/>
              <a:t>ტრანსფობია</a:t>
            </a:r>
            <a:endParaRPr lang="en-US" b="1" dirty="0"/>
          </a:p>
        </p:txBody>
      </p:sp>
      <p:sp>
        <p:nvSpPr>
          <p:cNvPr id="3" name="Content Placeholder 2">
            <a:extLst>
              <a:ext uri="{FF2B5EF4-FFF2-40B4-BE49-F238E27FC236}">
                <a16:creationId xmlns:a16="http://schemas.microsoft.com/office/drawing/2014/main" id="{89E809F9-8B5A-4006-8842-C3CCD21A507B}"/>
              </a:ext>
            </a:extLst>
          </p:cNvPr>
          <p:cNvSpPr>
            <a:spLocks noGrp="1"/>
          </p:cNvSpPr>
          <p:nvPr>
            <p:ph idx="1"/>
          </p:nvPr>
        </p:nvSpPr>
        <p:spPr>
          <a:xfrm>
            <a:off x="838200" y="1825625"/>
            <a:ext cx="10515600" cy="4351338"/>
          </a:xfrm>
        </p:spPr>
        <p:txBody>
          <a:bodyPr>
            <a:normAutofit/>
          </a:bodyPr>
          <a:lstStyle/>
          <a:p>
            <a:pPr marL="0" indent="0" algn="just">
              <a:buNone/>
            </a:pPr>
            <a:r>
              <a:rPr lang="ka-GE" sz="2400" b="1" dirty="0"/>
              <a:t>ჰომო/</a:t>
            </a:r>
            <a:r>
              <a:rPr lang="ka-GE" sz="2400" b="1" dirty="0" err="1"/>
              <a:t>ბი</a:t>
            </a:r>
            <a:r>
              <a:rPr lang="ka-GE" sz="2400" b="1" dirty="0"/>
              <a:t>/</a:t>
            </a:r>
            <a:r>
              <a:rPr lang="ka-GE" sz="2400" b="1" dirty="0" err="1"/>
              <a:t>ტრანსფობია</a:t>
            </a:r>
            <a:r>
              <a:rPr lang="ka-GE" sz="2400" b="1" dirty="0"/>
              <a:t> - </a:t>
            </a:r>
            <a:r>
              <a:rPr lang="ka-GE" sz="2400" dirty="0"/>
              <a:t>ნეგატიური დამოკიდებულება ჰომოსექსუალი, ბისექსუალი და </a:t>
            </a:r>
            <a:r>
              <a:rPr lang="ka-GE" sz="2400" dirty="0" err="1"/>
              <a:t>ტრანსგენდერი</a:t>
            </a:r>
            <a:r>
              <a:rPr lang="ka-GE" sz="2400" dirty="0"/>
              <a:t> ადამიანების მიმართ. შესაძლოა გამოხატული იყოს ზიზღის, სიძულვილის, აგრესიული ქცევის, დისკრიმინაციის სახით.</a:t>
            </a:r>
          </a:p>
          <a:p>
            <a:pPr marL="0" indent="0" algn="just">
              <a:buNone/>
            </a:pPr>
            <a:r>
              <a:rPr lang="ka-GE" sz="2400" b="1" dirty="0" err="1"/>
              <a:t>ინტერნალიზებული</a:t>
            </a:r>
            <a:r>
              <a:rPr lang="ka-GE" sz="2400" b="1" dirty="0"/>
              <a:t> (</a:t>
            </a:r>
            <a:r>
              <a:rPr lang="ka-GE" sz="2400" b="1" dirty="0" err="1"/>
              <a:t>გაშინაგანებული</a:t>
            </a:r>
            <a:r>
              <a:rPr lang="ka-GE" sz="2400" b="1" dirty="0"/>
              <a:t>, შეთვისებული) </a:t>
            </a:r>
            <a:r>
              <a:rPr lang="ka-GE" sz="2400" b="1" dirty="0" err="1"/>
              <a:t>ჰომოფობია</a:t>
            </a:r>
            <a:r>
              <a:rPr lang="ka-GE" sz="2400" b="1" dirty="0"/>
              <a:t> – </a:t>
            </a:r>
            <a:r>
              <a:rPr lang="ka-GE" sz="2400" dirty="0"/>
              <a:t>საკუთარი სექსუალური ორიენტაციის გამო აღძრული ნეგატიური განცდა, რომელმაც შესაძლოა, </a:t>
            </a:r>
            <a:r>
              <a:rPr lang="ka-GE" sz="2400" dirty="0" err="1"/>
              <a:t>გენერალიზებული</a:t>
            </a:r>
            <a:r>
              <a:rPr lang="ka-GE" sz="2400" dirty="0"/>
              <a:t> ხასიათი მიიღოს და სერიოზულად იმოქმედოს ადამიანის მსოფლმხედველობასა და </a:t>
            </a:r>
            <a:r>
              <a:rPr lang="ka-GE" sz="2400" dirty="0" err="1"/>
              <a:t>თვითაღქმის</a:t>
            </a:r>
            <a:r>
              <a:rPr lang="ka-GE" sz="2400" dirty="0"/>
              <a:t> პროცესზე. შედეგების გამოვლენის დიაპაზონი საკმაოდ ფართოა: საკუთარი არასრულფასოვნების განცდიდან, საკუთარი თავის მიმართ ღიად გამოხატულ სიძულვილსა და </a:t>
            </a:r>
            <a:r>
              <a:rPr lang="ka-GE" sz="2400" dirty="0" err="1"/>
              <a:t>თვითდესტრუქციულ</a:t>
            </a:r>
            <a:r>
              <a:rPr lang="ka-GE" sz="2400" dirty="0"/>
              <a:t> ქცევამდე.</a:t>
            </a:r>
            <a:endParaRPr lang="en-US" sz="2400" dirty="0"/>
          </a:p>
        </p:txBody>
      </p:sp>
    </p:spTree>
    <p:extLst>
      <p:ext uri="{BB962C8B-B14F-4D97-AF65-F5344CB8AC3E}">
        <p14:creationId xmlns:p14="http://schemas.microsoft.com/office/powerpoint/2010/main" val="1567444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1EFF-8D5F-4012-8C43-697255783C95}"/>
              </a:ext>
            </a:extLst>
          </p:cNvPr>
          <p:cNvSpPr>
            <a:spLocks noGrp="1"/>
          </p:cNvSpPr>
          <p:nvPr>
            <p:ph type="title"/>
          </p:nvPr>
        </p:nvSpPr>
        <p:spPr/>
        <p:txBody>
          <a:bodyPr>
            <a:normAutofit/>
          </a:bodyPr>
          <a:lstStyle/>
          <a:p>
            <a:r>
              <a:rPr lang="ka-GE" b="1" dirty="0"/>
              <a:t>გენდერის სამართლებრივი აღიარება</a:t>
            </a:r>
            <a:endParaRPr lang="en-US" b="1" dirty="0"/>
          </a:p>
        </p:txBody>
      </p:sp>
      <p:sp>
        <p:nvSpPr>
          <p:cNvPr id="3" name="Content Placeholder 2">
            <a:extLst>
              <a:ext uri="{FF2B5EF4-FFF2-40B4-BE49-F238E27FC236}">
                <a16:creationId xmlns:a16="http://schemas.microsoft.com/office/drawing/2014/main" id="{89E809F9-8B5A-4006-8842-C3CCD21A507B}"/>
              </a:ext>
            </a:extLst>
          </p:cNvPr>
          <p:cNvSpPr>
            <a:spLocks noGrp="1"/>
          </p:cNvSpPr>
          <p:nvPr>
            <p:ph idx="1"/>
          </p:nvPr>
        </p:nvSpPr>
        <p:spPr>
          <a:xfrm>
            <a:off x="838200" y="1825625"/>
            <a:ext cx="10515600" cy="4351338"/>
          </a:xfrm>
        </p:spPr>
        <p:txBody>
          <a:bodyPr>
            <a:normAutofit/>
          </a:bodyPr>
          <a:lstStyle/>
          <a:p>
            <a:pPr marL="0" indent="0" algn="just">
              <a:buNone/>
            </a:pPr>
            <a:r>
              <a:rPr lang="ka-GE" sz="2000" dirty="0"/>
              <a:t>საქართველოს კანონმდებლობით არ არის დარეგულირებული გენდერის სამართლებრივი აღიარების საკითხები. საქართველოს იუსტიციის სამინისტროს მიერ დანერგილი პრაქტიკის თანახმად, </a:t>
            </a:r>
            <a:r>
              <a:rPr lang="ka-GE" sz="2000" dirty="0" err="1"/>
              <a:t>ტრანსგენდერი</a:t>
            </a:r>
            <a:r>
              <a:rPr lang="ka-GE" sz="2000" dirty="0"/>
              <a:t> ადამიანები ვალდებულნი არიან სქესის შესახებ ჩანაწერის ცვლილებისთვის ჩაიტარონ ინვაზიური, არასამედიცინო საჭიროების, არასასურველი და ძვირადღირებული ქირურგიული პროცედურები, რაც მოიცავს სქესის </a:t>
            </a:r>
            <a:r>
              <a:rPr lang="ka-GE" sz="2000" dirty="0" err="1"/>
              <a:t>კვლავმინიჭების</a:t>
            </a:r>
            <a:r>
              <a:rPr lang="ka-GE" sz="2000" dirty="0"/>
              <a:t> ქირურგიულ ოპერაციას და სტერილიზაციას.</a:t>
            </a:r>
          </a:p>
          <a:p>
            <a:pPr marL="0" indent="0" algn="just">
              <a:buNone/>
            </a:pPr>
            <a:endParaRPr lang="ka-GE" sz="2000" dirty="0"/>
          </a:p>
          <a:p>
            <a:pPr marL="0" indent="0" algn="just">
              <a:buNone/>
            </a:pPr>
            <a:r>
              <a:rPr lang="ka-GE" sz="2000" dirty="0" err="1"/>
              <a:t>ტრანსგენდერი</a:t>
            </a:r>
            <a:r>
              <a:rPr lang="ka-GE" sz="2000" dirty="0"/>
              <a:t> ადამიანების ვერ ახერხებენ სქესის შესახებ ჩანაწერის შეცვლას და პირადობის დამადასტურებელი დოკუმენტების მიხედვით მათი სქესი არის „მამრობითი“. აღნიშნული სისტემური პრობლემა პირდაპირ ზემოქმედებს მათ მიერ ქალთა მიმართ ძალადობის, გენდერის ნიშნით ძალადობისა და ოჯახში ძალადობისგან დაცვის მექანიზმებით სარგებლობაზე.</a:t>
            </a:r>
          </a:p>
        </p:txBody>
      </p:sp>
    </p:spTree>
    <p:extLst>
      <p:ext uri="{BB962C8B-B14F-4D97-AF65-F5344CB8AC3E}">
        <p14:creationId xmlns:p14="http://schemas.microsoft.com/office/powerpoint/2010/main" val="2965832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1EFF-8D5F-4012-8C43-697255783C95}"/>
              </a:ext>
            </a:extLst>
          </p:cNvPr>
          <p:cNvSpPr>
            <a:spLocks noGrp="1"/>
          </p:cNvSpPr>
          <p:nvPr>
            <p:ph type="title"/>
          </p:nvPr>
        </p:nvSpPr>
        <p:spPr/>
        <p:txBody>
          <a:bodyPr>
            <a:normAutofit/>
          </a:bodyPr>
          <a:lstStyle/>
          <a:p>
            <a:r>
              <a:rPr lang="ka-GE" b="1" dirty="0"/>
              <a:t>ტრანს ჯანდაცვის საკითხები</a:t>
            </a:r>
            <a:endParaRPr lang="en-US" b="1" dirty="0"/>
          </a:p>
        </p:txBody>
      </p:sp>
      <p:sp>
        <p:nvSpPr>
          <p:cNvPr id="3" name="Content Placeholder 2">
            <a:extLst>
              <a:ext uri="{FF2B5EF4-FFF2-40B4-BE49-F238E27FC236}">
                <a16:creationId xmlns:a16="http://schemas.microsoft.com/office/drawing/2014/main" id="{89E809F9-8B5A-4006-8842-C3CCD21A507B}"/>
              </a:ext>
            </a:extLst>
          </p:cNvPr>
          <p:cNvSpPr>
            <a:spLocks noGrp="1"/>
          </p:cNvSpPr>
          <p:nvPr>
            <p:ph idx="1"/>
          </p:nvPr>
        </p:nvSpPr>
        <p:spPr>
          <a:xfrm>
            <a:off x="838200" y="1825625"/>
            <a:ext cx="10515600" cy="4351338"/>
          </a:xfrm>
        </p:spPr>
        <p:txBody>
          <a:bodyPr>
            <a:normAutofit/>
          </a:bodyPr>
          <a:lstStyle/>
          <a:p>
            <a:pPr marL="0" indent="0" algn="just">
              <a:buNone/>
            </a:pPr>
            <a:r>
              <a:rPr lang="ka-GE" sz="2000" dirty="0"/>
              <a:t>სქესის </a:t>
            </a:r>
            <a:r>
              <a:rPr lang="ka-GE" sz="2000" dirty="0" err="1"/>
              <a:t>კვლავმინიჭების</a:t>
            </a:r>
            <a:r>
              <a:rPr lang="ka-GE" sz="2000" dirty="0"/>
              <a:t> სამედიცინო პროცედურების ტრანს ადამიანებისთვის მხოლოდ იმ შემთხვევაში შეიძლება ჩატარდეს თუ მათ ამის სურვილი აქვთ. ამ სამედიცინო პროცედურების ე. წ. „მკურნალობის“ მიზნით დანიშვნა ექიმის მიერ ხდება, რადგან </a:t>
            </a:r>
            <a:r>
              <a:rPr lang="ka-GE" sz="2000" dirty="0" err="1"/>
              <a:t>ტრანსგენდერობა</a:t>
            </a:r>
            <a:r>
              <a:rPr lang="ka-GE" sz="2000" dirty="0"/>
              <a:t> არის მდგომარეობა და არა დიაგნოზი, რომელსაც მკურნალობა ესაჭიროება. </a:t>
            </a:r>
          </a:p>
          <a:p>
            <a:pPr marL="0" indent="0" algn="just">
              <a:buNone/>
            </a:pPr>
            <a:endParaRPr lang="ka-GE" sz="2000" dirty="0"/>
          </a:p>
          <a:p>
            <a:pPr marL="0" indent="0" algn="just">
              <a:buNone/>
            </a:pPr>
            <a:r>
              <a:rPr lang="ka-GE" sz="2000" dirty="0"/>
              <a:t>დღესდღეობით საქართველოში არ არსებობს </a:t>
            </a:r>
            <a:r>
              <a:rPr lang="ka-GE" sz="2000" dirty="0" err="1"/>
              <a:t>ტრანზიციის</a:t>
            </a:r>
            <a:r>
              <a:rPr lang="ka-GE" sz="2000" dirty="0"/>
              <a:t> პროცესში მხარდამჭერი სამედიცინო პროცედურების </a:t>
            </a:r>
            <a:r>
              <a:rPr lang="ka-GE" sz="2000" dirty="0" err="1"/>
              <a:t>გაიდლაინები</a:t>
            </a:r>
            <a:r>
              <a:rPr lang="ka-GE" sz="2000" dirty="0"/>
              <a:t> და პროტოკოლები. შესაბამისად, სახელმწიფოს კონტროლის მიღმა რჩება </a:t>
            </a:r>
            <a:r>
              <a:rPr lang="ka-GE" sz="2000" dirty="0" err="1"/>
              <a:t>ტრანსგენდერი</a:t>
            </a:r>
            <a:r>
              <a:rPr lang="ka-GE" sz="2000" dirty="0"/>
              <a:t> ადამიანებისთვის ჩატარებული ოპერაციებიც. </a:t>
            </a:r>
          </a:p>
        </p:txBody>
      </p:sp>
    </p:spTree>
    <p:extLst>
      <p:ext uri="{BB962C8B-B14F-4D97-AF65-F5344CB8AC3E}">
        <p14:creationId xmlns:p14="http://schemas.microsoft.com/office/powerpoint/2010/main" val="3047885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1EFF-8D5F-4012-8C43-697255783C95}"/>
              </a:ext>
            </a:extLst>
          </p:cNvPr>
          <p:cNvSpPr>
            <a:spLocks noGrp="1"/>
          </p:cNvSpPr>
          <p:nvPr>
            <p:ph type="title"/>
          </p:nvPr>
        </p:nvSpPr>
        <p:spPr/>
        <p:txBody>
          <a:bodyPr>
            <a:normAutofit/>
          </a:bodyPr>
          <a:lstStyle/>
          <a:p>
            <a:r>
              <a:rPr lang="ka-GE" b="1" dirty="0"/>
              <a:t>ტრანს საკითხები</a:t>
            </a:r>
            <a:endParaRPr lang="en-US" b="1" dirty="0"/>
          </a:p>
        </p:txBody>
      </p:sp>
      <p:sp>
        <p:nvSpPr>
          <p:cNvPr id="3" name="Content Placeholder 2">
            <a:extLst>
              <a:ext uri="{FF2B5EF4-FFF2-40B4-BE49-F238E27FC236}">
                <a16:creationId xmlns:a16="http://schemas.microsoft.com/office/drawing/2014/main" id="{89E809F9-8B5A-4006-8842-C3CCD21A507B}"/>
              </a:ext>
            </a:extLst>
          </p:cNvPr>
          <p:cNvSpPr>
            <a:spLocks noGrp="1"/>
          </p:cNvSpPr>
          <p:nvPr>
            <p:ph idx="1"/>
          </p:nvPr>
        </p:nvSpPr>
        <p:spPr>
          <a:xfrm>
            <a:off x="838200" y="1825625"/>
            <a:ext cx="10515600" cy="4351338"/>
          </a:xfrm>
        </p:spPr>
        <p:txBody>
          <a:bodyPr>
            <a:normAutofit/>
          </a:bodyPr>
          <a:lstStyle/>
          <a:p>
            <a:pPr marL="0" indent="0" algn="just">
              <a:buNone/>
            </a:pPr>
            <a:r>
              <a:rPr lang="ka-GE" sz="2000" b="1" dirty="0"/>
              <a:t>დამატებითი გასაცნობი მასალა:</a:t>
            </a:r>
          </a:p>
          <a:p>
            <a:pPr marL="0" indent="0" algn="just">
              <a:buNone/>
            </a:pPr>
            <a:r>
              <a:rPr lang="ka-GE" sz="2000" dirty="0"/>
              <a:t>საინფორმაციო მოკლე ვიდეოები ტრანს-საკითხებზე შემდეგ ბმულებზე:</a:t>
            </a:r>
          </a:p>
          <a:p>
            <a:pPr marL="0" indent="0" algn="just">
              <a:buNone/>
            </a:pPr>
            <a:endParaRPr lang="en-US" sz="2000" dirty="0"/>
          </a:p>
          <a:p>
            <a:pPr algn="just"/>
            <a:r>
              <a:rPr lang="ka-GE" sz="2000" dirty="0"/>
              <a:t>ტრანსგრესიის შესაძლებლობა: ორზე მეტი</a:t>
            </a:r>
            <a:r>
              <a:rPr lang="en-US" sz="2000" dirty="0"/>
              <a:t>: </a:t>
            </a:r>
            <a:r>
              <a:rPr lang="en-US" sz="2000" dirty="0">
                <a:hlinkClick r:id="rId2"/>
              </a:rPr>
              <a:t>https://tinyurl.com/yw72h87e</a:t>
            </a:r>
            <a:r>
              <a:rPr lang="en-US" sz="2000" dirty="0"/>
              <a:t> </a:t>
            </a:r>
          </a:p>
          <a:p>
            <a:pPr algn="just"/>
            <a:r>
              <a:rPr lang="ka-GE" sz="2000" dirty="0"/>
              <a:t>ტრანსგრესიის შესაძლებლობა: დავიწყებული ღმერთები</a:t>
            </a:r>
            <a:r>
              <a:rPr lang="en-US" sz="2000" dirty="0"/>
              <a:t>: </a:t>
            </a:r>
            <a:r>
              <a:rPr lang="en-US" sz="2000" dirty="0">
                <a:hlinkClick r:id="rId3"/>
              </a:rPr>
              <a:t>https://tinyurl.com/288xkfmw</a:t>
            </a:r>
            <a:r>
              <a:rPr lang="en-US" sz="2000" dirty="0"/>
              <a:t> </a:t>
            </a:r>
          </a:p>
          <a:p>
            <a:pPr algn="just"/>
            <a:r>
              <a:rPr lang="ka-GE" sz="2000" dirty="0"/>
              <a:t>ტრანსგრესიიის შესაძლებლობა: სახიობიდან შეფიცულ ქალწულებამდე</a:t>
            </a:r>
            <a:r>
              <a:rPr lang="en-US" sz="2000" dirty="0"/>
              <a:t>: </a:t>
            </a:r>
            <a:r>
              <a:rPr lang="en-US" sz="2000" dirty="0">
                <a:hlinkClick r:id="rId4"/>
              </a:rPr>
              <a:t>https://tinyurl.com/32xakdna</a:t>
            </a:r>
            <a:r>
              <a:rPr lang="en-US" sz="2000" dirty="0"/>
              <a:t> </a:t>
            </a:r>
          </a:p>
          <a:p>
            <a:pPr marL="0" indent="0" algn="just">
              <a:buNone/>
            </a:pPr>
            <a:endParaRPr lang="en-US" sz="2000" dirty="0"/>
          </a:p>
          <a:p>
            <a:pPr marL="0" indent="0" algn="just">
              <a:buNone/>
            </a:pPr>
            <a:endParaRPr lang="ka-GE" sz="2000" dirty="0"/>
          </a:p>
        </p:txBody>
      </p:sp>
    </p:spTree>
    <p:extLst>
      <p:ext uri="{BB962C8B-B14F-4D97-AF65-F5344CB8AC3E}">
        <p14:creationId xmlns:p14="http://schemas.microsoft.com/office/powerpoint/2010/main" val="4261320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1EFF-8D5F-4012-8C43-697255783C95}"/>
              </a:ext>
            </a:extLst>
          </p:cNvPr>
          <p:cNvSpPr>
            <a:spLocks noGrp="1"/>
          </p:cNvSpPr>
          <p:nvPr>
            <p:ph type="title"/>
          </p:nvPr>
        </p:nvSpPr>
        <p:spPr/>
        <p:txBody>
          <a:bodyPr>
            <a:normAutofit/>
          </a:bodyPr>
          <a:lstStyle/>
          <a:p>
            <a:r>
              <a:rPr lang="ka-GE" b="1" dirty="0" err="1"/>
              <a:t>ინტერსექსი</a:t>
            </a:r>
            <a:r>
              <a:rPr lang="ka-GE" b="1" dirty="0"/>
              <a:t> ბავშვების „სქესის ნორმალიზაცია“</a:t>
            </a:r>
            <a:endParaRPr lang="en-US" b="1" dirty="0"/>
          </a:p>
        </p:txBody>
      </p:sp>
      <p:sp>
        <p:nvSpPr>
          <p:cNvPr id="3" name="Content Placeholder 2">
            <a:extLst>
              <a:ext uri="{FF2B5EF4-FFF2-40B4-BE49-F238E27FC236}">
                <a16:creationId xmlns:a16="http://schemas.microsoft.com/office/drawing/2014/main" id="{89E809F9-8B5A-4006-8842-C3CCD21A507B}"/>
              </a:ext>
            </a:extLst>
          </p:cNvPr>
          <p:cNvSpPr>
            <a:spLocks noGrp="1"/>
          </p:cNvSpPr>
          <p:nvPr>
            <p:ph idx="1"/>
          </p:nvPr>
        </p:nvSpPr>
        <p:spPr>
          <a:xfrm>
            <a:off x="838200" y="1825625"/>
            <a:ext cx="10515600" cy="4351338"/>
          </a:xfrm>
        </p:spPr>
        <p:txBody>
          <a:bodyPr>
            <a:normAutofit fontScale="92500" lnSpcReduction="10000"/>
          </a:bodyPr>
          <a:lstStyle/>
          <a:p>
            <a:pPr marL="0" indent="0" algn="just">
              <a:buNone/>
            </a:pPr>
            <a:r>
              <a:rPr lang="ka-GE" sz="2000" dirty="0" err="1"/>
              <a:t>ინტერსექსი</a:t>
            </a:r>
            <a:r>
              <a:rPr lang="ka-GE" sz="2000" dirty="0"/>
              <a:t> ბავშვები განიცდიან მათ პირად ცხოვრებაში უხეშ ჩარევას ისეთ სასტიკი ფორმით, როგორიც არის სასქესო ორგანოების დასახიჩრება. როგორც წესი, აღნიშნული წარმოადგენს ქირურგიულ ოპერაციას, რომლის დროსაც ხდება ბავშვის სასქესო ორგანოს სრული ან ნაწილობრივი მოკვეთა. ხსენებული ოპერაციის მიზანია ბავშვის სასქესო ორგანოს ,,ნორმალიზაცია’’ იმგვარად, რომ იგი აკმაყოფილებდეს ,,მდედრობითი’’ ან ,,მამრობითი’’ სქესის ადამიანის სასქესო ორგანოსთვის დამახასიათებელ ნიშნებს.</a:t>
            </a:r>
          </a:p>
          <a:p>
            <a:pPr marL="0" indent="0" algn="just">
              <a:buNone/>
            </a:pPr>
            <a:endParaRPr lang="ka-GE" sz="2000" dirty="0"/>
          </a:p>
          <a:p>
            <a:pPr marL="0" indent="0" algn="just">
              <a:buNone/>
            </a:pPr>
            <a:r>
              <a:rPr lang="ka-GE" sz="2000" dirty="0"/>
              <a:t>,,ატიპიური სქესის ნიშნებით დაბადებული ბავშვები ხშირად ხდებიან სქესის </a:t>
            </a:r>
            <a:r>
              <a:rPr lang="ka-GE" sz="2000" dirty="0" err="1"/>
              <a:t>კვლავმინიჭების</a:t>
            </a:r>
            <a:r>
              <a:rPr lang="ka-GE" sz="2000" dirty="0"/>
              <a:t>, არასასურველი სტერილიზაციის, არასასურველი სასქესო ორგანოების ნორმალიზების ქირურგიული ოპერაციების, მსხვერპლნი, რომელსაც შეუქცევადი შედეგები აქვს. ასეთი სამედიცინო მანიპულაციები ტარდება მათი ან მათი მშობლების ინფორმირებული თანხმობის გარეშე. ბავშვის სქესის კორექტირების მცდელობა ტოვებს მათ მუდმივ, არასასურველ უნაყოფობაში და იწვევს სხვადასხვა სახის ფსიქიკურ ტანჯვას.“ (</a:t>
            </a:r>
            <a:r>
              <a:rPr lang="en-US" sz="2000" dirty="0"/>
              <a:t>Report of the Special Rapporteur on torture and other cruel, inhuman or degrading treatment or punishment, Juan E. Méndez,</a:t>
            </a:r>
            <a:r>
              <a:rPr lang="ka-GE" sz="2000" dirty="0"/>
              <a:t> </a:t>
            </a:r>
            <a:r>
              <a:rPr lang="en-US" sz="2000" dirty="0"/>
              <a:t>2013, A/HRC/22/53, §77. </a:t>
            </a:r>
            <a:r>
              <a:rPr lang="ka-GE" sz="2000" dirty="0"/>
              <a:t>ხელმისაწვდომია ბმულზე: </a:t>
            </a:r>
            <a:r>
              <a:rPr lang="en-US" sz="2000" dirty="0">
                <a:hlinkClick r:id="rId2"/>
              </a:rPr>
              <a:t>http://bit.ly/18UCGLQ</a:t>
            </a:r>
            <a:r>
              <a:rPr lang="ka-GE" sz="2000" dirty="0"/>
              <a:t> ) </a:t>
            </a:r>
          </a:p>
        </p:txBody>
      </p:sp>
    </p:spTree>
    <p:extLst>
      <p:ext uri="{BB962C8B-B14F-4D97-AF65-F5344CB8AC3E}">
        <p14:creationId xmlns:p14="http://schemas.microsoft.com/office/powerpoint/2010/main" val="2732348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1EFF-8D5F-4012-8C43-697255783C95}"/>
              </a:ext>
            </a:extLst>
          </p:cNvPr>
          <p:cNvSpPr>
            <a:spLocks noGrp="1"/>
          </p:cNvSpPr>
          <p:nvPr>
            <p:ph type="title"/>
          </p:nvPr>
        </p:nvSpPr>
        <p:spPr/>
        <p:txBody>
          <a:bodyPr/>
          <a:lstStyle/>
          <a:p>
            <a:r>
              <a:rPr lang="ka-GE" dirty="0" err="1"/>
              <a:t>სოგიე</a:t>
            </a:r>
            <a:r>
              <a:rPr lang="ka-GE" dirty="0"/>
              <a:t>-სთან დაკავშირებული ტერმინები</a:t>
            </a:r>
            <a:endParaRPr lang="en-US" dirty="0"/>
          </a:p>
        </p:txBody>
      </p:sp>
      <p:sp>
        <p:nvSpPr>
          <p:cNvPr id="3" name="Content Placeholder 2">
            <a:extLst>
              <a:ext uri="{FF2B5EF4-FFF2-40B4-BE49-F238E27FC236}">
                <a16:creationId xmlns:a16="http://schemas.microsoft.com/office/drawing/2014/main" id="{89E809F9-8B5A-4006-8842-C3CCD21A507B}"/>
              </a:ext>
            </a:extLst>
          </p:cNvPr>
          <p:cNvSpPr>
            <a:spLocks noGrp="1"/>
          </p:cNvSpPr>
          <p:nvPr>
            <p:ph idx="1"/>
          </p:nvPr>
        </p:nvSpPr>
        <p:spPr/>
        <p:txBody>
          <a:bodyPr>
            <a:normAutofit lnSpcReduction="10000"/>
          </a:bodyPr>
          <a:lstStyle/>
          <a:p>
            <a:pPr marL="0" indent="0" algn="just">
              <a:buNone/>
            </a:pPr>
            <a:r>
              <a:rPr lang="ka-GE" sz="2400" b="1" dirty="0"/>
              <a:t>სექსუალობა</a:t>
            </a:r>
            <a:r>
              <a:rPr lang="ka-GE" sz="2400" dirty="0"/>
              <a:t> არის ბიოლოგიური, ფსიქოლოგიური, სულიერი და ემოციური განცდებისა და ქცევების ერთობლიობა, რომელიც უკავშირდება სქესობრივი ლტოლვის გამოვლენასა და დაკმაყოფილებას. წარმოადგენს ადამიანის ორგანიზმის თანდაყოლილ მოთხოვნასა და ფუნქციას. ადამიანი იბადება გარკვეული პოტენციალით, რომელიც შემდეგ ფორმირდება ინდივიდუალური ცხოვრებისეული გამოცდილების საფუძველზე.</a:t>
            </a:r>
          </a:p>
          <a:p>
            <a:pPr marL="0" indent="0" algn="just">
              <a:buNone/>
            </a:pPr>
            <a:r>
              <a:rPr lang="ka-GE" sz="2400" b="1" dirty="0"/>
              <a:t>სექსუალობა</a:t>
            </a:r>
            <a:r>
              <a:rPr lang="ka-GE" sz="2400" dirty="0"/>
              <a:t> მოიცავს სქესს, გენდერულ იდენტობას და როლს, სექსუალურ ორიენტაციას, </a:t>
            </a:r>
            <a:r>
              <a:rPr lang="ka-GE" sz="2400" dirty="0" err="1"/>
              <a:t>ეროტიციზმს</a:t>
            </a:r>
            <a:r>
              <a:rPr lang="ka-GE" sz="2400" dirty="0"/>
              <a:t>, სიამოვნებას, ინტიმსა და რეპროდუქციას. სექსუალობა განიცდება და გამოიხატება ფიქრებში, ფანტაზიებში, რწმენაში, დამოკიდებულებებში, ღირებულებებში, ქცევაში, პრაქტიკაში, როლებსა და ურთიერთობებში. მიუხედავად იმისა, რომ სექსუალობა მოიცავს ყველა ზემოთ ჩამოთვლილს, შესაძლოა ყველა მათგანი არ იყოს განცდილი ან გამოხატული. </a:t>
            </a:r>
            <a:endParaRPr lang="en-US" sz="2400" dirty="0"/>
          </a:p>
        </p:txBody>
      </p:sp>
    </p:spTree>
    <p:extLst>
      <p:ext uri="{BB962C8B-B14F-4D97-AF65-F5344CB8AC3E}">
        <p14:creationId xmlns:p14="http://schemas.microsoft.com/office/powerpoint/2010/main" val="1701053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1EFF-8D5F-4012-8C43-697255783C95}"/>
              </a:ext>
            </a:extLst>
          </p:cNvPr>
          <p:cNvSpPr>
            <a:spLocks noGrp="1"/>
          </p:cNvSpPr>
          <p:nvPr>
            <p:ph type="title"/>
          </p:nvPr>
        </p:nvSpPr>
        <p:spPr/>
        <p:txBody>
          <a:bodyPr/>
          <a:lstStyle/>
          <a:p>
            <a:r>
              <a:rPr lang="ka-GE" dirty="0" err="1"/>
              <a:t>სოგიე</a:t>
            </a:r>
            <a:r>
              <a:rPr lang="ka-GE" dirty="0"/>
              <a:t>-სთან დაკავშირებული ტერმინები</a:t>
            </a:r>
            <a:endParaRPr lang="en-US" dirty="0"/>
          </a:p>
        </p:txBody>
      </p:sp>
      <p:sp>
        <p:nvSpPr>
          <p:cNvPr id="3" name="Content Placeholder 2">
            <a:extLst>
              <a:ext uri="{FF2B5EF4-FFF2-40B4-BE49-F238E27FC236}">
                <a16:creationId xmlns:a16="http://schemas.microsoft.com/office/drawing/2014/main" id="{89E809F9-8B5A-4006-8842-C3CCD21A507B}"/>
              </a:ext>
            </a:extLst>
          </p:cNvPr>
          <p:cNvSpPr>
            <a:spLocks noGrp="1"/>
          </p:cNvSpPr>
          <p:nvPr>
            <p:ph idx="1"/>
          </p:nvPr>
        </p:nvSpPr>
        <p:spPr/>
        <p:txBody>
          <a:bodyPr>
            <a:normAutofit/>
          </a:bodyPr>
          <a:lstStyle/>
          <a:p>
            <a:pPr marL="0" indent="0" algn="just">
              <a:buNone/>
            </a:pPr>
            <a:r>
              <a:rPr lang="ka-GE" b="1" dirty="0"/>
              <a:t>სექსუალობაზე </a:t>
            </a:r>
            <a:r>
              <a:rPr lang="ka-GE" dirty="0"/>
              <a:t>გავლენას ახდენს ბიოლოგიური, ფსიქოლოგიური, სოციალური, ეკონომიკური, პოლიტიკური, კულტურული, ეთიკური, სამართლებრივი, ისტორიული და რელიგიური ფაქტორების ერთობლიობა. სექსუალობა, ისევე, როგორც ადამიანის ქცევის სხვა ასპექტები, ატარებს როგორც ბიოლოგიურ, ისე სოციალურ ხასიათსაც. სექსუალობის ზოგიერთი მახასიათებლები გენეტიკურადაა განპირობებული, სხვები კი სოციალიზაციის პროცესში ფორმირდება.</a:t>
            </a:r>
            <a:endParaRPr lang="en-US" dirty="0"/>
          </a:p>
        </p:txBody>
      </p:sp>
    </p:spTree>
    <p:extLst>
      <p:ext uri="{BB962C8B-B14F-4D97-AF65-F5344CB8AC3E}">
        <p14:creationId xmlns:p14="http://schemas.microsoft.com/office/powerpoint/2010/main" val="1374087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1EFF-8D5F-4012-8C43-697255783C95}"/>
              </a:ext>
            </a:extLst>
          </p:cNvPr>
          <p:cNvSpPr>
            <a:spLocks noGrp="1"/>
          </p:cNvSpPr>
          <p:nvPr>
            <p:ph type="title"/>
          </p:nvPr>
        </p:nvSpPr>
        <p:spPr/>
        <p:txBody>
          <a:bodyPr/>
          <a:lstStyle/>
          <a:p>
            <a:r>
              <a:rPr lang="ka-GE" dirty="0" err="1"/>
              <a:t>სოგიე</a:t>
            </a:r>
            <a:r>
              <a:rPr lang="ka-GE" dirty="0"/>
              <a:t>-სთან დაკავშირებული ტერმინები</a:t>
            </a:r>
            <a:endParaRPr lang="en-US" dirty="0"/>
          </a:p>
        </p:txBody>
      </p:sp>
      <p:sp>
        <p:nvSpPr>
          <p:cNvPr id="3" name="Content Placeholder 2">
            <a:extLst>
              <a:ext uri="{FF2B5EF4-FFF2-40B4-BE49-F238E27FC236}">
                <a16:creationId xmlns:a16="http://schemas.microsoft.com/office/drawing/2014/main" id="{89E809F9-8B5A-4006-8842-C3CCD21A507B}"/>
              </a:ext>
            </a:extLst>
          </p:cNvPr>
          <p:cNvSpPr>
            <a:spLocks noGrp="1"/>
          </p:cNvSpPr>
          <p:nvPr>
            <p:ph idx="1"/>
          </p:nvPr>
        </p:nvSpPr>
        <p:spPr/>
        <p:txBody>
          <a:bodyPr>
            <a:normAutofit/>
          </a:bodyPr>
          <a:lstStyle/>
          <a:p>
            <a:pPr marL="0" indent="0" algn="just">
              <a:buNone/>
            </a:pPr>
            <a:endParaRPr lang="ka-GE" b="1" dirty="0"/>
          </a:p>
          <a:p>
            <a:pPr marL="0" indent="0" algn="just">
              <a:buNone/>
            </a:pPr>
            <a:r>
              <a:rPr lang="ka-GE" b="1" dirty="0"/>
              <a:t>გამოყოფენ ადამიანის სექსუალობის 5 კომპონენტს:</a:t>
            </a:r>
          </a:p>
          <a:p>
            <a:pPr marL="514350" indent="-514350" algn="just">
              <a:buAutoNum type="arabicPeriod"/>
            </a:pPr>
            <a:r>
              <a:rPr lang="ka-GE" b="1" dirty="0"/>
              <a:t>ბიოლოგიური სქესი </a:t>
            </a:r>
          </a:p>
          <a:p>
            <a:pPr marL="514350" indent="-514350" algn="just">
              <a:buAutoNum type="arabicPeriod"/>
            </a:pPr>
            <a:r>
              <a:rPr lang="ka-GE" b="1" dirty="0"/>
              <a:t>სექსუალური იდენტობა </a:t>
            </a:r>
          </a:p>
          <a:p>
            <a:pPr marL="514350" indent="-514350" algn="just">
              <a:buAutoNum type="arabicPeriod"/>
            </a:pPr>
            <a:r>
              <a:rPr lang="ka-GE" b="1" dirty="0"/>
              <a:t>სექსუალური ორიენტაცია </a:t>
            </a:r>
          </a:p>
          <a:p>
            <a:pPr marL="514350" indent="-514350" algn="just">
              <a:buAutoNum type="arabicPeriod"/>
            </a:pPr>
            <a:r>
              <a:rPr lang="ka-GE" b="1" dirty="0"/>
              <a:t>გენდერული იდენტობა</a:t>
            </a:r>
          </a:p>
          <a:p>
            <a:pPr marL="514350" indent="-514350" algn="just">
              <a:buAutoNum type="arabicPeriod"/>
            </a:pPr>
            <a:r>
              <a:rPr lang="ka-GE" b="1" dirty="0"/>
              <a:t>გენდერული როლი</a:t>
            </a:r>
            <a:endParaRPr lang="en-US" dirty="0"/>
          </a:p>
        </p:txBody>
      </p:sp>
    </p:spTree>
    <p:extLst>
      <p:ext uri="{BB962C8B-B14F-4D97-AF65-F5344CB8AC3E}">
        <p14:creationId xmlns:p14="http://schemas.microsoft.com/office/powerpoint/2010/main" val="716906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1EFF-8D5F-4012-8C43-697255783C95}"/>
              </a:ext>
            </a:extLst>
          </p:cNvPr>
          <p:cNvSpPr>
            <a:spLocks noGrp="1"/>
          </p:cNvSpPr>
          <p:nvPr>
            <p:ph type="title"/>
          </p:nvPr>
        </p:nvSpPr>
        <p:spPr/>
        <p:txBody>
          <a:bodyPr/>
          <a:lstStyle/>
          <a:p>
            <a:r>
              <a:rPr lang="ka-GE" dirty="0"/>
              <a:t>სექსუალურ ორიენტაციასთან დაკავშირებული ტერმინები</a:t>
            </a:r>
            <a:endParaRPr lang="en-US" b="1" dirty="0"/>
          </a:p>
        </p:txBody>
      </p:sp>
      <p:sp>
        <p:nvSpPr>
          <p:cNvPr id="3" name="Content Placeholder 2">
            <a:extLst>
              <a:ext uri="{FF2B5EF4-FFF2-40B4-BE49-F238E27FC236}">
                <a16:creationId xmlns:a16="http://schemas.microsoft.com/office/drawing/2014/main" id="{89E809F9-8B5A-4006-8842-C3CCD21A507B}"/>
              </a:ext>
            </a:extLst>
          </p:cNvPr>
          <p:cNvSpPr>
            <a:spLocks noGrp="1"/>
          </p:cNvSpPr>
          <p:nvPr>
            <p:ph idx="1"/>
          </p:nvPr>
        </p:nvSpPr>
        <p:spPr/>
        <p:txBody>
          <a:bodyPr>
            <a:normAutofit/>
          </a:bodyPr>
          <a:lstStyle/>
          <a:p>
            <a:pPr marL="0" indent="0" algn="just">
              <a:buNone/>
            </a:pPr>
            <a:r>
              <a:rPr lang="ka-GE" b="1" dirty="0"/>
              <a:t>სექსუალური ორიენტაცია </a:t>
            </a:r>
            <a:r>
              <a:rPr lang="ka-GE" dirty="0"/>
              <a:t>–ინდივიდის მდგრადი ფიზიკური, რომანტიკული, ემოციური და/ან სექსუალური მიზიდულობა სხვა ადამიანის მიმართ. იგი მოიცავს ჰომოსექსუალურ, ბისექსუალურ და </a:t>
            </a:r>
            <a:r>
              <a:rPr lang="ka-GE" dirty="0" err="1"/>
              <a:t>ჰეტეროსექსუალურ</a:t>
            </a:r>
            <a:r>
              <a:rPr lang="ka-GE" dirty="0"/>
              <a:t> ორიენტაციას. </a:t>
            </a:r>
          </a:p>
          <a:p>
            <a:pPr marL="0" indent="0" algn="just">
              <a:buNone/>
            </a:pPr>
            <a:endParaRPr lang="ka-GE" dirty="0"/>
          </a:p>
          <a:p>
            <a:pPr marL="0" indent="0" algn="just">
              <a:buNone/>
            </a:pPr>
            <a:r>
              <a:rPr lang="ka-GE" b="1" dirty="0" err="1"/>
              <a:t>ჰეტეროსექსუალური</a:t>
            </a:r>
            <a:r>
              <a:rPr lang="ka-GE" b="1" dirty="0"/>
              <a:t> ორიენტაცია </a:t>
            </a:r>
            <a:r>
              <a:rPr lang="ka-GE" dirty="0"/>
              <a:t>– სექსუალური ორიენტაციის ერთ-ერთი ფორმა, რომელიც აღწერს ინდივიდის მდგრად ფიზიკურ, რომანტიკულ, ემოციურ და/ან სექსუალური მიზიდულობას სხვა სქესის ადამიანის მიმართ. </a:t>
            </a:r>
            <a:endParaRPr lang="en-US" dirty="0"/>
          </a:p>
        </p:txBody>
      </p:sp>
    </p:spTree>
    <p:extLst>
      <p:ext uri="{BB962C8B-B14F-4D97-AF65-F5344CB8AC3E}">
        <p14:creationId xmlns:p14="http://schemas.microsoft.com/office/powerpoint/2010/main" val="2475713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1EFF-8D5F-4012-8C43-697255783C95}"/>
              </a:ext>
            </a:extLst>
          </p:cNvPr>
          <p:cNvSpPr>
            <a:spLocks noGrp="1"/>
          </p:cNvSpPr>
          <p:nvPr>
            <p:ph type="title"/>
          </p:nvPr>
        </p:nvSpPr>
        <p:spPr/>
        <p:txBody>
          <a:bodyPr/>
          <a:lstStyle/>
          <a:p>
            <a:r>
              <a:rPr lang="ka-GE" dirty="0"/>
              <a:t>სექსუალურ ორიენტაციასთან დაკავშირებული ტერმინები</a:t>
            </a:r>
            <a:endParaRPr lang="en-US" b="1" dirty="0"/>
          </a:p>
        </p:txBody>
      </p:sp>
      <p:sp>
        <p:nvSpPr>
          <p:cNvPr id="3" name="Content Placeholder 2">
            <a:extLst>
              <a:ext uri="{FF2B5EF4-FFF2-40B4-BE49-F238E27FC236}">
                <a16:creationId xmlns:a16="http://schemas.microsoft.com/office/drawing/2014/main" id="{89E809F9-8B5A-4006-8842-C3CCD21A507B}"/>
              </a:ext>
            </a:extLst>
          </p:cNvPr>
          <p:cNvSpPr>
            <a:spLocks noGrp="1"/>
          </p:cNvSpPr>
          <p:nvPr>
            <p:ph idx="1"/>
          </p:nvPr>
        </p:nvSpPr>
        <p:spPr/>
        <p:txBody>
          <a:bodyPr>
            <a:normAutofit/>
          </a:bodyPr>
          <a:lstStyle/>
          <a:p>
            <a:pPr marL="0" indent="0" algn="just">
              <a:buNone/>
            </a:pPr>
            <a:r>
              <a:rPr lang="ka-GE" b="1" dirty="0"/>
              <a:t>ბისექსუალური ორიენტაცია </a:t>
            </a:r>
            <a:r>
              <a:rPr lang="ka-GE" dirty="0"/>
              <a:t>– სექსუალური ორიენტაციის ერთ-ერთი ფორმა, რომელიც აღწერს ინდივიდის მდგრად ფიზიკურ, რომანტიულ, ემოციურ და/ან სექსუალურ მიზიდულობას როგორც საკუთარი, ისე სხვა სქესის ადამიანის მიმართ.</a:t>
            </a:r>
          </a:p>
          <a:p>
            <a:pPr marL="0" indent="0" algn="just">
              <a:buNone/>
            </a:pPr>
            <a:endParaRPr lang="ka-GE" dirty="0"/>
          </a:p>
          <a:p>
            <a:pPr marL="0" indent="0" algn="just">
              <a:buNone/>
            </a:pPr>
            <a:r>
              <a:rPr lang="ka-GE" b="1" dirty="0"/>
              <a:t>ჰომოსექსუალური ორიენტაცია </a:t>
            </a:r>
            <a:r>
              <a:rPr lang="ka-GE" dirty="0"/>
              <a:t>– სექსუალური ორიენტაციის ერთ-ერთი ფორმა, რომელიც აღწერს ინდივიდის მდგრად ფიზიკურ, რომანტიკულ, ემოციურ და/ან სექსუალური მიზიდულობას საკუთარი სქესის ადამიანის მიმართ.</a:t>
            </a:r>
          </a:p>
          <a:p>
            <a:pPr marL="0" indent="0" algn="just">
              <a:buNone/>
            </a:pPr>
            <a:endParaRPr lang="en-US" dirty="0"/>
          </a:p>
        </p:txBody>
      </p:sp>
    </p:spTree>
    <p:extLst>
      <p:ext uri="{BB962C8B-B14F-4D97-AF65-F5344CB8AC3E}">
        <p14:creationId xmlns:p14="http://schemas.microsoft.com/office/powerpoint/2010/main" val="531900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1EFF-8D5F-4012-8C43-697255783C95}"/>
              </a:ext>
            </a:extLst>
          </p:cNvPr>
          <p:cNvSpPr>
            <a:spLocks noGrp="1"/>
          </p:cNvSpPr>
          <p:nvPr>
            <p:ph type="title"/>
          </p:nvPr>
        </p:nvSpPr>
        <p:spPr/>
        <p:txBody>
          <a:bodyPr/>
          <a:lstStyle/>
          <a:p>
            <a:r>
              <a:rPr lang="ka-GE" dirty="0"/>
              <a:t>სექსუალურ ორიენტაციასთან დაკავშირებული ტერმინები</a:t>
            </a:r>
            <a:endParaRPr lang="en-US" b="1" dirty="0"/>
          </a:p>
        </p:txBody>
      </p:sp>
      <p:sp>
        <p:nvSpPr>
          <p:cNvPr id="3" name="Content Placeholder 2">
            <a:extLst>
              <a:ext uri="{FF2B5EF4-FFF2-40B4-BE49-F238E27FC236}">
                <a16:creationId xmlns:a16="http://schemas.microsoft.com/office/drawing/2014/main" id="{89E809F9-8B5A-4006-8842-C3CCD21A507B}"/>
              </a:ext>
            </a:extLst>
          </p:cNvPr>
          <p:cNvSpPr>
            <a:spLocks noGrp="1"/>
          </p:cNvSpPr>
          <p:nvPr>
            <p:ph idx="1"/>
          </p:nvPr>
        </p:nvSpPr>
        <p:spPr/>
        <p:txBody>
          <a:bodyPr>
            <a:normAutofit/>
          </a:bodyPr>
          <a:lstStyle/>
          <a:p>
            <a:pPr marL="0" indent="0" algn="just">
              <a:buNone/>
            </a:pPr>
            <a:r>
              <a:rPr lang="ka-GE" b="1" dirty="0"/>
              <a:t>ბისექსუალი - </a:t>
            </a:r>
            <a:r>
              <a:rPr lang="ka-GE" dirty="0"/>
              <a:t>ტერმინი გამოიყენება იმ ადამიანების აღსანიშნავად, რომელთაც იზიდავთ როგორც საკუთარი, ისე სხვა სქესის წარმომადგენელი.</a:t>
            </a:r>
          </a:p>
          <a:p>
            <a:pPr marL="0" indent="0" algn="just">
              <a:buNone/>
            </a:pPr>
            <a:r>
              <a:rPr lang="ka-GE" b="1" dirty="0"/>
              <a:t>გეი – </a:t>
            </a:r>
            <a:r>
              <a:rPr lang="ka-GE" dirty="0"/>
              <a:t>ჰომოსექსუალის სინონიმი. ტერმინი ხშირად გამოიყენება მხოლოდ მამაკაცებთან მიმართებაში და აღნიშნავს მამაკაცს, რომელსაც ემოციურად და ფიზიკურად იზიდავს მამაკაცი.</a:t>
            </a:r>
          </a:p>
          <a:p>
            <a:pPr marL="0" indent="0" algn="just">
              <a:buNone/>
            </a:pPr>
            <a:r>
              <a:rPr lang="ka-GE" b="1" dirty="0"/>
              <a:t>ლესბოსელი – </a:t>
            </a:r>
            <a:r>
              <a:rPr lang="ka-GE" dirty="0"/>
              <a:t>ქალი, რომელსაც ემოციურად და ფიზიკურად იზიდავს ქალი.</a:t>
            </a:r>
            <a:endParaRPr lang="en-US" dirty="0"/>
          </a:p>
        </p:txBody>
      </p:sp>
    </p:spTree>
    <p:extLst>
      <p:ext uri="{BB962C8B-B14F-4D97-AF65-F5344CB8AC3E}">
        <p14:creationId xmlns:p14="http://schemas.microsoft.com/office/powerpoint/2010/main" val="995033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1EFF-8D5F-4012-8C43-697255783C95}"/>
              </a:ext>
            </a:extLst>
          </p:cNvPr>
          <p:cNvSpPr>
            <a:spLocks noGrp="1"/>
          </p:cNvSpPr>
          <p:nvPr>
            <p:ph type="title"/>
          </p:nvPr>
        </p:nvSpPr>
        <p:spPr/>
        <p:txBody>
          <a:bodyPr/>
          <a:lstStyle/>
          <a:p>
            <a:r>
              <a:rPr lang="ka-GE" dirty="0"/>
              <a:t>სექსუალურ ქცევასთან დაკავშირებული ტერმინები</a:t>
            </a:r>
            <a:endParaRPr lang="en-US" b="1" dirty="0"/>
          </a:p>
        </p:txBody>
      </p:sp>
      <p:sp>
        <p:nvSpPr>
          <p:cNvPr id="3" name="Content Placeholder 2">
            <a:extLst>
              <a:ext uri="{FF2B5EF4-FFF2-40B4-BE49-F238E27FC236}">
                <a16:creationId xmlns:a16="http://schemas.microsoft.com/office/drawing/2014/main" id="{89E809F9-8B5A-4006-8842-C3CCD21A507B}"/>
              </a:ext>
            </a:extLst>
          </p:cNvPr>
          <p:cNvSpPr>
            <a:spLocks noGrp="1"/>
          </p:cNvSpPr>
          <p:nvPr>
            <p:ph idx="1"/>
          </p:nvPr>
        </p:nvSpPr>
        <p:spPr/>
        <p:txBody>
          <a:bodyPr>
            <a:normAutofit fontScale="92500" lnSpcReduction="10000"/>
          </a:bodyPr>
          <a:lstStyle/>
          <a:p>
            <a:pPr marL="0" indent="0" algn="just">
              <a:buNone/>
            </a:pPr>
            <a:r>
              <a:rPr lang="ka-GE" b="1" dirty="0"/>
              <a:t>მამაკაცი, რომელსაც სექსი აქვს მამაკაცთან (</a:t>
            </a:r>
            <a:r>
              <a:rPr lang="en-US" b="1" dirty="0"/>
              <a:t>MSM) – </a:t>
            </a:r>
            <a:r>
              <a:rPr lang="ka-GE" dirty="0"/>
              <a:t>ეპიდემიოლოგიური კატეგორია, რომელიც უფრო სექსუალურ ქცევას შეესაბამება, ვიდრე იდენტობას. გამოიყენება ყველა იმ მამაკაცის ქცევის აღსაწერად, რომელსაც სექსი აქვს მამაკაცთან განურჩევლად მათი სექსუალური ორიენტაციისა და გენდერული იდენტობისა. </a:t>
            </a:r>
          </a:p>
          <a:p>
            <a:pPr marL="0" indent="0" algn="just">
              <a:buNone/>
            </a:pPr>
            <a:endParaRPr lang="ka-GE" dirty="0"/>
          </a:p>
          <a:p>
            <a:pPr marL="0" indent="0" algn="just">
              <a:buNone/>
            </a:pPr>
            <a:r>
              <a:rPr lang="ka-GE" b="1" dirty="0"/>
              <a:t>ქალი, რომელსაც სექსი აქვს ქალთან (</a:t>
            </a:r>
            <a:r>
              <a:rPr lang="en-US" b="1" dirty="0"/>
              <a:t>WSW) – </a:t>
            </a:r>
            <a:r>
              <a:rPr lang="ka-GE" dirty="0"/>
              <a:t>ეპიდემიოლოგიური კატეგორია, რომელიც უფრო სექსუალურ ქცევას შეესაბამება, ვიდრე იდენტობას. გამოიყენება ყველა იმ ქალის ქცევის აღსაწერად, რომელსაც სექსი აქვს ქალთან განურჩევლად მათი სექსუალური ორიენტაციისა და გენდერული იდენტობისა.</a:t>
            </a:r>
            <a:endParaRPr lang="en-US" dirty="0"/>
          </a:p>
        </p:txBody>
      </p:sp>
    </p:spTree>
    <p:extLst>
      <p:ext uri="{BB962C8B-B14F-4D97-AF65-F5344CB8AC3E}">
        <p14:creationId xmlns:p14="http://schemas.microsoft.com/office/powerpoint/2010/main" val="2155080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1EFF-8D5F-4012-8C43-697255783C95}"/>
              </a:ext>
            </a:extLst>
          </p:cNvPr>
          <p:cNvSpPr>
            <a:spLocks noGrp="1"/>
          </p:cNvSpPr>
          <p:nvPr>
            <p:ph type="title"/>
          </p:nvPr>
        </p:nvSpPr>
        <p:spPr/>
        <p:txBody>
          <a:bodyPr>
            <a:normAutofit/>
          </a:bodyPr>
          <a:lstStyle/>
          <a:p>
            <a:r>
              <a:rPr lang="ka-GE" dirty="0"/>
              <a:t>სქესთან დაკავშირებული ტერმინები</a:t>
            </a:r>
            <a:endParaRPr lang="en-US" b="1" dirty="0"/>
          </a:p>
        </p:txBody>
      </p:sp>
      <p:sp>
        <p:nvSpPr>
          <p:cNvPr id="3" name="Content Placeholder 2">
            <a:extLst>
              <a:ext uri="{FF2B5EF4-FFF2-40B4-BE49-F238E27FC236}">
                <a16:creationId xmlns:a16="http://schemas.microsoft.com/office/drawing/2014/main" id="{89E809F9-8B5A-4006-8842-C3CCD21A507B}"/>
              </a:ext>
            </a:extLst>
          </p:cNvPr>
          <p:cNvSpPr>
            <a:spLocks noGrp="1"/>
          </p:cNvSpPr>
          <p:nvPr>
            <p:ph idx="1"/>
          </p:nvPr>
        </p:nvSpPr>
        <p:spPr/>
        <p:txBody>
          <a:bodyPr>
            <a:normAutofit/>
          </a:bodyPr>
          <a:lstStyle/>
          <a:p>
            <a:pPr marL="0" indent="0" algn="just">
              <a:buNone/>
            </a:pPr>
            <a:r>
              <a:rPr lang="ka-GE" sz="2000" b="1" dirty="0"/>
              <a:t>სქესი – </a:t>
            </a:r>
            <a:r>
              <a:rPr lang="ka-GE" sz="2000" dirty="0"/>
              <a:t>ბიოლოგიური მახასიათებლების ერთობლიობა (ანატომიური, ფიზიოლოგიური, ბიოქიმიური, გენეტიკური), რომელიც განასხვავებს მდედრის და მამრის ორგანიზმს.</a:t>
            </a:r>
          </a:p>
          <a:p>
            <a:pPr marL="0" indent="0" algn="just">
              <a:buNone/>
            </a:pPr>
            <a:endParaRPr lang="ka-GE" sz="2000" dirty="0"/>
          </a:p>
          <a:p>
            <a:pPr marL="0" indent="0" algn="just">
              <a:buNone/>
            </a:pPr>
            <a:r>
              <a:rPr lang="ka-GE" sz="2400" b="1" dirty="0" err="1"/>
              <a:t>ინტერსექსი</a:t>
            </a:r>
            <a:r>
              <a:rPr lang="ka-GE" sz="2400" dirty="0"/>
              <a:t> – ადამიანი, რომლის ანატომია არ შეესაბამება ისეთ ბიოლოგიურ სტანდარტებს, რომელიც აღიარებს მხოლოდ ორ სქესს – მდედრი და მამრი. </a:t>
            </a:r>
            <a:r>
              <a:rPr lang="ka-GE" sz="2400" dirty="0" err="1"/>
              <a:t>ინტერსექსუალობა</a:t>
            </a:r>
            <a:r>
              <a:rPr lang="ka-GE" sz="2400" dirty="0"/>
              <a:t> არ თავსდება მხოლოდ მდედრის ან მხოლოდ მამრის ბიოლოგიურ მახასიათებლებში, რაც შეიძლება გამოიხატოს როგორც </a:t>
            </a:r>
            <a:r>
              <a:rPr lang="ka-GE" sz="2400" dirty="0" err="1"/>
              <a:t>ქრომოსომულ</a:t>
            </a:r>
            <a:r>
              <a:rPr lang="ka-GE" sz="2400" dirty="0"/>
              <a:t> ან ჰორმონალურ, ასევე </a:t>
            </a:r>
            <a:r>
              <a:rPr lang="ka-GE" sz="2400" dirty="0" err="1"/>
              <a:t>გენიტალურ</a:t>
            </a:r>
            <a:r>
              <a:rPr lang="ka-GE" sz="2400" dirty="0"/>
              <a:t> დონეზე. </a:t>
            </a:r>
            <a:r>
              <a:rPr lang="ka-GE" sz="2400" dirty="0" err="1"/>
              <a:t>ინტერსექსუალობა</a:t>
            </a:r>
            <a:r>
              <a:rPr lang="ka-GE" sz="2400" dirty="0"/>
              <a:t> შეიძლება დაბადებისთანავე შესამჩნევი იყოს ან მოგვიანებით განვითარდეს.</a:t>
            </a:r>
            <a:endParaRPr lang="ka-GE" sz="1800" dirty="0"/>
          </a:p>
          <a:p>
            <a:pPr marL="0" indent="0" algn="just">
              <a:buNone/>
            </a:pPr>
            <a:endParaRPr lang="ka-GE" sz="2000" dirty="0"/>
          </a:p>
        </p:txBody>
      </p:sp>
    </p:spTree>
    <p:extLst>
      <p:ext uri="{BB962C8B-B14F-4D97-AF65-F5344CB8AC3E}">
        <p14:creationId xmlns:p14="http://schemas.microsoft.com/office/powerpoint/2010/main" val="3539513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TotalTime>
  <Words>1385</Words>
  <Application>Microsoft Office PowerPoint</Application>
  <PresentationFormat>Widescreen</PresentationFormat>
  <Paragraphs>74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Sylfaen</vt:lpstr>
      <vt:lpstr>Office Theme</vt:lpstr>
      <vt:lpstr>სექსუალური ორიენტაცია და გენდერული იდენტობა</vt:lpstr>
      <vt:lpstr>სოგიე-სთან დაკავშირებული ტერმინები</vt:lpstr>
      <vt:lpstr>სოგიე-სთან დაკავშირებული ტერმინები</vt:lpstr>
      <vt:lpstr>სოგიე-სთან დაკავშირებული ტერმინები</vt:lpstr>
      <vt:lpstr>სექსუალურ ორიენტაციასთან დაკავშირებული ტერმინები</vt:lpstr>
      <vt:lpstr>სექსუალურ ორიენტაციასთან დაკავშირებული ტერმინები</vt:lpstr>
      <vt:lpstr>სექსუალურ ორიენტაციასთან დაკავშირებული ტერმინები</vt:lpstr>
      <vt:lpstr>სექსუალურ ქცევასთან დაკავშირებული ტერმინები</vt:lpstr>
      <vt:lpstr>სქესთან დაკავშირებული ტერმინები</vt:lpstr>
      <vt:lpstr>გენდერულ იდენტობასთან/გამოხატვასთან დაკავშირებული ტერმინები</vt:lpstr>
      <vt:lpstr>გენდერულ იდენტობასთან/გამოხატვასთან დაკავშირებული ტერმინები</vt:lpstr>
      <vt:lpstr>გენდერულ იდენტობასთან/გამოხატვასთან დაკავშირებული ტერმინები</vt:lpstr>
      <vt:lpstr>გენდერულ იდენტობასთან/გამოხატვასთან დაკავშირებული ტერმინები</vt:lpstr>
      <vt:lpstr>ქამინგაუთი </vt:lpstr>
      <vt:lpstr>ჰომო/ბი/ტრანსფობია</vt:lpstr>
      <vt:lpstr>გენდერის სამართლებრივი აღიარება</vt:lpstr>
      <vt:lpstr>ტრანს ჯანდაცვის საკითხები</vt:lpstr>
      <vt:lpstr>ტრანს საკითხები</vt:lpstr>
      <vt:lpstr>ინტერსექსი ბავშვების „სქესის ნორმალიზაცია“</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სექსუალური ორიენტაცია და გენდერული იდენტობა</dc:title>
  <dc:creator>Keti Bakhtadze</dc:creator>
  <cp:lastModifiedBy>Nana Avaliani</cp:lastModifiedBy>
  <cp:revision>48</cp:revision>
  <dcterms:created xsi:type="dcterms:W3CDTF">2022-01-08T17:28:22Z</dcterms:created>
  <dcterms:modified xsi:type="dcterms:W3CDTF">2022-04-06T10:14:32Z</dcterms:modified>
</cp:coreProperties>
</file>