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8" r:id="rId3"/>
    <p:sldId id="259" r:id="rId4"/>
    <p:sldId id="275" r:id="rId5"/>
    <p:sldId id="276" r:id="rId6"/>
    <p:sldId id="260" r:id="rId7"/>
    <p:sldId id="261" r:id="rId8"/>
    <p:sldId id="277" r:id="rId9"/>
    <p:sldId id="278" r:id="rId10"/>
    <p:sldId id="263" r:id="rId11"/>
    <p:sldId id="284" r:id="rId12"/>
    <p:sldId id="285" r:id="rId13"/>
    <p:sldId id="282" r:id="rId14"/>
    <p:sldId id="286" r:id="rId15"/>
    <p:sldId id="287" r:id="rId16"/>
    <p:sldId id="279" r:id="rId17"/>
    <p:sldId id="290" r:id="rId18"/>
    <p:sldId id="291" r:id="rId19"/>
    <p:sldId id="265" r:id="rId20"/>
    <p:sldId id="266" r:id="rId21"/>
    <p:sldId id="288" r:id="rId22"/>
    <p:sldId id="289" r:id="rId23"/>
    <p:sldId id="292" r:id="rId24"/>
    <p:sldId id="268" r:id="rId25"/>
    <p:sldId id="293" r:id="rId26"/>
    <p:sldId id="272" r:id="rId27"/>
    <p:sldId id="29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512"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35" Type="http://schemas.microsoft.com/office/2016/11/relationships/changesInfo" Target="changesInfos/changesInfo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 Bortsvadze" userId="aa6d9a8c35b39c91" providerId="LiveId" clId="{E7F43DE2-4337-4158-ADE3-CF3D347E82B3}"/>
    <pc:docChg chg="custSel addSld modSld sldOrd">
      <pc:chgData name="Tamar Bortsvadze" userId="aa6d9a8c35b39c91" providerId="LiveId" clId="{E7F43DE2-4337-4158-ADE3-CF3D347E82B3}" dt="2018-05-22T15:54:09.896" v="488" actId="20577"/>
      <pc:docMkLst>
        <pc:docMk/>
      </pc:docMkLst>
      <pc:sldChg chg="modSp">
        <pc:chgData name="Tamar Bortsvadze" userId="aa6d9a8c35b39c91" providerId="LiveId" clId="{E7F43DE2-4337-4158-ADE3-CF3D347E82B3}" dt="2018-05-22T11:07:26.832" v="361" actId="20577"/>
        <pc:sldMkLst>
          <pc:docMk/>
          <pc:sldMk cId="1819250694" sldId="256"/>
        </pc:sldMkLst>
        <pc:spChg chg="mod">
          <ac:chgData name="Tamar Bortsvadze" userId="aa6d9a8c35b39c91" providerId="LiveId" clId="{E7F43DE2-4337-4158-ADE3-CF3D347E82B3}" dt="2018-05-22T11:05:33.949" v="335" actId="113"/>
          <ac:spMkLst>
            <pc:docMk/>
            <pc:sldMk cId="1819250694" sldId="256"/>
            <ac:spMk id="2" creationId="{43507358-81DD-42E6-8A41-BE299FE9BCD7}"/>
          </ac:spMkLst>
        </pc:spChg>
        <pc:spChg chg="mod">
          <ac:chgData name="Tamar Bortsvadze" userId="aa6d9a8c35b39c91" providerId="LiveId" clId="{E7F43DE2-4337-4158-ADE3-CF3D347E82B3}" dt="2018-05-22T11:07:26.832" v="361" actId="20577"/>
          <ac:spMkLst>
            <pc:docMk/>
            <pc:sldMk cId="1819250694" sldId="256"/>
            <ac:spMk id="3" creationId="{DACA4A22-0BC0-4459-904C-C57C09AC5D9C}"/>
          </ac:spMkLst>
        </pc:spChg>
      </pc:sldChg>
      <pc:sldChg chg="modSp">
        <pc:chgData name="Tamar Bortsvadze" userId="aa6d9a8c35b39c91" providerId="LiveId" clId="{E7F43DE2-4337-4158-ADE3-CF3D347E82B3}" dt="2018-05-22T15:54:09.896" v="488" actId="20577"/>
        <pc:sldMkLst>
          <pc:docMk/>
          <pc:sldMk cId="2402508609" sldId="257"/>
        </pc:sldMkLst>
        <pc:spChg chg="mod">
          <ac:chgData name="Tamar Bortsvadze" userId="aa6d9a8c35b39c91" providerId="LiveId" clId="{E7F43DE2-4337-4158-ADE3-CF3D347E82B3}" dt="2018-05-22T10:55:41.794" v="132" actId="20577"/>
          <ac:spMkLst>
            <pc:docMk/>
            <pc:sldMk cId="2402508609" sldId="257"/>
            <ac:spMk id="2" creationId="{75252A29-2BDF-4BD8-8FBC-34D7F0F79270}"/>
          </ac:spMkLst>
        </pc:spChg>
        <pc:spChg chg="mod">
          <ac:chgData name="Tamar Bortsvadze" userId="aa6d9a8c35b39c91" providerId="LiveId" clId="{E7F43DE2-4337-4158-ADE3-CF3D347E82B3}" dt="2018-05-22T15:54:09.896" v="488" actId="20577"/>
          <ac:spMkLst>
            <pc:docMk/>
            <pc:sldMk cId="2402508609" sldId="257"/>
            <ac:spMk id="3" creationId="{CFD51E6E-9A49-489B-89D0-517A869C51FC}"/>
          </ac:spMkLst>
        </pc:spChg>
      </pc:sldChg>
      <pc:sldChg chg="addSp delSp modSp ord">
        <pc:chgData name="Tamar Bortsvadze" userId="aa6d9a8c35b39c91" providerId="LiveId" clId="{E7F43DE2-4337-4158-ADE3-CF3D347E82B3}" dt="2018-05-22T10:59:42.321" v="226" actId="20577"/>
        <pc:sldMkLst>
          <pc:docMk/>
          <pc:sldMk cId="715197327" sldId="258"/>
        </pc:sldMkLst>
        <pc:spChg chg="del">
          <ac:chgData name="Tamar Bortsvadze" userId="aa6d9a8c35b39c91" providerId="LiveId" clId="{E7F43DE2-4337-4158-ADE3-CF3D347E82B3}" dt="2018-05-22T10:59:06.253" v="176" actId="20577"/>
          <ac:spMkLst>
            <pc:docMk/>
            <pc:sldMk cId="715197327" sldId="258"/>
            <ac:spMk id="2" creationId="{4EA5D6FC-B310-4468-82E4-442425A1C0EC}"/>
          </ac:spMkLst>
        </pc:spChg>
        <pc:spChg chg="del">
          <ac:chgData name="Tamar Bortsvadze" userId="aa6d9a8c35b39c91" providerId="LiveId" clId="{E7F43DE2-4337-4158-ADE3-CF3D347E82B3}" dt="2018-05-22T10:59:06.253" v="176" actId="20577"/>
          <ac:spMkLst>
            <pc:docMk/>
            <pc:sldMk cId="715197327" sldId="258"/>
            <ac:spMk id="3" creationId="{846A25BC-E6B9-43B9-B1B9-6B6FC69F6E2C}"/>
          </ac:spMkLst>
        </pc:spChg>
        <pc:spChg chg="add mod">
          <ac:chgData name="Tamar Bortsvadze" userId="aa6d9a8c35b39c91" providerId="LiveId" clId="{E7F43DE2-4337-4158-ADE3-CF3D347E82B3}" dt="2018-05-22T10:59:18.531" v="187" actId="20577"/>
          <ac:spMkLst>
            <pc:docMk/>
            <pc:sldMk cId="715197327" sldId="258"/>
            <ac:spMk id="4" creationId="{E76BA042-1D64-4861-A680-2EABECCB266F}"/>
          </ac:spMkLst>
        </pc:spChg>
        <pc:spChg chg="add mod">
          <ac:chgData name="Tamar Bortsvadze" userId="aa6d9a8c35b39c91" providerId="LiveId" clId="{E7F43DE2-4337-4158-ADE3-CF3D347E82B3}" dt="2018-05-22T10:59:42.321" v="226" actId="20577"/>
          <ac:spMkLst>
            <pc:docMk/>
            <pc:sldMk cId="715197327" sldId="258"/>
            <ac:spMk id="5" creationId="{8FDE43D4-1ADB-43FD-9F99-15B2705CA9A8}"/>
          </ac:spMkLst>
        </pc:spChg>
      </pc:sldChg>
      <pc:sldChg chg="addSp delSp modSp add">
        <pc:chgData name="Tamar Bortsvadze" userId="aa6d9a8c35b39c91" providerId="LiveId" clId="{E7F43DE2-4337-4158-ADE3-CF3D347E82B3}" dt="2018-05-22T11:00:11.036" v="261" actId="20577"/>
        <pc:sldMkLst>
          <pc:docMk/>
          <pc:sldMk cId="2316042453" sldId="259"/>
        </pc:sldMkLst>
        <pc:spChg chg="del">
          <ac:chgData name="Tamar Bortsvadze" userId="aa6d9a8c35b39c91" providerId="LiveId" clId="{E7F43DE2-4337-4158-ADE3-CF3D347E82B3}" dt="2018-05-22T10:59:57.659" v="228" actId="20577"/>
          <ac:spMkLst>
            <pc:docMk/>
            <pc:sldMk cId="2316042453" sldId="259"/>
            <ac:spMk id="2" creationId="{8B581938-65F5-461B-97A6-D98C158CE288}"/>
          </ac:spMkLst>
        </pc:spChg>
        <pc:spChg chg="del">
          <ac:chgData name="Tamar Bortsvadze" userId="aa6d9a8c35b39c91" providerId="LiveId" clId="{E7F43DE2-4337-4158-ADE3-CF3D347E82B3}" dt="2018-05-22T10:59:57.659" v="228" actId="20577"/>
          <ac:spMkLst>
            <pc:docMk/>
            <pc:sldMk cId="2316042453" sldId="259"/>
            <ac:spMk id="3" creationId="{169A5622-3DC4-44CA-9F35-A3D67DBE3B59}"/>
          </ac:spMkLst>
        </pc:spChg>
        <pc:spChg chg="add mod">
          <ac:chgData name="Tamar Bortsvadze" userId="aa6d9a8c35b39c91" providerId="LiveId" clId="{E7F43DE2-4337-4158-ADE3-CF3D347E82B3}" dt="2018-05-22T11:00:03.210" v="245" actId="20577"/>
          <ac:spMkLst>
            <pc:docMk/>
            <pc:sldMk cId="2316042453" sldId="259"/>
            <ac:spMk id="4" creationId="{1E37E089-F23F-4AA0-9BEF-70698BC6EA60}"/>
          </ac:spMkLst>
        </pc:spChg>
        <pc:spChg chg="add mod">
          <ac:chgData name="Tamar Bortsvadze" userId="aa6d9a8c35b39c91" providerId="LiveId" clId="{E7F43DE2-4337-4158-ADE3-CF3D347E82B3}" dt="2018-05-22T11:00:11.036" v="261" actId="20577"/>
          <ac:spMkLst>
            <pc:docMk/>
            <pc:sldMk cId="2316042453" sldId="259"/>
            <ac:spMk id="5" creationId="{AC7263ED-BCD1-46B1-BD64-13964399A8E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A295FD-34C3-7043-9A34-5A0AC1B72261}" type="datetimeFigureOut">
              <a:rPr lang="en-US" smtClean="0"/>
              <a:t>10/22/18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711E95-5B73-C543-9CDA-A48ECB2633C5}" type="slidenum">
              <a:rPr lang="en-US" smtClean="0"/>
              <a:t>‹#›</a:t>
            </a:fld>
            <a:endParaRPr lang="en-US"/>
          </a:p>
        </p:txBody>
      </p:sp>
    </p:spTree>
    <p:extLst>
      <p:ext uri="{BB962C8B-B14F-4D97-AF65-F5344CB8AC3E}">
        <p14:creationId xmlns:p14="http://schemas.microsoft.com/office/powerpoint/2010/main" val="1208393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ka-GE" dirty="0" smtClean="0"/>
              <a:t>მზარდი დაძაბულობა---------ძალადობის ფაქტი/აფეთქების ეტაპი----------პატიების/მონანიების</a:t>
            </a:r>
            <a:r>
              <a:rPr lang="ka-GE" baseline="0" dirty="0" smtClean="0"/>
              <a:t> ეტაპი----- თაფლობის თვე</a:t>
            </a:r>
            <a:endParaRPr lang="ka-GE" dirty="0" smtClean="0"/>
          </a:p>
          <a:p>
            <a:endParaRPr lang="ka-GE" dirty="0" smtClean="0"/>
          </a:p>
          <a:p>
            <a:endParaRPr lang="ka-GE" dirty="0" smtClean="0"/>
          </a:p>
          <a:p>
            <a:endParaRPr lang="en-US" dirty="0"/>
          </a:p>
        </p:txBody>
      </p:sp>
      <p:sp>
        <p:nvSpPr>
          <p:cNvPr id="4" name="Slide Number Placeholder 3"/>
          <p:cNvSpPr>
            <a:spLocks noGrp="1"/>
          </p:cNvSpPr>
          <p:nvPr>
            <p:ph type="sldNum" sz="quarter" idx="10"/>
          </p:nvPr>
        </p:nvSpPr>
        <p:spPr/>
        <p:txBody>
          <a:bodyPr/>
          <a:lstStyle/>
          <a:p>
            <a:fld id="{A48D3AC6-0C5D-4F49-A6D4-A98AEACDCFAC}"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EC7BB8-D2DC-469A-AC65-2C69C5137B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6EF6FAD5-E4A8-49AA-972A-1B05FCE582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E6B9BE8B-F687-4E1B-BEB9-6540C929D12D}"/>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5" name="Footer Placeholder 4">
            <a:extLst>
              <a:ext uri="{FF2B5EF4-FFF2-40B4-BE49-F238E27FC236}">
                <a16:creationId xmlns:a16="http://schemas.microsoft.com/office/drawing/2014/main" xmlns="" id="{787D1D37-61B4-4519-9D3A-238FC2D9D1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39FA7072-3EBA-4027-B967-AD0FD68F5D1D}"/>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1430503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3EFF78-25B0-4C73-AB42-E7D03030057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BC5B26DD-B844-4E0B-934A-E9A2309ADF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68E08CFA-A41D-4D26-9FC4-13EF04DB8E85}"/>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5" name="Footer Placeholder 4">
            <a:extLst>
              <a:ext uri="{FF2B5EF4-FFF2-40B4-BE49-F238E27FC236}">
                <a16:creationId xmlns:a16="http://schemas.microsoft.com/office/drawing/2014/main" xmlns="" id="{1A156220-6019-4498-AD17-5A9F067524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98747FA-DEB4-4A5A-A6D4-9D24AFD8B3B5}"/>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588208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FF4E639-8DBB-4BA3-81BC-4D2BF14434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3AA9160D-9D05-495A-A6B8-C513100C96A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D9E52F48-D7DD-4BD9-886A-0D8FEB6155EA}"/>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5" name="Footer Placeholder 4">
            <a:extLst>
              <a:ext uri="{FF2B5EF4-FFF2-40B4-BE49-F238E27FC236}">
                <a16:creationId xmlns:a16="http://schemas.microsoft.com/office/drawing/2014/main" xmlns="" id="{B2D51307-091A-4787-B789-A84FC49E44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0F8835CC-2DF0-4D28-B03E-174C6E598BE1}"/>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2188363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BB8722-E732-41C9-864E-094A9AF812E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2FC53D7-0387-46A4-B5E3-2A3FE160A08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7238B334-A895-4943-84CD-EBF5753F7F88}"/>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5" name="Footer Placeholder 4">
            <a:extLst>
              <a:ext uri="{FF2B5EF4-FFF2-40B4-BE49-F238E27FC236}">
                <a16:creationId xmlns:a16="http://schemas.microsoft.com/office/drawing/2014/main" xmlns="" id="{3B179B24-1BF2-4B56-828E-6C7698C8F9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69BBADE2-551D-4EBE-A952-BAE4263541A2}"/>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2840379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5FBC13-D1AF-4EC8-BF16-7AFC204C7A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E21D77BC-0950-449D-AB63-BAD9D18DE0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78501B45-B054-493A-B16F-A7F8CA42D2D7}"/>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5" name="Footer Placeholder 4">
            <a:extLst>
              <a:ext uri="{FF2B5EF4-FFF2-40B4-BE49-F238E27FC236}">
                <a16:creationId xmlns:a16="http://schemas.microsoft.com/office/drawing/2014/main" xmlns="" id="{1C7AEF54-42CF-484C-BC4F-845E7A96B0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42A9F8B5-F8B0-4D6A-8C89-993DEC6DA334}"/>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4092916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4CFD27-06FF-4088-8020-65A7BE0725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83F87B7-DA5D-4EF1-B920-42F0AA5F5C0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767B8342-FCB9-45EF-BAF9-8AD5C61590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BFCDEFD4-79F1-4D59-B055-0AEED2E0C082}"/>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6" name="Footer Placeholder 5">
            <a:extLst>
              <a:ext uri="{FF2B5EF4-FFF2-40B4-BE49-F238E27FC236}">
                <a16:creationId xmlns:a16="http://schemas.microsoft.com/office/drawing/2014/main" xmlns="" id="{4CAA939C-6C58-41EA-8C51-FA03021034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D54381DF-274D-4D21-BE4F-4AD0AEBD9263}"/>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361104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E58D6B-E8CF-4952-83DB-4A596F4533A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72DF7E04-8FFF-4936-82C8-9B56C846ED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0D1DEF90-C751-43BC-9ED1-57E3B66A28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C578B8D5-D2E0-43CC-B80F-CAFBAFC707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226A25B-B9F9-4FE9-BABD-6C09AA3C01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7B248E26-58A1-4424-AB3F-B5AF7A868FC4}"/>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8" name="Footer Placeholder 7">
            <a:extLst>
              <a:ext uri="{FF2B5EF4-FFF2-40B4-BE49-F238E27FC236}">
                <a16:creationId xmlns:a16="http://schemas.microsoft.com/office/drawing/2014/main" xmlns="" id="{7C3E9077-59FC-46D8-BB24-7740D97B778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EC824B98-88FA-40A4-A489-5C720F9D5AC1}"/>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3794609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C84631-9DDE-471A-8075-5FA7AF456A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D7BBCCC0-92F9-461D-9A90-3F56808A2B92}"/>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4" name="Footer Placeholder 3">
            <a:extLst>
              <a:ext uri="{FF2B5EF4-FFF2-40B4-BE49-F238E27FC236}">
                <a16:creationId xmlns:a16="http://schemas.microsoft.com/office/drawing/2014/main" xmlns="" id="{D29D65CD-6DCF-4B98-A88E-6C0B7C0A54E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6037C267-8C1D-4D29-8BE8-93392854442B}"/>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2671815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D1773762-0459-4B88-BC4F-DBAD23E85495}"/>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3" name="Footer Placeholder 2">
            <a:extLst>
              <a:ext uri="{FF2B5EF4-FFF2-40B4-BE49-F238E27FC236}">
                <a16:creationId xmlns:a16="http://schemas.microsoft.com/office/drawing/2014/main" xmlns="" id="{2ECAE38F-E455-4379-980E-EED73F2B81E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449CC104-D358-4B79-AAE6-4600CC210FE8}"/>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1090689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4FA014-A350-4091-8FE5-A6299732D2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0A0EADC-30B9-482A-8D0F-8962FBDDAD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DA89F25F-1E98-419B-8C67-FAE6675084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60E5C47-1791-4339-A981-4F7B46084F3F}"/>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6" name="Footer Placeholder 5">
            <a:extLst>
              <a:ext uri="{FF2B5EF4-FFF2-40B4-BE49-F238E27FC236}">
                <a16:creationId xmlns:a16="http://schemas.microsoft.com/office/drawing/2014/main" xmlns="" id="{D7D44AB6-CC6C-44E2-A863-EAC47B49AE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5BFC2273-856B-48AE-9478-4EEA71D5203C}"/>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352600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321B8E-64C6-45E8-8CE7-A78B0DD80D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9F7CD131-8393-4C4C-81EA-AD9E3A5C90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9B6BF43A-9A48-4DAE-B452-0EF85F997A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86A1F37-E50D-4201-947E-214F73E41692}"/>
              </a:ext>
            </a:extLst>
          </p:cNvPr>
          <p:cNvSpPr>
            <a:spLocks noGrp="1"/>
          </p:cNvSpPr>
          <p:nvPr>
            <p:ph type="dt" sz="half" idx="10"/>
          </p:nvPr>
        </p:nvSpPr>
        <p:spPr/>
        <p:txBody>
          <a:bodyPr/>
          <a:lstStyle/>
          <a:p>
            <a:fld id="{8944631E-D9F8-4690-8231-C5D21E3B2670}" type="datetimeFigureOut">
              <a:rPr lang="en-GB" smtClean="0"/>
              <a:t>10/22/18</a:t>
            </a:fld>
            <a:endParaRPr lang="en-GB"/>
          </a:p>
        </p:txBody>
      </p:sp>
      <p:sp>
        <p:nvSpPr>
          <p:cNvPr id="6" name="Footer Placeholder 5">
            <a:extLst>
              <a:ext uri="{FF2B5EF4-FFF2-40B4-BE49-F238E27FC236}">
                <a16:creationId xmlns:a16="http://schemas.microsoft.com/office/drawing/2014/main" xmlns="" id="{6EC38D37-C7E1-48B2-AD3A-96240771D2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536A70C-E683-4B73-B2B0-413A2D831224}"/>
              </a:ext>
            </a:extLst>
          </p:cNvPr>
          <p:cNvSpPr>
            <a:spLocks noGrp="1"/>
          </p:cNvSpPr>
          <p:nvPr>
            <p:ph type="sldNum" sz="quarter" idx="12"/>
          </p:nvPr>
        </p:nvSpPr>
        <p:spPr/>
        <p:txBody>
          <a:bodyPr/>
          <a:lstStyle/>
          <a:p>
            <a:fld id="{0743BDF6-1FC2-4AD7-959A-D8432CEEBC20}" type="slidenum">
              <a:rPr lang="en-GB" smtClean="0"/>
              <a:t>‹#›</a:t>
            </a:fld>
            <a:endParaRPr lang="en-GB"/>
          </a:p>
        </p:txBody>
      </p:sp>
    </p:spTree>
    <p:extLst>
      <p:ext uri="{BB962C8B-B14F-4D97-AF65-F5344CB8AC3E}">
        <p14:creationId xmlns:p14="http://schemas.microsoft.com/office/powerpoint/2010/main" val="24233726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D3CB32F-211C-4630-8584-448DC3AF8F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4593321-9659-4A4C-8B4C-C957AC6711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C749629B-460C-4300-8803-3B904E540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4631E-D9F8-4690-8231-C5D21E3B2670}" type="datetimeFigureOut">
              <a:rPr lang="en-GB" smtClean="0"/>
              <a:t>10/22/18</a:t>
            </a:fld>
            <a:endParaRPr lang="en-GB"/>
          </a:p>
        </p:txBody>
      </p:sp>
      <p:sp>
        <p:nvSpPr>
          <p:cNvPr id="5" name="Footer Placeholder 4">
            <a:extLst>
              <a:ext uri="{FF2B5EF4-FFF2-40B4-BE49-F238E27FC236}">
                <a16:creationId xmlns:a16="http://schemas.microsoft.com/office/drawing/2014/main" xmlns="" id="{84F294B0-C18E-4FF2-8786-62A71C4134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AD506A6B-767A-4894-A6FB-A065429E5D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3BDF6-1FC2-4AD7-959A-D8432CEEBC20}" type="slidenum">
              <a:rPr lang="en-GB" smtClean="0"/>
              <a:t>‹#›</a:t>
            </a:fld>
            <a:endParaRPr lang="en-GB"/>
          </a:p>
        </p:txBody>
      </p:sp>
    </p:spTree>
    <p:extLst>
      <p:ext uri="{BB962C8B-B14F-4D97-AF65-F5344CB8AC3E}">
        <p14:creationId xmlns:p14="http://schemas.microsoft.com/office/powerpoint/2010/main" val="2369106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507358-81DD-42E6-8A41-BE299FE9BCD7}"/>
              </a:ext>
            </a:extLst>
          </p:cNvPr>
          <p:cNvSpPr>
            <a:spLocks noGrp="1"/>
          </p:cNvSpPr>
          <p:nvPr>
            <p:ph type="ctrTitle"/>
          </p:nvPr>
        </p:nvSpPr>
        <p:spPr>
          <a:xfrm>
            <a:off x="1653309" y="1108365"/>
            <a:ext cx="9134763" cy="3722398"/>
          </a:xfrm>
        </p:spPr>
        <p:txBody>
          <a:bodyPr>
            <a:normAutofit fontScale="90000"/>
          </a:bodyPr>
          <a:lstStyle/>
          <a:p>
            <a:pPr>
              <a:lnSpc>
                <a:spcPct val="100000"/>
              </a:lnSpc>
            </a:pPr>
            <a:r>
              <a:rPr lang="ka-GE" dirty="0"/>
              <a:t/>
            </a:r>
            <a:br>
              <a:rPr lang="ka-GE" dirty="0"/>
            </a:br>
            <a:r>
              <a:rPr lang="ka-GE" dirty="0"/>
              <a:t/>
            </a:r>
            <a:br>
              <a:rPr lang="ka-GE" dirty="0"/>
            </a:br>
            <a:r>
              <a:rPr lang="ka-GE" dirty="0"/>
              <a:t/>
            </a:r>
            <a:br>
              <a:rPr lang="ka-GE" dirty="0"/>
            </a:br>
            <a:r>
              <a:rPr lang="ka-GE" dirty="0"/>
              <a:t/>
            </a:r>
            <a:br>
              <a:rPr lang="ka-GE" dirty="0"/>
            </a:br>
            <a:r>
              <a:rPr lang="ka-GE" dirty="0"/>
              <a:t/>
            </a:r>
            <a:br>
              <a:rPr lang="ka-GE" dirty="0"/>
            </a:br>
            <a:r>
              <a:rPr lang="ka-GE" dirty="0"/>
              <a:t/>
            </a:r>
            <a:br>
              <a:rPr lang="ka-GE" dirty="0"/>
            </a:br>
            <a:r>
              <a:rPr lang="ka-GE" dirty="0"/>
              <a:t/>
            </a:r>
            <a:br>
              <a:rPr lang="ka-GE" dirty="0"/>
            </a:br>
            <a:r>
              <a:rPr lang="ka-GE" sz="4400" b="1" dirty="0"/>
              <a:t>ელექტრონული სატრენინგო მოდული ქალის მიმართ გენდერული ნიშნით ძალადობის გამოვლენის, მკურნალობის პრინციპებისა და რეფერირების საკითხებზე</a:t>
            </a:r>
            <a:r>
              <a:rPr lang="ka-GE" dirty="0"/>
              <a:t/>
            </a:r>
            <a:br>
              <a:rPr lang="ka-GE" dirty="0"/>
            </a:br>
            <a:endParaRPr lang="en-GB" dirty="0"/>
          </a:p>
        </p:txBody>
      </p:sp>
      <p:sp>
        <p:nvSpPr>
          <p:cNvPr id="3" name="Subtitle 2">
            <a:extLst>
              <a:ext uri="{FF2B5EF4-FFF2-40B4-BE49-F238E27FC236}">
                <a16:creationId xmlns:a16="http://schemas.microsoft.com/office/drawing/2014/main" xmlns="" id="{DACA4A22-0BC0-4459-904C-C57C09AC5D9C}"/>
              </a:ext>
            </a:extLst>
          </p:cNvPr>
          <p:cNvSpPr>
            <a:spLocks noGrp="1"/>
          </p:cNvSpPr>
          <p:nvPr>
            <p:ph type="subTitle" idx="1"/>
          </p:nvPr>
        </p:nvSpPr>
        <p:spPr>
          <a:xfrm>
            <a:off x="1856510" y="4701166"/>
            <a:ext cx="9144000" cy="1655762"/>
          </a:xfrm>
        </p:spPr>
        <p:txBody>
          <a:bodyPr>
            <a:normAutofit/>
          </a:bodyPr>
          <a:lstStyle/>
          <a:p>
            <a:r>
              <a:rPr lang="ka-GE" sz="2800" dirty="0"/>
              <a:t>სახელმძღვანელო მითითებები ჯანდაცვის მუშაკებისათვის გენდერული ნიშნით ქალთა მიმართ ძალადობაზე დარგთაშორისი რეაგირებისას</a:t>
            </a:r>
          </a:p>
          <a:p>
            <a:endParaRPr lang="en-GB" sz="2800" dirty="0"/>
          </a:p>
        </p:txBody>
      </p:sp>
    </p:spTree>
    <p:extLst>
      <p:ext uri="{BB962C8B-B14F-4D97-AF65-F5344CB8AC3E}">
        <p14:creationId xmlns:p14="http://schemas.microsoft.com/office/powerpoint/2010/main" val="1819250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568" y="365125"/>
            <a:ext cx="10279232" cy="1325563"/>
          </a:xfrm>
        </p:spPr>
        <p:txBody>
          <a:bodyPr>
            <a:normAutofit/>
          </a:bodyPr>
          <a:lstStyle/>
          <a:p>
            <a:r>
              <a:rPr lang="ka-GE" sz="4000" dirty="0" smtClean="0"/>
              <a:t>გენდერული ნიშნით ძალადობის გავრცელება </a:t>
            </a:r>
            <a:r>
              <a:rPr lang="ka-GE" sz="2800" dirty="0" smtClean="0"/>
              <a:t>/საერთაშორისო სტატისტიკა/</a:t>
            </a:r>
            <a:endParaRPr lang="en-US" sz="2800" dirty="0"/>
          </a:p>
        </p:txBody>
      </p:sp>
      <p:sp>
        <p:nvSpPr>
          <p:cNvPr id="3" name="Content Placeholder 2"/>
          <p:cNvSpPr>
            <a:spLocks noGrp="1"/>
          </p:cNvSpPr>
          <p:nvPr>
            <p:ph idx="1"/>
          </p:nvPr>
        </p:nvSpPr>
        <p:spPr>
          <a:xfrm>
            <a:off x="838200" y="1541490"/>
            <a:ext cx="10515600" cy="4635473"/>
          </a:xfrm>
        </p:spPr>
        <p:txBody>
          <a:bodyPr>
            <a:normAutofit/>
          </a:bodyPr>
          <a:lstStyle/>
          <a:p>
            <a:pPr lvl="0"/>
            <a:endParaRPr lang="en-US" dirty="0" smtClean="0">
              <a:latin typeface="Sylfaen"/>
              <a:cs typeface="Sylfaen"/>
            </a:endParaRPr>
          </a:p>
          <a:p>
            <a:pPr lvl="0"/>
            <a:r>
              <a:rPr lang="en-US" dirty="0" err="1" smtClean="0">
                <a:latin typeface="Sylfaen"/>
                <a:cs typeface="Sylfaen"/>
              </a:rPr>
              <a:t>მსოფლიოში</a:t>
            </a:r>
            <a:r>
              <a:rPr lang="en-US" dirty="0" smtClean="0">
                <a:latin typeface="Sylfaen"/>
                <a:cs typeface="Sylfaen"/>
              </a:rPr>
              <a:t> </a:t>
            </a:r>
            <a:r>
              <a:rPr lang="ka-GE" dirty="0">
                <a:latin typeface="Sylfaen"/>
                <a:cs typeface="Sylfaen"/>
              </a:rPr>
              <a:t>ყოველი 4 ქალიდან ერთი ოჯახში ძალადობის </a:t>
            </a:r>
            <a:r>
              <a:rPr lang="ka-GE" dirty="0" smtClean="0">
                <a:latin typeface="Sylfaen"/>
                <a:cs typeface="Sylfaen"/>
              </a:rPr>
              <a:t>მსხვერპლია.</a:t>
            </a:r>
            <a:endParaRPr lang="en-US" dirty="0">
              <a:latin typeface="Sylfaen"/>
              <a:cs typeface="Sylfaen"/>
            </a:endParaRPr>
          </a:p>
          <a:p>
            <a:pPr lvl="0"/>
            <a:r>
              <a:rPr lang="ka-GE" dirty="0">
                <a:latin typeface="Sylfaen"/>
                <a:cs typeface="Sylfaen"/>
              </a:rPr>
              <a:t>მსოფლიოს ჯანდაცვის ორგანიზაციის მიერ 10 ქვეყანაში ჩატარებული კვლევის მიხედვით, რომლის ფარგლებშიც 24 000 ქალი გამოიკითხა, გაირკვა, რომ </a:t>
            </a:r>
            <a:r>
              <a:rPr lang="ka-GE" dirty="0" smtClean="0">
                <a:latin typeface="Sylfaen"/>
                <a:cs typeface="Sylfaen"/>
              </a:rPr>
              <a:t>ინტიმური </a:t>
            </a:r>
            <a:r>
              <a:rPr lang="ka-GE" dirty="0">
                <a:latin typeface="Sylfaen"/>
                <a:cs typeface="Sylfaen"/>
              </a:rPr>
              <a:t>პარტნიორის მხრიდან ძალადობას იაპონიაში განიცდის ქალთა 20%, ეთიოპიასა და ბანგლადეშში - 70%, ხოლო პერუსა დეა ტანზანიაში - 50%-ზე მეტი</a:t>
            </a:r>
            <a:r>
              <a:rPr lang="ka-GE" dirty="0" smtClean="0">
                <a:latin typeface="Sylfaen"/>
                <a:cs typeface="Sylfaen"/>
              </a:rPr>
              <a:t>.</a:t>
            </a:r>
          </a:p>
          <a:p>
            <a:pPr marL="0" lvl="0" indent="0">
              <a:buNone/>
            </a:pPr>
            <a:endParaRPr lang="en-US" sz="1200" dirty="0" smtClean="0">
              <a:latin typeface="Sylfaen"/>
              <a:cs typeface="Sylfaen"/>
            </a:endParaRPr>
          </a:p>
          <a:p>
            <a:pPr marL="0" indent="0">
              <a:buNone/>
            </a:pPr>
            <a:r>
              <a:rPr lang="en-US" sz="1200" dirty="0" err="1" smtClean="0">
                <a:latin typeface="Sylfaen"/>
                <a:cs typeface="Sylfaen"/>
              </a:rPr>
              <a:t>წყარო</a:t>
            </a:r>
            <a:r>
              <a:rPr lang="en-US" sz="1200" dirty="0" smtClean="0">
                <a:latin typeface="Sylfaen"/>
                <a:cs typeface="Sylfaen"/>
              </a:rPr>
              <a:t>: WHO’s </a:t>
            </a:r>
            <a:r>
              <a:rPr lang="en-US" sz="1200" dirty="0">
                <a:latin typeface="Sylfaen"/>
                <a:cs typeface="Sylfaen"/>
              </a:rPr>
              <a:t>Multi-Country Study on Women’s Health&amp; Domestic Violence against Women (WHO, 2005)</a:t>
            </a:r>
          </a:p>
          <a:p>
            <a:pPr marL="0" indent="0">
              <a:buNone/>
            </a:pPr>
            <a:endParaRPr lang="en-US" dirty="0"/>
          </a:p>
        </p:txBody>
      </p:sp>
    </p:spTree>
    <p:extLst>
      <p:ext uri="{BB962C8B-B14F-4D97-AF65-F5344CB8AC3E}">
        <p14:creationId xmlns:p14="http://schemas.microsoft.com/office/powerpoint/2010/main" val="3404064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568" y="365125"/>
            <a:ext cx="10279232" cy="1325563"/>
          </a:xfrm>
        </p:spPr>
        <p:txBody>
          <a:bodyPr>
            <a:normAutofit/>
          </a:bodyPr>
          <a:lstStyle/>
          <a:p>
            <a:r>
              <a:rPr lang="ka-GE" sz="4000" dirty="0" smtClean="0"/>
              <a:t>გენდერული ნიშნით ძალადობის </a:t>
            </a:r>
            <a:r>
              <a:rPr lang="ka-GE" sz="4000" dirty="0"/>
              <a:t>გავრცელება</a:t>
            </a:r>
            <a:r>
              <a:rPr lang="ka-GE" sz="2800" dirty="0"/>
              <a:t>/საერთაშორისო სტატისტიკა/</a:t>
            </a:r>
            <a:endParaRPr lang="en-US" sz="2800" dirty="0"/>
          </a:p>
        </p:txBody>
      </p:sp>
      <p:sp>
        <p:nvSpPr>
          <p:cNvPr id="3" name="Content Placeholder 2"/>
          <p:cNvSpPr>
            <a:spLocks noGrp="1"/>
          </p:cNvSpPr>
          <p:nvPr>
            <p:ph idx="1"/>
          </p:nvPr>
        </p:nvSpPr>
        <p:spPr>
          <a:xfrm>
            <a:off x="838200" y="1541490"/>
            <a:ext cx="10515600" cy="4635473"/>
          </a:xfrm>
        </p:spPr>
        <p:txBody>
          <a:bodyPr>
            <a:normAutofit fontScale="77500" lnSpcReduction="20000"/>
          </a:bodyPr>
          <a:lstStyle/>
          <a:p>
            <a:pPr lvl="0"/>
            <a:endParaRPr lang="ka-GE" sz="3000" dirty="0" smtClean="0">
              <a:latin typeface="Sylfaen"/>
              <a:cs typeface="Sylfaen"/>
            </a:endParaRPr>
          </a:p>
          <a:p>
            <a:pPr lvl="0">
              <a:lnSpc>
                <a:spcPct val="110000"/>
              </a:lnSpc>
            </a:pPr>
            <a:r>
              <a:rPr lang="ka-GE" sz="3600" dirty="0" smtClean="0">
                <a:latin typeface="Sylfaen"/>
                <a:cs typeface="Sylfaen"/>
              </a:rPr>
              <a:t>დაბალშემოსავლიან </a:t>
            </a:r>
            <a:r>
              <a:rPr lang="ka-GE" sz="3600" dirty="0">
                <a:latin typeface="Sylfaen"/>
                <a:cs typeface="Sylfaen"/>
              </a:rPr>
              <a:t>ქვეყნებში ქალების 14-32% აღნიშნავს, რომ მათზე ძალადობა განხორციელდა ორსულობის დროს, მაშინ როცა </a:t>
            </a:r>
            <a:r>
              <a:rPr lang="ka-GE" sz="3600" dirty="0" smtClean="0">
                <a:latin typeface="Sylfaen"/>
                <a:cs typeface="Sylfaen"/>
              </a:rPr>
              <a:t>მაღალშემოსავლიან </a:t>
            </a:r>
            <a:r>
              <a:rPr lang="ka-GE" sz="3600" dirty="0">
                <a:latin typeface="Sylfaen"/>
                <a:cs typeface="Sylfaen"/>
              </a:rPr>
              <a:t>ქვეყნებში ეს მაჩვენებელი 4–11% შეადგენდა. </a:t>
            </a:r>
            <a:endParaRPr lang="ka-GE" sz="3600" dirty="0" smtClean="0">
              <a:latin typeface="Sylfaen"/>
              <a:cs typeface="Sylfaen"/>
            </a:endParaRPr>
          </a:p>
          <a:p>
            <a:pPr lvl="0">
              <a:lnSpc>
                <a:spcPct val="110000"/>
              </a:lnSpc>
            </a:pPr>
            <a:r>
              <a:rPr lang="ka-GE" sz="3600" dirty="0" smtClean="0">
                <a:latin typeface="Sylfaen"/>
                <a:cs typeface="Sylfaen"/>
              </a:rPr>
              <a:t>სხვადასხვა </a:t>
            </a:r>
            <a:r>
              <a:rPr lang="ka-GE" sz="3600" dirty="0">
                <a:latin typeface="Sylfaen"/>
                <a:cs typeface="Sylfaen"/>
              </a:rPr>
              <a:t>ქვეყანაში მოზარდი გოგონების 19%-დან 48%-მდე მიუთითებდა სექსუალური ძალადობის შემთხვევებზე</a:t>
            </a:r>
            <a:r>
              <a:rPr lang="ka-GE" sz="3600" dirty="0" smtClean="0">
                <a:latin typeface="Sylfaen"/>
                <a:cs typeface="Sylfaen"/>
              </a:rPr>
              <a:t>.</a:t>
            </a:r>
          </a:p>
          <a:p>
            <a:pPr marL="0" lvl="0" indent="0">
              <a:lnSpc>
                <a:spcPct val="110000"/>
              </a:lnSpc>
              <a:buNone/>
            </a:pPr>
            <a:endParaRPr lang="en-US" sz="3600" dirty="0">
              <a:latin typeface="Sylfaen"/>
              <a:cs typeface="Sylfaen"/>
            </a:endParaRPr>
          </a:p>
          <a:p>
            <a:pPr marL="0" indent="0">
              <a:buNone/>
            </a:pPr>
            <a:endParaRPr lang="en-US" sz="1500" dirty="0" smtClean="0">
              <a:latin typeface="Sylfaen"/>
              <a:cs typeface="Sylfaen"/>
            </a:endParaRPr>
          </a:p>
          <a:p>
            <a:pPr marL="0" indent="0">
              <a:buNone/>
            </a:pPr>
            <a:endParaRPr lang="en-US" sz="1500" dirty="0" smtClean="0">
              <a:latin typeface="Sylfaen"/>
              <a:cs typeface="Sylfaen"/>
            </a:endParaRPr>
          </a:p>
          <a:p>
            <a:pPr marL="0" indent="0">
              <a:buNone/>
            </a:pPr>
            <a:endParaRPr lang="en-US" sz="1500" dirty="0">
              <a:latin typeface="Sylfaen"/>
              <a:cs typeface="Sylfaen"/>
            </a:endParaRPr>
          </a:p>
          <a:p>
            <a:pPr marL="0" indent="0">
              <a:buNone/>
            </a:pPr>
            <a:r>
              <a:rPr lang="en-US" sz="1500" dirty="0" err="1" smtClean="0">
                <a:latin typeface="Sylfaen"/>
                <a:cs typeface="Sylfaen"/>
              </a:rPr>
              <a:t>წყარო</a:t>
            </a:r>
            <a:r>
              <a:rPr lang="en-US" sz="1500" dirty="0" smtClean="0">
                <a:latin typeface="Sylfaen"/>
                <a:cs typeface="Sylfaen"/>
              </a:rPr>
              <a:t>: WHO’s </a:t>
            </a:r>
            <a:r>
              <a:rPr lang="en-US" sz="1500" dirty="0">
                <a:latin typeface="Sylfaen"/>
                <a:cs typeface="Sylfaen"/>
              </a:rPr>
              <a:t>Multi-Country Study on Women’s Health&amp; Domestic Violence against Women (WHO, 2005)</a:t>
            </a:r>
          </a:p>
          <a:p>
            <a:pPr marL="0" indent="0">
              <a:buNone/>
            </a:pPr>
            <a:endParaRPr lang="en-US" dirty="0"/>
          </a:p>
        </p:txBody>
      </p:sp>
    </p:spTree>
    <p:extLst>
      <p:ext uri="{BB962C8B-B14F-4D97-AF65-F5344CB8AC3E}">
        <p14:creationId xmlns:p14="http://schemas.microsoft.com/office/powerpoint/2010/main" val="844876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4568" y="365125"/>
            <a:ext cx="10279232" cy="1325563"/>
          </a:xfrm>
        </p:spPr>
        <p:txBody>
          <a:bodyPr>
            <a:normAutofit/>
          </a:bodyPr>
          <a:lstStyle/>
          <a:p>
            <a:r>
              <a:rPr lang="ka-GE" sz="4000" dirty="0" smtClean="0"/>
              <a:t>გენდერული ნიშნით ძალადობის </a:t>
            </a:r>
            <a:r>
              <a:rPr lang="ka-GE" sz="4000" dirty="0"/>
              <a:t>გავრცელება</a:t>
            </a:r>
            <a:r>
              <a:rPr lang="ka-GE" sz="2800" dirty="0"/>
              <a:t>/საერთაშორისო სტატისტიკა/ </a:t>
            </a:r>
            <a:endParaRPr lang="en-US" sz="2800" dirty="0"/>
          </a:p>
        </p:txBody>
      </p:sp>
      <p:sp>
        <p:nvSpPr>
          <p:cNvPr id="3" name="Content Placeholder 2"/>
          <p:cNvSpPr>
            <a:spLocks noGrp="1"/>
          </p:cNvSpPr>
          <p:nvPr>
            <p:ph idx="1"/>
          </p:nvPr>
        </p:nvSpPr>
        <p:spPr>
          <a:xfrm>
            <a:off x="838200" y="1541490"/>
            <a:ext cx="10515600" cy="4635473"/>
          </a:xfrm>
        </p:spPr>
        <p:txBody>
          <a:bodyPr>
            <a:normAutofit/>
          </a:bodyPr>
          <a:lstStyle/>
          <a:p>
            <a:pPr lvl="0"/>
            <a:endParaRPr lang="ka-GE" sz="3000" dirty="0" smtClean="0">
              <a:latin typeface="Sylfaen"/>
              <a:cs typeface="Sylfaen"/>
            </a:endParaRPr>
          </a:p>
          <a:p>
            <a:pPr lvl="0">
              <a:lnSpc>
                <a:spcPct val="110000"/>
              </a:lnSpc>
            </a:pPr>
            <a:r>
              <a:rPr lang="ka-GE" dirty="0" smtClean="0">
                <a:latin typeface="Sylfaen"/>
                <a:cs typeface="Sylfaen"/>
              </a:rPr>
              <a:t>38</a:t>
            </a:r>
            <a:r>
              <a:rPr lang="ka-GE" dirty="0">
                <a:latin typeface="Sylfaen"/>
                <a:cs typeface="Sylfaen"/>
              </a:rPr>
              <a:t>% ფემიციდი ჩადენილია პარტნიორის მხრიდან. </a:t>
            </a:r>
          </a:p>
          <a:p>
            <a:pPr lvl="0">
              <a:lnSpc>
                <a:spcPct val="110000"/>
              </a:lnSpc>
            </a:pPr>
            <a:r>
              <a:rPr lang="ka-GE" dirty="0">
                <a:latin typeface="Sylfaen"/>
                <a:cs typeface="Sylfaen"/>
              </a:rPr>
              <a:t>გენდერული ნიშნით ძალადობა უნარშეზღუდულობის ან სიკვდილის ძირითადი მიზეზია 15-44 წლის ქალებში</a:t>
            </a:r>
            <a:r>
              <a:rPr lang="ka-GE" dirty="0" smtClean="0">
                <a:latin typeface="Sylfaen"/>
                <a:cs typeface="Sylfaen"/>
              </a:rPr>
              <a:t>.</a:t>
            </a:r>
          </a:p>
          <a:p>
            <a:pPr marL="0" lvl="0" indent="0">
              <a:lnSpc>
                <a:spcPct val="110000"/>
              </a:lnSpc>
              <a:buNone/>
            </a:pPr>
            <a:endParaRPr lang="en-US" sz="3600" dirty="0">
              <a:latin typeface="Sylfaen"/>
              <a:cs typeface="Sylfaen"/>
            </a:endParaRPr>
          </a:p>
          <a:p>
            <a:pPr marL="0" indent="0">
              <a:buNone/>
            </a:pPr>
            <a:endParaRPr lang="en-US" sz="1500" dirty="0" smtClean="0">
              <a:latin typeface="Sylfaen"/>
              <a:cs typeface="Sylfaen"/>
            </a:endParaRPr>
          </a:p>
          <a:p>
            <a:pPr marL="0" indent="0">
              <a:buNone/>
            </a:pPr>
            <a:endParaRPr lang="en-US" sz="1600" dirty="0" smtClean="0">
              <a:latin typeface="Sylfaen"/>
              <a:cs typeface="Sylfaen"/>
            </a:endParaRPr>
          </a:p>
          <a:p>
            <a:pPr marL="0" indent="0">
              <a:buNone/>
            </a:pPr>
            <a:endParaRPr lang="en-US" sz="1600" dirty="0">
              <a:latin typeface="Sylfaen"/>
              <a:cs typeface="Sylfaen"/>
            </a:endParaRPr>
          </a:p>
          <a:p>
            <a:pPr marL="0" indent="0">
              <a:buNone/>
            </a:pPr>
            <a:endParaRPr lang="en-US" sz="1200" dirty="0" smtClean="0">
              <a:latin typeface="Sylfaen"/>
              <a:cs typeface="Sylfaen"/>
            </a:endParaRPr>
          </a:p>
          <a:p>
            <a:pPr marL="0" indent="0">
              <a:buNone/>
            </a:pPr>
            <a:r>
              <a:rPr lang="en-US" sz="1200" dirty="0" err="1" smtClean="0">
                <a:latin typeface="Sylfaen"/>
                <a:cs typeface="Sylfaen"/>
              </a:rPr>
              <a:t>წყარო</a:t>
            </a:r>
            <a:r>
              <a:rPr lang="en-US" sz="1200" dirty="0" smtClean="0">
                <a:latin typeface="Sylfaen"/>
                <a:cs typeface="Sylfaen"/>
              </a:rPr>
              <a:t>: WHO’s </a:t>
            </a:r>
            <a:r>
              <a:rPr lang="en-US" sz="1200" dirty="0">
                <a:latin typeface="Sylfaen"/>
                <a:cs typeface="Sylfaen"/>
              </a:rPr>
              <a:t>Multi-Country Study on Women’s Health&amp; Domestic Violence against Women (WHO, 2005)</a:t>
            </a:r>
          </a:p>
          <a:p>
            <a:pPr marL="0" indent="0">
              <a:buNone/>
            </a:pPr>
            <a:endParaRPr lang="en-US" dirty="0"/>
          </a:p>
        </p:txBody>
      </p:sp>
    </p:spTree>
    <p:extLst>
      <p:ext uri="{BB962C8B-B14F-4D97-AF65-F5344CB8AC3E}">
        <p14:creationId xmlns:p14="http://schemas.microsoft.com/office/powerpoint/2010/main" val="2510237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t>გენდერული ნიშნით ძალადობის </a:t>
            </a:r>
            <a:r>
              <a:rPr lang="ka-GE" sz="4000" dirty="0" smtClean="0"/>
              <a:t>გავრცელება-</a:t>
            </a:r>
            <a:r>
              <a:rPr lang="ka-GE" sz="2800" dirty="0" smtClean="0"/>
              <a:t>საქართველო</a:t>
            </a:r>
            <a:endParaRPr lang="en-US" sz="2800" dirty="0"/>
          </a:p>
        </p:txBody>
      </p:sp>
      <p:sp>
        <p:nvSpPr>
          <p:cNvPr id="3" name="Content Placeholder 2"/>
          <p:cNvSpPr>
            <a:spLocks noGrp="1"/>
          </p:cNvSpPr>
          <p:nvPr>
            <p:ph idx="1"/>
          </p:nvPr>
        </p:nvSpPr>
        <p:spPr/>
        <p:txBody>
          <a:bodyPr>
            <a:normAutofit/>
          </a:bodyPr>
          <a:lstStyle/>
          <a:p>
            <a:pPr marL="0" indent="0">
              <a:buNone/>
            </a:pPr>
            <a:endParaRPr lang="mr-IN" dirty="0" smtClean="0">
              <a:latin typeface="Sylfaen"/>
              <a:cs typeface="Sylfaen"/>
            </a:endParaRPr>
          </a:p>
          <a:p>
            <a:pPr marL="0" indent="0">
              <a:buNone/>
            </a:pPr>
            <a:r>
              <a:rPr lang="mr-IN" dirty="0" smtClean="0">
                <a:latin typeface="Sylfaen"/>
                <a:cs typeface="Sylfaen"/>
              </a:rPr>
              <a:t>ქალთა </a:t>
            </a:r>
            <a:r>
              <a:rPr lang="mr-IN" dirty="0">
                <a:latin typeface="Sylfaen"/>
                <a:cs typeface="Sylfaen"/>
              </a:rPr>
              <a:t>მიმართ ძალადობის შესახებ ახალი ეროვნული </a:t>
            </a:r>
            <a:endParaRPr lang="mr-IN" dirty="0" smtClean="0">
              <a:latin typeface="Sylfaen"/>
              <a:cs typeface="Sylfaen"/>
            </a:endParaRPr>
          </a:p>
          <a:p>
            <a:pPr marL="0" indent="0">
              <a:buNone/>
            </a:pPr>
            <a:r>
              <a:rPr lang="mr-IN" dirty="0" smtClean="0">
                <a:latin typeface="Sylfaen"/>
                <a:cs typeface="Sylfaen"/>
              </a:rPr>
              <a:t>კვლევის </a:t>
            </a:r>
            <a:r>
              <a:rPr lang="mr-IN" dirty="0">
                <a:latin typeface="Sylfaen"/>
                <a:cs typeface="Sylfaen"/>
              </a:rPr>
              <a:t>მიხედვით</a:t>
            </a:r>
            <a:r>
              <a:rPr lang="mr-IN" dirty="0" smtClean="0">
                <a:latin typeface="Sylfaen"/>
                <a:cs typeface="Sylfaen"/>
              </a:rPr>
              <a:t>, საქართველოში </a:t>
            </a:r>
            <a:r>
              <a:rPr lang="mr-IN" dirty="0">
                <a:latin typeface="Sylfaen"/>
                <a:cs typeface="Sylfaen"/>
              </a:rPr>
              <a:t>7-დან 1 ქალს </a:t>
            </a:r>
            <a:endParaRPr lang="mr-IN" dirty="0" smtClean="0">
              <a:latin typeface="Sylfaen"/>
              <a:cs typeface="Sylfaen"/>
            </a:endParaRPr>
          </a:p>
          <a:p>
            <a:pPr marL="0" indent="0">
              <a:buNone/>
            </a:pPr>
            <a:r>
              <a:rPr lang="mr-IN" dirty="0" smtClean="0">
                <a:latin typeface="Sylfaen"/>
                <a:cs typeface="Sylfaen"/>
              </a:rPr>
              <a:t>ოჯახში </a:t>
            </a:r>
            <a:r>
              <a:rPr lang="mr-IN" dirty="0">
                <a:latin typeface="Sylfaen"/>
                <a:cs typeface="Sylfaen"/>
              </a:rPr>
              <a:t>ძალადობა გამოუცდია, ქალების 9% </a:t>
            </a:r>
            <a:endParaRPr lang="mr-IN" dirty="0" smtClean="0">
              <a:latin typeface="Sylfaen"/>
              <a:cs typeface="Sylfaen"/>
            </a:endParaRPr>
          </a:p>
          <a:p>
            <a:pPr marL="0" indent="0">
              <a:buNone/>
            </a:pPr>
            <a:r>
              <a:rPr lang="mr-IN" dirty="0" smtClean="0">
                <a:latin typeface="Sylfaen"/>
                <a:cs typeface="Sylfaen"/>
              </a:rPr>
              <a:t>სექსუალური </a:t>
            </a:r>
            <a:r>
              <a:rPr lang="mr-IN" dirty="0">
                <a:latin typeface="Sylfaen"/>
                <a:cs typeface="Sylfaen"/>
              </a:rPr>
              <a:t>ძალადობის მსხვერპლი ბავშვობაში </a:t>
            </a:r>
            <a:endParaRPr lang="mr-IN" dirty="0" smtClean="0">
              <a:latin typeface="Sylfaen"/>
              <a:cs typeface="Sylfaen"/>
            </a:endParaRPr>
          </a:p>
          <a:p>
            <a:pPr marL="0" indent="0">
              <a:buNone/>
            </a:pPr>
            <a:r>
              <a:rPr lang="mr-IN" dirty="0" smtClean="0">
                <a:latin typeface="Sylfaen"/>
                <a:cs typeface="Sylfaen"/>
              </a:rPr>
              <a:t>გამხდარა</a:t>
            </a:r>
            <a:r>
              <a:rPr lang="mr-IN" dirty="0">
                <a:latin typeface="Sylfaen"/>
                <a:cs typeface="Sylfaen"/>
              </a:rPr>
              <a:t>, 5-დან 1 ქალი ამბობს, რომ სექსუალური </a:t>
            </a:r>
            <a:endParaRPr lang="mr-IN" dirty="0" smtClean="0">
              <a:latin typeface="Sylfaen"/>
              <a:cs typeface="Sylfaen"/>
            </a:endParaRPr>
          </a:p>
          <a:p>
            <a:pPr marL="0" indent="0">
              <a:buNone/>
            </a:pPr>
            <a:r>
              <a:rPr lang="mr-IN" dirty="0" smtClean="0">
                <a:latin typeface="Sylfaen"/>
                <a:cs typeface="Sylfaen"/>
              </a:rPr>
              <a:t>შევიწროება გამოუცდია.</a:t>
            </a:r>
          </a:p>
          <a:p>
            <a:pPr marL="0" indent="0">
              <a:buNone/>
            </a:pPr>
            <a:endParaRPr lang="mr-IN" dirty="0" smtClean="0">
              <a:latin typeface="Sylfaen"/>
              <a:cs typeface="Sylfaen"/>
            </a:endParaRPr>
          </a:p>
          <a:p>
            <a:pPr marL="0" indent="0">
              <a:buNone/>
            </a:pPr>
            <a:r>
              <a:rPr lang="mr-IN" sz="1200" dirty="0" smtClean="0">
                <a:latin typeface="Sylfaen"/>
                <a:cs typeface="Sylfaen"/>
              </a:rPr>
              <a:t>წყარო: ქალთა მიმართ ძალადობის ეროვნული კვლევა 2017</a:t>
            </a:r>
          </a:p>
        </p:txBody>
      </p:sp>
      <p:pic>
        <p:nvPicPr>
          <p:cNvPr id="4" name="Picture 3" descr="Screen Shot 2018-10-19 at 4.33.0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7771" y="3060700"/>
            <a:ext cx="2755900" cy="3797300"/>
          </a:xfrm>
          <a:prstGeom prst="rect">
            <a:avLst/>
          </a:prstGeom>
        </p:spPr>
      </p:pic>
    </p:spTree>
    <p:extLst>
      <p:ext uri="{BB962C8B-B14F-4D97-AF65-F5344CB8AC3E}">
        <p14:creationId xmlns:p14="http://schemas.microsoft.com/office/powerpoint/2010/main" val="57757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t>გენდერული ნიშნით ძალადობის </a:t>
            </a:r>
            <a:r>
              <a:rPr lang="ka-GE" sz="4000" dirty="0" smtClean="0"/>
              <a:t>გავრცელება-</a:t>
            </a:r>
            <a:r>
              <a:rPr lang="ka-GE" sz="2800" dirty="0" smtClean="0"/>
              <a:t>საქართველო</a:t>
            </a:r>
            <a:endParaRPr lang="en-US" sz="2800" dirty="0"/>
          </a:p>
        </p:txBody>
      </p:sp>
      <p:sp>
        <p:nvSpPr>
          <p:cNvPr id="3" name="Content Placeholder 2"/>
          <p:cNvSpPr>
            <a:spLocks noGrp="1"/>
          </p:cNvSpPr>
          <p:nvPr>
            <p:ph idx="1"/>
          </p:nvPr>
        </p:nvSpPr>
        <p:spPr/>
        <p:txBody>
          <a:bodyPr>
            <a:normAutofit/>
          </a:bodyPr>
          <a:lstStyle/>
          <a:p>
            <a:pPr marL="0" indent="0">
              <a:buNone/>
            </a:pPr>
            <a:r>
              <a:rPr lang="mr-IN" dirty="0" smtClean="0">
                <a:latin typeface="Sylfaen"/>
                <a:cs typeface="Sylfaen"/>
              </a:rPr>
              <a:t>საქართველოს </a:t>
            </a:r>
            <a:r>
              <a:rPr lang="mr-IN" dirty="0">
                <a:latin typeface="Sylfaen"/>
                <a:cs typeface="Sylfaen"/>
              </a:rPr>
              <a:t>მასშტაბით, დაახლოებით, 15 ათასი ქალი ამბობს, რომ ორსულობის დროს ერთხელ მაინც განუცდია ფიზიკური ძალადობა. მათგან 37 % ამბობს, რომ ორსულობის დროს მისთვის მუცელში მუშტი ან წიხლი ჩაურტყამთ. იმ ქალების 64 %-მა, ვისთვისაც ორსულობის დროს უცემიათ, თქვა, რომ ცემა ძალადობის მიმდინარე ციკლის ნაწილია, რომელსაც, მათ შორის ორსულობამდე პერიოდში, ერთი და იგივე პირი ახორციელებს. უფრო მეტიც, 6%-მა განაცხადა, ძალადობა ორსულობის დროს </a:t>
            </a:r>
            <a:r>
              <a:rPr lang="mr-IN" dirty="0" smtClean="0">
                <a:latin typeface="Sylfaen"/>
                <a:cs typeface="Sylfaen"/>
              </a:rPr>
              <a:t>გამწვავდა.</a:t>
            </a:r>
          </a:p>
          <a:p>
            <a:pPr marL="0" indent="0">
              <a:buNone/>
            </a:pPr>
            <a:endParaRPr lang="mr-IN" dirty="0" smtClean="0">
              <a:latin typeface="Sylfaen"/>
              <a:cs typeface="Sylfaen"/>
            </a:endParaRPr>
          </a:p>
          <a:p>
            <a:pPr marL="0" indent="0">
              <a:buNone/>
            </a:pPr>
            <a:r>
              <a:rPr lang="mr-IN" sz="1200" dirty="0">
                <a:latin typeface="Sylfaen"/>
                <a:cs typeface="Sylfaen"/>
              </a:rPr>
              <a:t>წყარო: ქალთა მიმართ ძალადობის ეროვნული კვლევა 2017</a:t>
            </a:r>
          </a:p>
          <a:p>
            <a:pPr marL="0" indent="0">
              <a:buNone/>
            </a:pPr>
            <a:endParaRPr lang="en-US" dirty="0">
              <a:latin typeface="Sylfaen"/>
              <a:cs typeface="Sylfaen"/>
            </a:endParaRPr>
          </a:p>
        </p:txBody>
      </p:sp>
    </p:spTree>
    <p:extLst>
      <p:ext uri="{BB962C8B-B14F-4D97-AF65-F5344CB8AC3E}">
        <p14:creationId xmlns:p14="http://schemas.microsoft.com/office/powerpoint/2010/main" val="965265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t>გენდერული ნიშნით ძალადობის </a:t>
            </a:r>
            <a:r>
              <a:rPr lang="ka-GE" sz="4000" dirty="0" smtClean="0"/>
              <a:t>გავრცელება-</a:t>
            </a:r>
            <a:r>
              <a:rPr lang="ka-GE" sz="2800" dirty="0" smtClean="0"/>
              <a:t>საქართველო</a:t>
            </a:r>
            <a:endParaRPr lang="en-US" sz="2800" dirty="0"/>
          </a:p>
        </p:txBody>
      </p:sp>
      <p:sp>
        <p:nvSpPr>
          <p:cNvPr id="3" name="Content Placeholder 2"/>
          <p:cNvSpPr>
            <a:spLocks noGrp="1"/>
          </p:cNvSpPr>
          <p:nvPr>
            <p:ph idx="1"/>
          </p:nvPr>
        </p:nvSpPr>
        <p:spPr/>
        <p:txBody>
          <a:bodyPr>
            <a:normAutofit lnSpcReduction="10000"/>
          </a:bodyPr>
          <a:lstStyle/>
          <a:p>
            <a:pPr marL="0" indent="0">
              <a:buNone/>
            </a:pPr>
            <a:r>
              <a:rPr lang="is-IS" dirty="0" smtClean="0">
                <a:latin typeface="Sylfaen"/>
                <a:cs typeface="Sylfaen"/>
              </a:rPr>
              <a:t>ფემიციდის მაჩვენებელი</a:t>
            </a:r>
          </a:p>
          <a:p>
            <a:pPr marL="0" indent="0">
              <a:buNone/>
            </a:pPr>
            <a:r>
              <a:rPr lang="is-IS" dirty="0" smtClean="0">
                <a:latin typeface="Sylfaen"/>
                <a:cs typeface="Sylfaen"/>
              </a:rPr>
              <a:t>2014 </a:t>
            </a:r>
            <a:r>
              <a:rPr lang="is-IS" dirty="0">
                <a:latin typeface="Sylfaen"/>
                <a:cs typeface="Sylfaen"/>
              </a:rPr>
              <a:t>წელს მოკლულია 34 ქალი. </a:t>
            </a:r>
            <a:r>
              <a:rPr lang="is-IS" dirty="0" smtClean="0">
                <a:latin typeface="Sylfaen"/>
                <a:cs typeface="Sylfaen"/>
              </a:rPr>
              <a:t>აქედან </a:t>
            </a:r>
            <a:r>
              <a:rPr lang="is-IS" dirty="0">
                <a:latin typeface="Sylfaen"/>
                <a:cs typeface="Sylfaen"/>
              </a:rPr>
              <a:t>ქმრის, ყოფილი ქმრის, არარეგისტრირებულ ქორწინებაში </a:t>
            </a:r>
            <a:r>
              <a:rPr lang="is-IS" dirty="0" smtClean="0">
                <a:latin typeface="Sylfaen"/>
                <a:cs typeface="Sylfaen"/>
              </a:rPr>
              <a:t>მყოფი </a:t>
            </a:r>
            <a:r>
              <a:rPr lang="is-IS" dirty="0">
                <a:latin typeface="Sylfaen"/>
                <a:cs typeface="Sylfaen"/>
              </a:rPr>
              <a:t>პირის (პარტნიორის) მიერ მოკლულია 13 ქალი, </a:t>
            </a:r>
            <a:r>
              <a:rPr lang="is-IS" dirty="0" smtClean="0">
                <a:latin typeface="Sylfaen"/>
                <a:cs typeface="Sylfaen"/>
              </a:rPr>
              <a:t>ასევე </a:t>
            </a:r>
            <a:r>
              <a:rPr lang="is-IS" dirty="0">
                <a:latin typeface="Sylfaen"/>
                <a:cs typeface="Sylfaen"/>
              </a:rPr>
              <a:t>დაფიქსირდა მამამთილის მიერ რძლის მკვლელობის ერთი და შვილის მიერ </a:t>
            </a:r>
            <a:r>
              <a:rPr lang="is-IS" dirty="0" smtClean="0">
                <a:latin typeface="Sylfaen"/>
                <a:cs typeface="Sylfaen"/>
              </a:rPr>
              <a:t>დედის </a:t>
            </a:r>
            <a:r>
              <a:rPr lang="is-IS" dirty="0">
                <a:latin typeface="Sylfaen"/>
                <a:cs typeface="Sylfaen"/>
              </a:rPr>
              <a:t>მკვლელობის ორი შემთხვევა. </a:t>
            </a:r>
            <a:endParaRPr lang="is-IS" dirty="0" smtClean="0">
              <a:latin typeface="Sylfaen"/>
              <a:cs typeface="Sylfaen"/>
            </a:endParaRPr>
          </a:p>
          <a:p>
            <a:pPr marL="0" indent="0">
              <a:buNone/>
            </a:pPr>
            <a:r>
              <a:rPr lang="is-IS" dirty="0">
                <a:latin typeface="Sylfaen"/>
                <a:cs typeface="Sylfaen"/>
              </a:rPr>
              <a:t>2015 წელს ქალთა მკვლელობისა და მკვლელობის მცდელობის ფაქტებზე გამოძიება 26 სისხლის სამართალის საქმეზე დაიწყო. აქედან, 14 შემთხვევა ოჯახში ძალადობის პირობებში იქნა </a:t>
            </a:r>
            <a:r>
              <a:rPr lang="is-IS" dirty="0" smtClean="0">
                <a:latin typeface="Sylfaen"/>
                <a:cs typeface="Sylfaen"/>
              </a:rPr>
              <a:t>ჩადენილი.</a:t>
            </a:r>
            <a:endParaRPr lang="is-IS" dirty="0" smtClean="0">
              <a:latin typeface="Sylfaen"/>
              <a:cs typeface="Sylfaen"/>
            </a:endParaRPr>
          </a:p>
          <a:p>
            <a:pPr marL="0" indent="0">
              <a:buNone/>
            </a:pPr>
            <a:r>
              <a:rPr lang="is-IS" sz="1200" dirty="0" smtClean="0">
                <a:latin typeface="Sylfaen"/>
                <a:cs typeface="Sylfaen"/>
              </a:rPr>
              <a:t>წყარო: </a:t>
            </a:r>
            <a:r>
              <a:rPr lang="mr-IN" sz="1200" dirty="0">
                <a:latin typeface="Sylfaen"/>
                <a:cs typeface="Sylfaen"/>
              </a:rPr>
              <a:t>საქართველოს შინაგან საქმეთა სამინისტრო; #541888/ #541934 / 12.03.2015 </a:t>
            </a:r>
          </a:p>
          <a:p>
            <a:pPr marL="0" indent="0">
              <a:buNone/>
            </a:pPr>
            <a:endParaRPr lang="is-IS" dirty="0"/>
          </a:p>
          <a:p>
            <a:pPr marL="0" indent="0">
              <a:buNone/>
            </a:pPr>
            <a:endParaRPr lang="en-US" dirty="0">
              <a:latin typeface="Sylfaen"/>
              <a:cs typeface="Sylfaen"/>
            </a:endParaRPr>
          </a:p>
        </p:txBody>
      </p:sp>
    </p:spTree>
    <p:extLst>
      <p:ext uri="{BB962C8B-B14F-4D97-AF65-F5344CB8AC3E}">
        <p14:creationId xmlns:p14="http://schemas.microsoft.com/office/powerpoint/2010/main" val="4269323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ka-GE" sz="4000" b="1" dirty="0" smtClean="0">
                <a:latin typeface="Sylfaen"/>
                <a:cs typeface="Sylfaen"/>
              </a:rPr>
              <a:t/>
            </a:r>
            <a:br>
              <a:rPr lang="ka-GE" sz="4000" b="1" dirty="0" smtClean="0">
                <a:latin typeface="Sylfaen"/>
                <a:cs typeface="Sylfaen"/>
              </a:rPr>
            </a:br>
            <a:r>
              <a:rPr lang="ka-GE" sz="4000" b="1" dirty="0" smtClean="0">
                <a:latin typeface="Sylfaen"/>
                <a:cs typeface="Sylfaen"/>
              </a:rPr>
              <a:t>გენდერული </a:t>
            </a:r>
            <a:r>
              <a:rPr lang="ka-GE" sz="4000" b="1" dirty="0">
                <a:latin typeface="Sylfaen"/>
                <a:cs typeface="Sylfaen"/>
              </a:rPr>
              <a:t>ნიშნით ძალადობის გამომწვევი მიზეზები</a:t>
            </a:r>
            <a:r>
              <a:rPr lang="en-US" sz="4000" dirty="0">
                <a:latin typeface="Sylfaen"/>
                <a:cs typeface="Sylfaen"/>
              </a:rPr>
              <a:t/>
            </a:r>
            <a:br>
              <a:rPr lang="en-US" sz="4000" dirty="0">
                <a:latin typeface="Sylfaen"/>
                <a:cs typeface="Sylfaen"/>
              </a:rPr>
            </a:br>
            <a:endParaRPr lang="en-US" sz="4000" dirty="0">
              <a:latin typeface="Sylfaen"/>
              <a:cs typeface="Sylfaen"/>
            </a:endParaRPr>
          </a:p>
        </p:txBody>
      </p:sp>
      <p:sp>
        <p:nvSpPr>
          <p:cNvPr id="3" name="Content Placeholder 2"/>
          <p:cNvSpPr>
            <a:spLocks noGrp="1"/>
          </p:cNvSpPr>
          <p:nvPr>
            <p:ph idx="1"/>
          </p:nvPr>
        </p:nvSpPr>
        <p:spPr>
          <a:xfrm>
            <a:off x="1185335" y="2133600"/>
            <a:ext cx="10193867" cy="3777622"/>
          </a:xfrm>
        </p:spPr>
        <p:txBody>
          <a:bodyPr>
            <a:normAutofit/>
          </a:bodyPr>
          <a:lstStyle/>
          <a:p>
            <a:pPr marL="0" indent="0">
              <a:buNone/>
            </a:pPr>
            <a:r>
              <a:rPr lang="ka-GE" dirty="0" smtClean="0">
                <a:latin typeface="Sylfaen"/>
                <a:cs typeface="Sylfaen"/>
              </a:rPr>
              <a:t>როგორც </a:t>
            </a:r>
            <a:r>
              <a:rPr lang="ka-GE" dirty="0">
                <a:latin typeface="Sylfaen"/>
                <a:cs typeface="Sylfaen"/>
              </a:rPr>
              <a:t>ფართოდ არის ცნობილი, გენდერული ნიშნით ძალადობა - იქნება ეს </a:t>
            </a:r>
            <a:r>
              <a:rPr lang="ka-GE" dirty="0" smtClean="0">
                <a:latin typeface="Sylfaen"/>
                <a:cs typeface="Sylfaen"/>
              </a:rPr>
              <a:t>იზოლირებული </a:t>
            </a:r>
            <a:r>
              <a:rPr lang="ka-GE" dirty="0">
                <a:latin typeface="Sylfaen"/>
                <a:cs typeface="Sylfaen"/>
              </a:rPr>
              <a:t>ქმედება თუ სისტემატიური ძალადობა </a:t>
            </a:r>
            <a:r>
              <a:rPr lang="ka-GE" dirty="0" smtClean="0">
                <a:latin typeface="Sylfaen"/>
                <a:cs typeface="Sylfaen"/>
              </a:rPr>
              <a:t>არ </a:t>
            </a:r>
            <a:r>
              <a:rPr lang="ka-GE" dirty="0">
                <a:latin typeface="Sylfaen"/>
                <a:cs typeface="Sylfaen"/>
              </a:rPr>
              <a:t>არის გამოწვეული რომელიმე ერთი ცალკე აღებული ფაქტორით, არამედ ეს არის კომბინირებული შედეგი რამდენიმე ისეთი ფაქტორისა, რომელიც ზრდის იმის რისკს, რომ მამაკაცმა მიმართოს </a:t>
            </a:r>
            <a:r>
              <a:rPr lang="ka-GE" dirty="0" smtClean="0">
                <a:latin typeface="Sylfaen"/>
                <a:cs typeface="Sylfaen"/>
              </a:rPr>
              <a:t>ძალადობას.</a:t>
            </a:r>
          </a:p>
          <a:p>
            <a:pPr marL="0" indent="0">
              <a:buNone/>
            </a:pPr>
            <a:endParaRPr lang="ka-GE" sz="1200" dirty="0">
              <a:latin typeface="Sylfaen"/>
              <a:cs typeface="Sylfaen"/>
            </a:endParaRPr>
          </a:p>
          <a:p>
            <a:pPr marL="0" indent="0">
              <a:buNone/>
            </a:pPr>
            <a:r>
              <a:rPr lang="en-US" sz="1200" dirty="0" err="1" smtClean="0">
                <a:latin typeface="Sylfaen"/>
                <a:cs typeface="Sylfaen"/>
              </a:rPr>
              <a:t>წყარო</a:t>
            </a:r>
            <a:r>
              <a:rPr lang="en-US" sz="1200" dirty="0" smtClean="0">
                <a:latin typeface="Sylfaen"/>
                <a:cs typeface="Sylfaen"/>
              </a:rPr>
              <a:t>: Strengthening </a:t>
            </a:r>
            <a:r>
              <a:rPr lang="en-US" sz="1200" dirty="0">
                <a:latin typeface="Sylfaen"/>
                <a:cs typeface="Sylfaen"/>
              </a:rPr>
              <a:t>Health System Responses to Gender-based Violence in Eastern Europe and Central Asia. A Resource Package, UNFPA, WAVE, 2014, pp.30</a:t>
            </a:r>
          </a:p>
          <a:p>
            <a:pPr marL="0" indent="0">
              <a:buNone/>
            </a:pPr>
            <a:endParaRPr lang="en-US" dirty="0"/>
          </a:p>
          <a:p>
            <a:endParaRPr lang="en-US" dirty="0"/>
          </a:p>
        </p:txBody>
      </p:sp>
    </p:spTree>
    <p:extLst>
      <p:ext uri="{BB962C8B-B14F-4D97-AF65-F5344CB8AC3E}">
        <p14:creationId xmlns:p14="http://schemas.microsoft.com/office/powerpoint/2010/main" val="1574365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ka-GE" sz="4000" b="1" dirty="0" smtClean="0">
                <a:latin typeface="Sylfaen"/>
                <a:cs typeface="Sylfaen"/>
              </a:rPr>
              <a:t/>
            </a:r>
            <a:br>
              <a:rPr lang="ka-GE" sz="4000" b="1" dirty="0" smtClean="0">
                <a:latin typeface="Sylfaen"/>
                <a:cs typeface="Sylfaen"/>
              </a:rPr>
            </a:br>
            <a:r>
              <a:rPr lang="ka-GE" sz="4000" b="1" dirty="0" smtClean="0">
                <a:latin typeface="Sylfaen"/>
                <a:cs typeface="Sylfaen"/>
              </a:rPr>
              <a:t>გენდერული </a:t>
            </a:r>
            <a:r>
              <a:rPr lang="ka-GE" sz="4000" b="1" dirty="0">
                <a:latin typeface="Sylfaen"/>
                <a:cs typeface="Sylfaen"/>
              </a:rPr>
              <a:t>ნიშნით ძალადობის გამომწვევი მიზეზები</a:t>
            </a:r>
            <a:r>
              <a:rPr lang="en-US" sz="4000" dirty="0">
                <a:latin typeface="Sylfaen"/>
                <a:cs typeface="Sylfaen"/>
              </a:rPr>
              <a:t/>
            </a:r>
            <a:br>
              <a:rPr lang="en-US" sz="4000" dirty="0">
                <a:latin typeface="Sylfaen"/>
                <a:cs typeface="Sylfaen"/>
              </a:rPr>
            </a:br>
            <a:endParaRPr lang="en-US" sz="4000" dirty="0">
              <a:latin typeface="Sylfaen"/>
              <a:cs typeface="Sylfaen"/>
            </a:endParaRPr>
          </a:p>
        </p:txBody>
      </p:sp>
      <p:sp>
        <p:nvSpPr>
          <p:cNvPr id="3" name="Content Placeholder 2"/>
          <p:cNvSpPr>
            <a:spLocks noGrp="1"/>
          </p:cNvSpPr>
          <p:nvPr>
            <p:ph idx="1"/>
          </p:nvPr>
        </p:nvSpPr>
        <p:spPr>
          <a:xfrm>
            <a:off x="1185335" y="2133600"/>
            <a:ext cx="10193867" cy="3777622"/>
          </a:xfrm>
        </p:spPr>
        <p:txBody>
          <a:bodyPr>
            <a:normAutofit lnSpcReduction="10000"/>
          </a:bodyPr>
          <a:lstStyle/>
          <a:p>
            <a:pPr marL="0" indent="0">
              <a:buNone/>
            </a:pPr>
            <a:r>
              <a:rPr lang="en-US" dirty="0" err="1" smtClean="0">
                <a:latin typeface="Sylfaen"/>
                <a:cs typeface="Sylfaen"/>
              </a:rPr>
              <a:t>ძირითადი</a:t>
            </a:r>
            <a:r>
              <a:rPr lang="en-US" dirty="0" smtClean="0">
                <a:latin typeface="Sylfaen"/>
                <a:cs typeface="Sylfaen"/>
              </a:rPr>
              <a:t> </a:t>
            </a:r>
            <a:r>
              <a:rPr lang="en-US" dirty="0" err="1" smtClean="0">
                <a:latin typeface="Sylfaen"/>
                <a:cs typeface="Sylfaen"/>
              </a:rPr>
              <a:t>მიზეზი</a:t>
            </a:r>
            <a:r>
              <a:rPr lang="en-US" dirty="0" smtClean="0">
                <a:latin typeface="Sylfaen"/>
                <a:cs typeface="Sylfaen"/>
              </a:rPr>
              <a:t> </a:t>
            </a:r>
            <a:r>
              <a:rPr lang="en-US" dirty="0" err="1" smtClean="0">
                <a:latin typeface="Sylfaen"/>
                <a:cs typeface="Sylfaen"/>
              </a:rPr>
              <a:t>გენდერული</a:t>
            </a:r>
            <a:r>
              <a:rPr lang="en-US" dirty="0" smtClean="0">
                <a:latin typeface="Sylfaen"/>
                <a:cs typeface="Sylfaen"/>
              </a:rPr>
              <a:t> </a:t>
            </a:r>
            <a:r>
              <a:rPr lang="en-US" dirty="0" err="1" smtClean="0">
                <a:latin typeface="Sylfaen"/>
                <a:cs typeface="Sylfaen"/>
              </a:rPr>
              <a:t>ძალადობისა</a:t>
            </a:r>
            <a:r>
              <a:rPr lang="en-US" dirty="0" smtClean="0">
                <a:latin typeface="Sylfaen"/>
                <a:cs typeface="Sylfaen"/>
              </a:rPr>
              <a:t> </a:t>
            </a:r>
            <a:r>
              <a:rPr lang="en-US" dirty="0" err="1" smtClean="0">
                <a:latin typeface="Sylfaen"/>
                <a:cs typeface="Sylfaen"/>
              </a:rPr>
              <a:t>არის</a:t>
            </a:r>
            <a:r>
              <a:rPr lang="en-US" dirty="0" smtClean="0">
                <a:latin typeface="Sylfaen"/>
                <a:cs typeface="Sylfaen"/>
              </a:rPr>
              <a:t>: </a:t>
            </a:r>
          </a:p>
          <a:p>
            <a:r>
              <a:rPr lang="en-US" dirty="0" err="1" smtClean="0">
                <a:latin typeface="Sylfaen"/>
                <a:cs typeface="Sylfaen"/>
              </a:rPr>
              <a:t>სოციალური</a:t>
            </a:r>
            <a:r>
              <a:rPr lang="en-US" dirty="0" smtClean="0">
                <a:latin typeface="Sylfaen"/>
                <a:cs typeface="Sylfaen"/>
              </a:rPr>
              <a:t>, </a:t>
            </a:r>
            <a:r>
              <a:rPr lang="en-US" dirty="0" err="1" smtClean="0">
                <a:latin typeface="Sylfaen"/>
                <a:cs typeface="Sylfaen"/>
              </a:rPr>
              <a:t>ეკონომიკური</a:t>
            </a:r>
            <a:r>
              <a:rPr lang="en-US" dirty="0" smtClean="0">
                <a:latin typeface="Sylfaen"/>
                <a:cs typeface="Sylfaen"/>
              </a:rPr>
              <a:t> </a:t>
            </a:r>
            <a:r>
              <a:rPr lang="en-US" dirty="0" err="1" smtClean="0">
                <a:latin typeface="Sylfaen"/>
                <a:cs typeface="Sylfaen"/>
              </a:rPr>
              <a:t>და</a:t>
            </a:r>
            <a:r>
              <a:rPr lang="en-US" dirty="0" smtClean="0">
                <a:latin typeface="Sylfaen"/>
                <a:cs typeface="Sylfaen"/>
              </a:rPr>
              <a:t> </a:t>
            </a:r>
            <a:r>
              <a:rPr lang="en-US" dirty="0" err="1" smtClean="0">
                <a:latin typeface="Sylfaen"/>
                <a:cs typeface="Sylfaen"/>
              </a:rPr>
              <a:t>პოლიტიკური</a:t>
            </a:r>
            <a:r>
              <a:rPr lang="en-US" dirty="0" smtClean="0">
                <a:latin typeface="Sylfaen"/>
                <a:cs typeface="Sylfaen"/>
              </a:rPr>
              <a:t> </a:t>
            </a:r>
            <a:r>
              <a:rPr lang="en-US" dirty="0" err="1" smtClean="0">
                <a:latin typeface="Sylfaen"/>
                <a:cs typeface="Sylfaen"/>
              </a:rPr>
              <a:t>უთანასწორობა</a:t>
            </a:r>
            <a:r>
              <a:rPr lang="en-US" dirty="0" smtClean="0">
                <a:latin typeface="Sylfaen"/>
                <a:cs typeface="Sylfaen"/>
              </a:rPr>
              <a:t> </a:t>
            </a:r>
            <a:r>
              <a:rPr lang="en-US" dirty="0" err="1" smtClean="0">
                <a:latin typeface="Sylfaen"/>
                <a:cs typeface="Sylfaen"/>
              </a:rPr>
              <a:t>ქალთა</a:t>
            </a:r>
            <a:r>
              <a:rPr lang="en-US" dirty="0" smtClean="0">
                <a:latin typeface="Sylfaen"/>
                <a:cs typeface="Sylfaen"/>
              </a:rPr>
              <a:t> </a:t>
            </a:r>
            <a:r>
              <a:rPr lang="en-US" dirty="0" err="1" smtClean="0">
                <a:latin typeface="Sylfaen"/>
                <a:cs typeface="Sylfaen"/>
              </a:rPr>
              <a:t>მიმართ</a:t>
            </a:r>
            <a:r>
              <a:rPr lang="en-US" dirty="0" smtClean="0">
                <a:latin typeface="Sylfaen"/>
                <a:cs typeface="Sylfaen"/>
              </a:rPr>
              <a:t>;</a:t>
            </a:r>
          </a:p>
          <a:p>
            <a:r>
              <a:rPr lang="en-US" dirty="0" err="1" smtClean="0">
                <a:latin typeface="Sylfaen"/>
                <a:cs typeface="Sylfaen"/>
              </a:rPr>
              <a:t>ისტორიული</a:t>
            </a:r>
            <a:r>
              <a:rPr lang="en-US" dirty="0" smtClean="0">
                <a:latin typeface="Sylfaen"/>
                <a:cs typeface="Sylfaen"/>
              </a:rPr>
              <a:t> </a:t>
            </a:r>
            <a:r>
              <a:rPr lang="en-US" dirty="0" err="1" smtClean="0">
                <a:latin typeface="Sylfaen"/>
                <a:cs typeface="Sylfaen"/>
              </a:rPr>
              <a:t>და</a:t>
            </a:r>
            <a:r>
              <a:rPr lang="en-US" dirty="0" smtClean="0">
                <a:latin typeface="Sylfaen"/>
                <a:cs typeface="Sylfaen"/>
              </a:rPr>
              <a:t> </a:t>
            </a:r>
            <a:r>
              <a:rPr lang="en-US" dirty="0" err="1" smtClean="0">
                <a:latin typeface="Sylfaen"/>
                <a:cs typeface="Sylfaen"/>
              </a:rPr>
              <a:t>კულტურული</a:t>
            </a:r>
            <a:r>
              <a:rPr lang="en-US" dirty="0" smtClean="0">
                <a:latin typeface="Sylfaen"/>
                <a:cs typeface="Sylfaen"/>
              </a:rPr>
              <a:t> </a:t>
            </a:r>
            <a:r>
              <a:rPr lang="en-US" dirty="0" err="1" smtClean="0">
                <a:latin typeface="Sylfaen"/>
                <a:cs typeface="Sylfaen"/>
              </a:rPr>
              <a:t>ფაქტორების</a:t>
            </a:r>
            <a:r>
              <a:rPr lang="en-US" dirty="0">
                <a:latin typeface="Sylfaen"/>
                <a:cs typeface="Sylfaen"/>
              </a:rPr>
              <a:t> </a:t>
            </a:r>
            <a:r>
              <a:rPr lang="en-US" dirty="0" err="1" smtClean="0">
                <a:latin typeface="Sylfaen"/>
                <a:cs typeface="Sylfaen"/>
              </a:rPr>
              <a:t>ზეგავლენა</a:t>
            </a:r>
            <a:r>
              <a:rPr lang="en-US" dirty="0" smtClean="0">
                <a:latin typeface="Sylfaen"/>
                <a:cs typeface="Sylfaen"/>
              </a:rPr>
              <a:t>, </a:t>
            </a:r>
            <a:r>
              <a:rPr lang="en-US" dirty="0" err="1" smtClean="0">
                <a:latin typeface="Sylfaen"/>
                <a:cs typeface="Sylfaen"/>
              </a:rPr>
              <a:t>სადაც</a:t>
            </a:r>
            <a:r>
              <a:rPr lang="en-US" dirty="0" smtClean="0">
                <a:latin typeface="Sylfaen"/>
                <a:cs typeface="Sylfaen"/>
              </a:rPr>
              <a:t> </a:t>
            </a:r>
            <a:r>
              <a:rPr lang="en-US" dirty="0" err="1" smtClean="0">
                <a:latin typeface="Sylfaen"/>
                <a:cs typeface="Sylfaen"/>
              </a:rPr>
              <a:t>ქალის</a:t>
            </a:r>
            <a:r>
              <a:rPr lang="en-US" dirty="0" smtClean="0">
                <a:latin typeface="Sylfaen"/>
                <a:cs typeface="Sylfaen"/>
              </a:rPr>
              <a:t> </a:t>
            </a:r>
            <a:r>
              <a:rPr lang="en-US" dirty="0" err="1" smtClean="0">
                <a:latin typeface="Sylfaen"/>
                <a:cs typeface="Sylfaen"/>
              </a:rPr>
              <a:t>როლი</a:t>
            </a:r>
            <a:r>
              <a:rPr lang="en-US" dirty="0" smtClean="0">
                <a:latin typeface="Sylfaen"/>
                <a:cs typeface="Sylfaen"/>
              </a:rPr>
              <a:t> </a:t>
            </a:r>
            <a:r>
              <a:rPr lang="en-US" dirty="0" err="1" smtClean="0">
                <a:latin typeface="Sylfaen"/>
                <a:cs typeface="Sylfaen"/>
              </a:rPr>
              <a:t>დაკნინებულია</a:t>
            </a:r>
            <a:r>
              <a:rPr lang="en-US" dirty="0" smtClean="0">
                <a:latin typeface="Sylfaen"/>
                <a:cs typeface="Sylfaen"/>
              </a:rPr>
              <a:t> </a:t>
            </a:r>
            <a:r>
              <a:rPr lang="en-US" dirty="0" err="1" smtClean="0">
                <a:latin typeface="Sylfaen"/>
                <a:cs typeface="Sylfaen"/>
              </a:rPr>
              <a:t>და</a:t>
            </a:r>
            <a:r>
              <a:rPr lang="en-US" dirty="0" smtClean="0">
                <a:latin typeface="Sylfaen"/>
                <a:cs typeface="Sylfaen"/>
              </a:rPr>
              <a:t> </a:t>
            </a:r>
            <a:r>
              <a:rPr lang="en-US" dirty="0" err="1" smtClean="0">
                <a:latin typeface="Sylfaen"/>
                <a:cs typeface="Sylfaen"/>
              </a:rPr>
              <a:t>მამაკაცი</a:t>
            </a:r>
            <a:r>
              <a:rPr lang="en-US" dirty="0" smtClean="0">
                <a:latin typeface="Sylfaen"/>
                <a:cs typeface="Sylfaen"/>
              </a:rPr>
              <a:t> </a:t>
            </a:r>
            <a:r>
              <a:rPr lang="en-US" dirty="0" err="1" smtClean="0">
                <a:latin typeface="Sylfaen"/>
                <a:cs typeface="Sylfaen"/>
              </a:rPr>
              <a:t>წარმოდგენილია</a:t>
            </a:r>
            <a:r>
              <a:rPr lang="en-US" dirty="0" smtClean="0">
                <a:latin typeface="Sylfaen"/>
                <a:cs typeface="Sylfaen"/>
              </a:rPr>
              <a:t> </a:t>
            </a:r>
            <a:r>
              <a:rPr lang="en-US" dirty="0" err="1" smtClean="0">
                <a:latin typeface="Sylfaen"/>
                <a:cs typeface="Sylfaen"/>
              </a:rPr>
              <a:t>დომინანტად</a:t>
            </a:r>
            <a:r>
              <a:rPr lang="en-US" dirty="0" smtClean="0">
                <a:latin typeface="Sylfaen"/>
                <a:cs typeface="Sylfaen"/>
              </a:rPr>
              <a:t>; </a:t>
            </a:r>
          </a:p>
          <a:p>
            <a:r>
              <a:rPr lang="en-US" dirty="0" err="1" smtClean="0">
                <a:latin typeface="Sylfaen"/>
                <a:cs typeface="Sylfaen"/>
              </a:rPr>
              <a:t>გენდერული</a:t>
            </a:r>
            <a:r>
              <a:rPr lang="en-US" dirty="0" smtClean="0">
                <a:latin typeface="Sylfaen"/>
                <a:cs typeface="Sylfaen"/>
              </a:rPr>
              <a:t> </a:t>
            </a:r>
            <a:r>
              <a:rPr lang="en-US" dirty="0" err="1" smtClean="0">
                <a:latin typeface="Sylfaen"/>
                <a:cs typeface="Sylfaen"/>
              </a:rPr>
              <a:t>სტერეოტიპიები</a:t>
            </a:r>
            <a:r>
              <a:rPr lang="en-US" dirty="0" smtClean="0">
                <a:latin typeface="Sylfaen"/>
                <a:cs typeface="Sylfaen"/>
              </a:rPr>
              <a:t>, </a:t>
            </a:r>
            <a:r>
              <a:rPr lang="en-US" dirty="0" err="1" smtClean="0">
                <a:latin typeface="Sylfaen"/>
                <a:cs typeface="Sylfaen"/>
              </a:rPr>
              <a:t>რომლებიც</a:t>
            </a:r>
            <a:r>
              <a:rPr lang="en-US" dirty="0" smtClean="0">
                <a:latin typeface="Sylfaen"/>
                <a:cs typeface="Sylfaen"/>
              </a:rPr>
              <a:t> </a:t>
            </a:r>
            <a:r>
              <a:rPr lang="en-US" dirty="0" err="1" smtClean="0">
                <a:latin typeface="Sylfaen"/>
                <a:cs typeface="Sylfaen"/>
              </a:rPr>
              <a:t>კაცის</a:t>
            </a:r>
            <a:r>
              <a:rPr lang="en-US" dirty="0" smtClean="0">
                <a:latin typeface="Sylfaen"/>
                <a:cs typeface="Sylfaen"/>
              </a:rPr>
              <a:t> </a:t>
            </a:r>
            <a:r>
              <a:rPr lang="en-US" dirty="0" err="1" smtClean="0">
                <a:latin typeface="Sylfaen"/>
                <a:cs typeface="Sylfaen"/>
              </a:rPr>
              <a:t>ძალაუფლებას</a:t>
            </a:r>
            <a:r>
              <a:rPr lang="en-US" dirty="0" smtClean="0">
                <a:latin typeface="Sylfaen"/>
                <a:cs typeface="Sylfaen"/>
              </a:rPr>
              <a:t> </a:t>
            </a:r>
            <a:r>
              <a:rPr lang="en-US" dirty="0" err="1" smtClean="0">
                <a:latin typeface="Sylfaen"/>
                <a:cs typeface="Sylfaen"/>
              </a:rPr>
              <a:t>უსვამს</a:t>
            </a:r>
            <a:r>
              <a:rPr lang="en-US" dirty="0" smtClean="0">
                <a:latin typeface="Sylfaen"/>
                <a:cs typeface="Sylfaen"/>
              </a:rPr>
              <a:t> </a:t>
            </a:r>
            <a:r>
              <a:rPr lang="en-US" dirty="0" err="1" smtClean="0">
                <a:latin typeface="Sylfaen"/>
                <a:cs typeface="Sylfaen"/>
              </a:rPr>
              <a:t>ხაზს</a:t>
            </a:r>
            <a:r>
              <a:rPr lang="en-US" dirty="0" smtClean="0">
                <a:latin typeface="Sylfaen"/>
                <a:cs typeface="Sylfaen"/>
              </a:rPr>
              <a:t>;</a:t>
            </a:r>
          </a:p>
          <a:p>
            <a:r>
              <a:rPr lang="en-US" dirty="0" err="1" smtClean="0">
                <a:latin typeface="Sylfaen"/>
                <a:cs typeface="Sylfaen"/>
              </a:rPr>
              <a:t>ბავშვობაში</a:t>
            </a:r>
            <a:r>
              <a:rPr lang="en-US" dirty="0" smtClean="0">
                <a:latin typeface="Sylfaen"/>
                <a:cs typeface="Sylfaen"/>
              </a:rPr>
              <a:t> </a:t>
            </a:r>
            <a:r>
              <a:rPr lang="en-US" dirty="0" err="1" smtClean="0">
                <a:latin typeface="Sylfaen"/>
                <a:cs typeface="Sylfaen"/>
              </a:rPr>
              <a:t>ძალადობრივი</a:t>
            </a:r>
            <a:r>
              <a:rPr lang="en-US" dirty="0" smtClean="0">
                <a:latin typeface="Sylfaen"/>
                <a:cs typeface="Sylfaen"/>
              </a:rPr>
              <a:t> </a:t>
            </a:r>
            <a:r>
              <a:rPr lang="en-US" dirty="0" err="1" smtClean="0">
                <a:latin typeface="Sylfaen"/>
                <a:cs typeface="Sylfaen"/>
              </a:rPr>
              <a:t>ურთიერთობის</a:t>
            </a:r>
            <a:r>
              <a:rPr lang="en-US" dirty="0" smtClean="0">
                <a:latin typeface="Sylfaen"/>
                <a:cs typeface="Sylfaen"/>
              </a:rPr>
              <a:t> </a:t>
            </a:r>
            <a:r>
              <a:rPr lang="en-US" dirty="0" err="1" smtClean="0">
                <a:latin typeface="Sylfaen"/>
                <a:cs typeface="Sylfaen"/>
              </a:rPr>
              <a:t>გამოცდილება</a:t>
            </a:r>
            <a:r>
              <a:rPr lang="en-US" dirty="0" smtClean="0">
                <a:latin typeface="Sylfaen"/>
                <a:cs typeface="Sylfaen"/>
              </a:rPr>
              <a:t>;</a:t>
            </a:r>
            <a:endParaRPr lang="en-US" dirty="0">
              <a:latin typeface="Sylfaen"/>
              <a:cs typeface="Sylfaen"/>
            </a:endParaRPr>
          </a:p>
        </p:txBody>
      </p:sp>
    </p:spTree>
    <p:extLst>
      <p:ext uri="{BB962C8B-B14F-4D97-AF65-F5344CB8AC3E}">
        <p14:creationId xmlns:p14="http://schemas.microsoft.com/office/powerpoint/2010/main" val="575852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ka-GE" sz="4000" b="1" dirty="0" smtClean="0">
                <a:latin typeface="Sylfaen"/>
                <a:cs typeface="Sylfaen"/>
              </a:rPr>
              <a:t/>
            </a:r>
            <a:br>
              <a:rPr lang="ka-GE" sz="4000" b="1" dirty="0" smtClean="0">
                <a:latin typeface="Sylfaen"/>
                <a:cs typeface="Sylfaen"/>
              </a:rPr>
            </a:br>
            <a:r>
              <a:rPr lang="ka-GE" sz="4000" b="1" dirty="0" smtClean="0">
                <a:latin typeface="Sylfaen"/>
                <a:cs typeface="Sylfaen"/>
              </a:rPr>
              <a:t>გენდერული </a:t>
            </a:r>
            <a:r>
              <a:rPr lang="ka-GE" sz="4000" b="1" dirty="0">
                <a:latin typeface="Sylfaen"/>
                <a:cs typeface="Sylfaen"/>
              </a:rPr>
              <a:t>ნიშნით ძალადობის </a:t>
            </a:r>
            <a:r>
              <a:rPr lang="x-none" sz="4000" b="1" dirty="0" smtClean="0">
                <a:latin typeface="Sylfaen"/>
                <a:cs typeface="Sylfaen"/>
              </a:rPr>
              <a:t>ხელის შემწყობი ფაქტორები</a:t>
            </a:r>
            <a:endParaRPr lang="en-US" sz="4000" dirty="0">
              <a:latin typeface="Sylfaen"/>
              <a:cs typeface="Sylfaen"/>
            </a:endParaRPr>
          </a:p>
        </p:txBody>
      </p:sp>
      <p:sp>
        <p:nvSpPr>
          <p:cNvPr id="3" name="Content Placeholder 2"/>
          <p:cNvSpPr>
            <a:spLocks noGrp="1"/>
          </p:cNvSpPr>
          <p:nvPr>
            <p:ph idx="1"/>
          </p:nvPr>
        </p:nvSpPr>
        <p:spPr>
          <a:xfrm>
            <a:off x="1185335" y="2133600"/>
            <a:ext cx="10193867" cy="3777622"/>
          </a:xfrm>
        </p:spPr>
        <p:txBody>
          <a:bodyPr>
            <a:normAutofit/>
          </a:bodyPr>
          <a:lstStyle/>
          <a:p>
            <a:pPr marL="0" indent="0">
              <a:buNone/>
            </a:pPr>
            <a:r>
              <a:rPr lang="en-US" dirty="0" err="1" smtClean="0">
                <a:latin typeface="Sylfaen"/>
                <a:cs typeface="Sylfaen"/>
              </a:rPr>
              <a:t>ხშირად</a:t>
            </a:r>
            <a:r>
              <a:rPr lang="en-US" dirty="0" smtClean="0">
                <a:latin typeface="Sylfaen"/>
                <a:cs typeface="Sylfaen"/>
              </a:rPr>
              <a:t> </a:t>
            </a:r>
            <a:r>
              <a:rPr lang="en-US" dirty="0" err="1" smtClean="0">
                <a:latin typeface="Sylfaen"/>
                <a:cs typeface="Sylfaen"/>
              </a:rPr>
              <a:t>ქვემოთ</a:t>
            </a:r>
            <a:r>
              <a:rPr lang="en-US" dirty="0" smtClean="0">
                <a:latin typeface="Sylfaen"/>
                <a:cs typeface="Sylfaen"/>
              </a:rPr>
              <a:t> </a:t>
            </a:r>
            <a:r>
              <a:rPr lang="en-US" dirty="0" err="1" smtClean="0">
                <a:latin typeface="Sylfaen"/>
                <a:cs typeface="Sylfaen"/>
              </a:rPr>
              <a:t>ჩამოთვლილი</a:t>
            </a:r>
            <a:r>
              <a:rPr lang="en-US" dirty="0" smtClean="0">
                <a:latin typeface="Sylfaen"/>
                <a:cs typeface="Sylfaen"/>
              </a:rPr>
              <a:t> </a:t>
            </a:r>
            <a:r>
              <a:rPr lang="en-US" dirty="0" err="1" smtClean="0">
                <a:latin typeface="Sylfaen"/>
                <a:cs typeface="Sylfaen"/>
              </a:rPr>
              <a:t>ფაქტორები</a:t>
            </a:r>
            <a:r>
              <a:rPr lang="en-US" dirty="0" smtClean="0">
                <a:latin typeface="Sylfaen"/>
                <a:cs typeface="Sylfaen"/>
              </a:rPr>
              <a:t> </a:t>
            </a:r>
            <a:r>
              <a:rPr lang="en-US" dirty="0" err="1" smtClean="0">
                <a:latin typeface="Sylfaen"/>
                <a:cs typeface="Sylfaen"/>
              </a:rPr>
              <a:t>შეცდომით</a:t>
            </a:r>
            <a:r>
              <a:rPr lang="en-US" dirty="0" smtClean="0">
                <a:latin typeface="Sylfaen"/>
                <a:cs typeface="Sylfaen"/>
              </a:rPr>
              <a:t>- </a:t>
            </a:r>
            <a:r>
              <a:rPr lang="en-US" dirty="0" err="1" smtClean="0">
                <a:latin typeface="Sylfaen"/>
                <a:cs typeface="Sylfaen"/>
              </a:rPr>
              <a:t>ძირითად</a:t>
            </a:r>
            <a:r>
              <a:rPr lang="en-US" dirty="0" smtClean="0">
                <a:latin typeface="Sylfaen"/>
                <a:cs typeface="Sylfaen"/>
              </a:rPr>
              <a:t> </a:t>
            </a:r>
            <a:r>
              <a:rPr lang="en-US" dirty="0" err="1" smtClean="0">
                <a:latin typeface="Sylfaen"/>
                <a:cs typeface="Sylfaen"/>
              </a:rPr>
              <a:t>მიზეზად</a:t>
            </a:r>
            <a:r>
              <a:rPr lang="en-US" dirty="0" smtClean="0">
                <a:latin typeface="Sylfaen"/>
                <a:cs typeface="Sylfaen"/>
              </a:rPr>
              <a:t> </a:t>
            </a:r>
            <a:r>
              <a:rPr lang="en-US" dirty="0" err="1" smtClean="0">
                <a:latin typeface="Sylfaen"/>
                <a:cs typeface="Sylfaen"/>
              </a:rPr>
              <a:t>არის</a:t>
            </a:r>
            <a:r>
              <a:rPr lang="en-US" dirty="0" smtClean="0">
                <a:latin typeface="Sylfaen"/>
                <a:cs typeface="Sylfaen"/>
              </a:rPr>
              <a:t> </a:t>
            </a:r>
            <a:r>
              <a:rPr lang="en-US" dirty="0" err="1" smtClean="0">
                <a:latin typeface="Sylfaen"/>
                <a:cs typeface="Sylfaen"/>
              </a:rPr>
              <a:t>ხოლმე</a:t>
            </a:r>
            <a:r>
              <a:rPr lang="en-US" dirty="0" smtClean="0">
                <a:latin typeface="Sylfaen"/>
                <a:cs typeface="Sylfaen"/>
              </a:rPr>
              <a:t> </a:t>
            </a:r>
            <a:r>
              <a:rPr lang="en-US" dirty="0" err="1" smtClean="0">
                <a:latin typeface="Sylfaen"/>
                <a:cs typeface="Sylfaen"/>
              </a:rPr>
              <a:t>დასახელებული</a:t>
            </a:r>
            <a:r>
              <a:rPr lang="en-US" dirty="0" smtClean="0">
                <a:latin typeface="Sylfaen"/>
                <a:cs typeface="Sylfaen"/>
              </a:rPr>
              <a:t>, </a:t>
            </a:r>
            <a:r>
              <a:rPr lang="en-US" dirty="0" err="1" smtClean="0">
                <a:latin typeface="Sylfaen"/>
                <a:cs typeface="Sylfaen"/>
              </a:rPr>
              <a:t>თუმცა</a:t>
            </a:r>
            <a:r>
              <a:rPr lang="en-US" dirty="0" smtClean="0">
                <a:latin typeface="Sylfaen"/>
                <a:cs typeface="Sylfaen"/>
              </a:rPr>
              <a:t> </a:t>
            </a:r>
            <a:r>
              <a:rPr lang="en-US" dirty="0" err="1" smtClean="0">
                <a:latin typeface="Sylfaen"/>
                <a:cs typeface="Sylfaen"/>
              </a:rPr>
              <a:t>გახსოვდეთ</a:t>
            </a:r>
            <a:r>
              <a:rPr lang="en-US" dirty="0" smtClean="0">
                <a:latin typeface="Sylfaen"/>
                <a:cs typeface="Sylfaen"/>
              </a:rPr>
              <a:t>, </a:t>
            </a:r>
            <a:r>
              <a:rPr lang="en-US" dirty="0" err="1" smtClean="0">
                <a:latin typeface="Sylfaen"/>
                <a:cs typeface="Sylfaen"/>
              </a:rPr>
              <a:t>რომ</a:t>
            </a:r>
            <a:r>
              <a:rPr lang="en-US" dirty="0" smtClean="0">
                <a:latin typeface="Sylfaen"/>
                <a:cs typeface="Sylfaen"/>
              </a:rPr>
              <a:t> </a:t>
            </a:r>
            <a:r>
              <a:rPr lang="en-US" dirty="0" err="1" smtClean="0">
                <a:latin typeface="Sylfaen"/>
                <a:cs typeface="Sylfaen"/>
              </a:rPr>
              <a:t>ეს</a:t>
            </a:r>
            <a:r>
              <a:rPr lang="en-US" dirty="0" smtClean="0">
                <a:latin typeface="Sylfaen"/>
                <a:cs typeface="Sylfaen"/>
              </a:rPr>
              <a:t> </a:t>
            </a:r>
            <a:r>
              <a:rPr lang="en-US" dirty="0" err="1" smtClean="0">
                <a:latin typeface="Sylfaen"/>
                <a:cs typeface="Sylfaen"/>
              </a:rPr>
              <a:t>მხოლოდ</a:t>
            </a:r>
            <a:r>
              <a:rPr lang="en-US" dirty="0" smtClean="0">
                <a:latin typeface="Sylfaen"/>
                <a:cs typeface="Sylfaen"/>
              </a:rPr>
              <a:t> </a:t>
            </a:r>
            <a:r>
              <a:rPr lang="en-US" dirty="0" err="1" smtClean="0">
                <a:latin typeface="Sylfaen"/>
                <a:cs typeface="Sylfaen"/>
              </a:rPr>
              <a:t>ხელს</a:t>
            </a:r>
            <a:r>
              <a:rPr lang="en-US" dirty="0" smtClean="0">
                <a:latin typeface="Sylfaen"/>
                <a:cs typeface="Sylfaen"/>
              </a:rPr>
              <a:t> </a:t>
            </a:r>
            <a:r>
              <a:rPr lang="en-US" dirty="0" err="1" smtClean="0">
                <a:latin typeface="Sylfaen"/>
                <a:cs typeface="Sylfaen"/>
              </a:rPr>
              <a:t>უწყობს</a:t>
            </a:r>
            <a:r>
              <a:rPr lang="en-US" dirty="0" smtClean="0">
                <a:latin typeface="Sylfaen"/>
                <a:cs typeface="Sylfaen"/>
              </a:rPr>
              <a:t> </a:t>
            </a:r>
            <a:r>
              <a:rPr lang="en-US" dirty="0" err="1" smtClean="0">
                <a:latin typeface="Sylfaen"/>
                <a:cs typeface="Sylfaen"/>
              </a:rPr>
              <a:t>ძალადობის</a:t>
            </a:r>
            <a:r>
              <a:rPr lang="en-US" dirty="0" smtClean="0">
                <a:latin typeface="Sylfaen"/>
                <a:cs typeface="Sylfaen"/>
              </a:rPr>
              <a:t> </a:t>
            </a:r>
            <a:r>
              <a:rPr lang="en-US" dirty="0" err="1" smtClean="0">
                <a:latin typeface="Sylfaen"/>
                <a:cs typeface="Sylfaen"/>
              </a:rPr>
              <a:t>გამოვლენას</a:t>
            </a:r>
            <a:r>
              <a:rPr lang="en-US" dirty="0" smtClean="0">
                <a:latin typeface="Sylfaen"/>
                <a:cs typeface="Sylfaen"/>
              </a:rPr>
              <a:t> </a:t>
            </a:r>
            <a:r>
              <a:rPr lang="en-US" dirty="0" err="1" smtClean="0">
                <a:latin typeface="Sylfaen"/>
                <a:cs typeface="Sylfaen"/>
              </a:rPr>
              <a:t>და</a:t>
            </a:r>
            <a:r>
              <a:rPr lang="en-US" dirty="0" smtClean="0">
                <a:latin typeface="Sylfaen"/>
                <a:cs typeface="Sylfaen"/>
              </a:rPr>
              <a:t> </a:t>
            </a:r>
            <a:r>
              <a:rPr lang="en-US" dirty="0" err="1" smtClean="0">
                <a:latin typeface="Sylfaen"/>
                <a:cs typeface="Sylfaen"/>
              </a:rPr>
              <a:t>არ</a:t>
            </a:r>
            <a:r>
              <a:rPr lang="en-US" dirty="0" smtClean="0">
                <a:latin typeface="Sylfaen"/>
                <a:cs typeface="Sylfaen"/>
              </a:rPr>
              <a:t> </a:t>
            </a:r>
            <a:r>
              <a:rPr lang="en-US" dirty="0" err="1" smtClean="0">
                <a:latin typeface="Sylfaen"/>
                <a:cs typeface="Sylfaen"/>
              </a:rPr>
              <a:t>არის</a:t>
            </a:r>
            <a:r>
              <a:rPr lang="en-US" dirty="0" smtClean="0">
                <a:latin typeface="Sylfaen"/>
                <a:cs typeface="Sylfaen"/>
              </a:rPr>
              <a:t> </a:t>
            </a:r>
            <a:r>
              <a:rPr lang="en-US" dirty="0" err="1" smtClean="0">
                <a:latin typeface="Sylfaen"/>
                <a:cs typeface="Sylfaen"/>
              </a:rPr>
              <a:t>ძირითადი</a:t>
            </a:r>
            <a:r>
              <a:rPr lang="en-US" dirty="0" smtClean="0">
                <a:latin typeface="Sylfaen"/>
                <a:cs typeface="Sylfaen"/>
              </a:rPr>
              <a:t> </a:t>
            </a:r>
            <a:r>
              <a:rPr lang="en-US" dirty="0" err="1" smtClean="0">
                <a:latin typeface="Sylfaen"/>
                <a:cs typeface="Sylfaen"/>
              </a:rPr>
              <a:t>მიზეზი</a:t>
            </a:r>
            <a:r>
              <a:rPr lang="en-US" dirty="0" smtClean="0">
                <a:latin typeface="Sylfaen"/>
                <a:cs typeface="Sylfaen"/>
              </a:rPr>
              <a:t>.</a:t>
            </a:r>
          </a:p>
          <a:p>
            <a:pPr marL="0" indent="0">
              <a:buNone/>
            </a:pPr>
            <a:r>
              <a:rPr lang="en-US" dirty="0" err="1" smtClean="0">
                <a:latin typeface="Sylfaen"/>
                <a:cs typeface="Sylfaen"/>
              </a:rPr>
              <a:t>ფაქტორები</a:t>
            </a:r>
            <a:r>
              <a:rPr lang="en-US" dirty="0" smtClean="0">
                <a:latin typeface="Sylfaen"/>
                <a:cs typeface="Sylfaen"/>
              </a:rPr>
              <a:t>:</a:t>
            </a:r>
          </a:p>
          <a:p>
            <a:r>
              <a:rPr lang="en-US" dirty="0" err="1" smtClean="0">
                <a:latin typeface="Sylfaen"/>
                <a:cs typeface="Sylfaen"/>
              </a:rPr>
              <a:t>ფინანსური</a:t>
            </a:r>
            <a:r>
              <a:rPr lang="en-US" dirty="0" smtClean="0">
                <a:latin typeface="Sylfaen"/>
                <a:cs typeface="Sylfaen"/>
              </a:rPr>
              <a:t> </a:t>
            </a:r>
            <a:r>
              <a:rPr lang="en-US" dirty="0" err="1" smtClean="0">
                <a:latin typeface="Sylfaen"/>
                <a:cs typeface="Sylfaen"/>
              </a:rPr>
              <a:t>სირთულეები</a:t>
            </a:r>
            <a:r>
              <a:rPr lang="en-US" dirty="0" smtClean="0">
                <a:latin typeface="Sylfaen"/>
                <a:cs typeface="Sylfaen"/>
              </a:rPr>
              <a:t>, </a:t>
            </a:r>
            <a:r>
              <a:rPr lang="en-US" dirty="0" err="1" smtClean="0">
                <a:latin typeface="Sylfaen"/>
                <a:cs typeface="Sylfaen"/>
              </a:rPr>
              <a:t>უმუშევრობა</a:t>
            </a:r>
            <a:r>
              <a:rPr lang="en-US" dirty="0" smtClean="0">
                <a:latin typeface="Sylfaen"/>
                <a:cs typeface="Sylfaen"/>
              </a:rPr>
              <a:t>;</a:t>
            </a:r>
          </a:p>
          <a:p>
            <a:r>
              <a:rPr lang="en-US" dirty="0" err="1" smtClean="0">
                <a:latin typeface="Sylfaen"/>
                <a:cs typeface="Sylfaen"/>
              </a:rPr>
              <a:t>დამოკიდებული</a:t>
            </a:r>
            <a:r>
              <a:rPr lang="en-US" dirty="0" smtClean="0">
                <a:latin typeface="Sylfaen"/>
                <a:cs typeface="Sylfaen"/>
              </a:rPr>
              <a:t> </a:t>
            </a:r>
            <a:r>
              <a:rPr lang="en-US" dirty="0" err="1" smtClean="0">
                <a:latin typeface="Sylfaen"/>
                <a:cs typeface="Sylfaen"/>
              </a:rPr>
              <a:t>ქცევა</a:t>
            </a:r>
            <a:r>
              <a:rPr lang="en-US" dirty="0" smtClean="0">
                <a:latin typeface="Sylfaen"/>
                <a:cs typeface="Sylfaen"/>
              </a:rPr>
              <a:t>, </a:t>
            </a:r>
            <a:r>
              <a:rPr lang="en-US" dirty="0" err="1" smtClean="0">
                <a:latin typeface="Sylfaen"/>
                <a:cs typeface="Sylfaen"/>
              </a:rPr>
              <a:t>ნივთიერებებზე</a:t>
            </a:r>
            <a:r>
              <a:rPr lang="en-US" dirty="0" smtClean="0">
                <a:latin typeface="Sylfaen"/>
                <a:cs typeface="Sylfaen"/>
              </a:rPr>
              <a:t> </a:t>
            </a:r>
            <a:r>
              <a:rPr lang="en-US" dirty="0" err="1" smtClean="0">
                <a:latin typeface="Sylfaen"/>
                <a:cs typeface="Sylfaen"/>
              </a:rPr>
              <a:t>დამოკიდებულება</a:t>
            </a:r>
            <a:r>
              <a:rPr lang="en-US" dirty="0" smtClean="0">
                <a:latin typeface="Sylfaen"/>
                <a:cs typeface="Sylfaen"/>
              </a:rPr>
              <a:t>;</a:t>
            </a:r>
          </a:p>
          <a:p>
            <a:r>
              <a:rPr lang="en-US" dirty="0" err="1" smtClean="0">
                <a:latin typeface="Sylfaen"/>
                <a:cs typeface="Sylfaen"/>
              </a:rPr>
              <a:t>სტრესი</a:t>
            </a:r>
            <a:r>
              <a:rPr lang="en-US" dirty="0" smtClean="0">
                <a:latin typeface="Sylfaen"/>
                <a:cs typeface="Sylfaen"/>
              </a:rPr>
              <a:t> , </a:t>
            </a:r>
            <a:r>
              <a:rPr lang="en-US" dirty="0" err="1" smtClean="0">
                <a:latin typeface="Sylfaen"/>
                <a:cs typeface="Sylfaen"/>
              </a:rPr>
              <a:t>მნიშნელოვანი</a:t>
            </a:r>
            <a:r>
              <a:rPr lang="en-US" dirty="0" smtClean="0">
                <a:latin typeface="Sylfaen"/>
                <a:cs typeface="Sylfaen"/>
              </a:rPr>
              <a:t> </a:t>
            </a:r>
            <a:r>
              <a:rPr lang="en-US" dirty="0" err="1" smtClean="0">
                <a:latin typeface="Sylfaen"/>
                <a:cs typeface="Sylfaen"/>
              </a:rPr>
              <a:t>ცხოვრებისეული</a:t>
            </a:r>
            <a:r>
              <a:rPr lang="en-US" dirty="0" smtClean="0">
                <a:latin typeface="Sylfaen"/>
                <a:cs typeface="Sylfaen"/>
              </a:rPr>
              <a:t> </a:t>
            </a:r>
            <a:r>
              <a:rPr lang="en-US" dirty="0" err="1" smtClean="0">
                <a:latin typeface="Sylfaen"/>
                <a:cs typeface="Sylfaen"/>
              </a:rPr>
              <a:t>ცვლილებები</a:t>
            </a:r>
            <a:r>
              <a:rPr lang="en-US" dirty="0" smtClean="0">
                <a:latin typeface="Sylfaen"/>
                <a:cs typeface="Sylfaen"/>
              </a:rPr>
              <a:t>;</a:t>
            </a:r>
          </a:p>
          <a:p>
            <a:endParaRPr lang="en-US" dirty="0">
              <a:latin typeface="Sylfaen"/>
              <a:cs typeface="Sylfaen"/>
            </a:endParaRPr>
          </a:p>
        </p:txBody>
      </p:sp>
    </p:spTree>
    <p:extLst>
      <p:ext uri="{BB962C8B-B14F-4D97-AF65-F5344CB8AC3E}">
        <p14:creationId xmlns:p14="http://schemas.microsoft.com/office/powerpoint/2010/main" val="2873400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a:t>რა არის ოჯახში </a:t>
            </a:r>
            <a:r>
              <a:rPr lang="ka-GE" dirty="0" smtClean="0"/>
              <a:t>ძალადობა?</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err="1" smtClean="0">
                <a:latin typeface="Sylfaen"/>
                <a:cs typeface="Sylfaen"/>
              </a:rPr>
              <a:t>ოჯახში</a:t>
            </a:r>
            <a:r>
              <a:rPr lang="en-US" dirty="0" smtClean="0">
                <a:latin typeface="Sylfaen"/>
                <a:cs typeface="Sylfaen"/>
              </a:rPr>
              <a:t> </a:t>
            </a:r>
            <a:r>
              <a:rPr lang="en-US" dirty="0" err="1">
                <a:latin typeface="Sylfaen"/>
                <a:cs typeface="Sylfaen"/>
              </a:rPr>
              <a:t>ძალადობა</a:t>
            </a:r>
            <a:r>
              <a:rPr lang="en-US" dirty="0">
                <a:latin typeface="Sylfaen"/>
                <a:cs typeface="Sylfaen"/>
              </a:rPr>
              <a:t> </a:t>
            </a:r>
            <a:r>
              <a:rPr lang="en-US" dirty="0" err="1">
                <a:latin typeface="Sylfaen"/>
                <a:cs typeface="Sylfaen"/>
              </a:rPr>
              <a:t>გულისხმობს</a:t>
            </a:r>
            <a:r>
              <a:rPr lang="en-US" dirty="0">
                <a:latin typeface="Sylfaen"/>
                <a:cs typeface="Sylfaen"/>
              </a:rPr>
              <a:t>, </a:t>
            </a:r>
            <a:r>
              <a:rPr lang="en-US" dirty="0" err="1">
                <a:latin typeface="Sylfaen"/>
                <a:cs typeface="Sylfaen"/>
              </a:rPr>
              <a:t>ოჯახის</a:t>
            </a:r>
            <a:r>
              <a:rPr lang="en-US" dirty="0">
                <a:latin typeface="Sylfaen"/>
                <a:cs typeface="Sylfaen"/>
              </a:rPr>
              <a:t> </a:t>
            </a:r>
            <a:r>
              <a:rPr lang="en-US" dirty="0" err="1">
                <a:latin typeface="Sylfaen"/>
                <a:cs typeface="Sylfaen"/>
              </a:rPr>
              <a:t>ერთი</a:t>
            </a:r>
            <a:r>
              <a:rPr lang="en-US" dirty="0">
                <a:latin typeface="Sylfaen"/>
                <a:cs typeface="Sylfaen"/>
              </a:rPr>
              <a:t> </a:t>
            </a:r>
            <a:r>
              <a:rPr lang="en-US" dirty="0" err="1">
                <a:latin typeface="Sylfaen"/>
                <a:cs typeface="Sylfaen"/>
              </a:rPr>
              <a:t>წევრის</a:t>
            </a:r>
            <a:r>
              <a:rPr lang="en-US" dirty="0">
                <a:latin typeface="Sylfaen"/>
                <a:cs typeface="Sylfaen"/>
              </a:rPr>
              <a:t> </a:t>
            </a:r>
            <a:r>
              <a:rPr lang="en-US" dirty="0" err="1">
                <a:latin typeface="Sylfaen"/>
                <a:cs typeface="Sylfaen"/>
              </a:rPr>
              <a:t>მიერ</a:t>
            </a:r>
            <a:r>
              <a:rPr lang="en-US" dirty="0">
                <a:latin typeface="Sylfaen"/>
                <a:cs typeface="Sylfaen"/>
              </a:rPr>
              <a:t> </a:t>
            </a:r>
            <a:r>
              <a:rPr lang="en-US" dirty="0" err="1">
                <a:latin typeface="Sylfaen"/>
                <a:cs typeface="Sylfaen"/>
              </a:rPr>
              <a:t>მეორის</a:t>
            </a:r>
            <a:r>
              <a:rPr lang="en-US" dirty="0">
                <a:latin typeface="Sylfaen"/>
                <a:cs typeface="Sylfaen"/>
              </a:rPr>
              <a:t> </a:t>
            </a:r>
            <a:r>
              <a:rPr lang="en-US" dirty="0" err="1">
                <a:latin typeface="Sylfaen"/>
                <a:cs typeface="Sylfaen"/>
              </a:rPr>
              <a:t>კონსტიტუციური</a:t>
            </a:r>
            <a:r>
              <a:rPr lang="en-US" dirty="0">
                <a:latin typeface="Sylfaen"/>
                <a:cs typeface="Sylfaen"/>
              </a:rPr>
              <a:t> </a:t>
            </a:r>
            <a:r>
              <a:rPr lang="en-US" dirty="0" err="1">
                <a:latin typeface="Sylfaen"/>
                <a:cs typeface="Sylfaen"/>
              </a:rPr>
              <a:t>უფლებებისა</a:t>
            </a:r>
            <a:r>
              <a:rPr lang="en-US" dirty="0">
                <a:latin typeface="Sylfaen"/>
                <a:cs typeface="Sylfaen"/>
              </a:rPr>
              <a:t> </a:t>
            </a:r>
            <a:r>
              <a:rPr lang="en-US" dirty="0" err="1">
                <a:latin typeface="Sylfaen"/>
                <a:cs typeface="Sylfaen"/>
              </a:rPr>
              <a:t>და</a:t>
            </a:r>
            <a:r>
              <a:rPr lang="en-US" dirty="0">
                <a:latin typeface="Sylfaen"/>
                <a:cs typeface="Sylfaen"/>
              </a:rPr>
              <a:t> </a:t>
            </a:r>
            <a:r>
              <a:rPr lang="en-US" dirty="0" err="1">
                <a:latin typeface="Sylfaen"/>
                <a:cs typeface="Sylfaen"/>
              </a:rPr>
              <a:t>თავისუფლების</a:t>
            </a:r>
            <a:r>
              <a:rPr lang="en-US" dirty="0">
                <a:latin typeface="Sylfaen"/>
                <a:cs typeface="Sylfaen"/>
              </a:rPr>
              <a:t> </a:t>
            </a:r>
            <a:r>
              <a:rPr lang="en-US" dirty="0" err="1">
                <a:latin typeface="Sylfaen"/>
                <a:cs typeface="Sylfaen"/>
              </a:rPr>
              <a:t>დარღვევას</a:t>
            </a:r>
            <a:r>
              <a:rPr lang="en-US" dirty="0">
                <a:latin typeface="Sylfaen"/>
                <a:cs typeface="Sylfaen"/>
              </a:rPr>
              <a:t> </a:t>
            </a:r>
            <a:r>
              <a:rPr lang="en-US" dirty="0" err="1">
                <a:latin typeface="Sylfaen"/>
                <a:cs typeface="Sylfaen"/>
              </a:rPr>
              <a:t>ფიზიკური</a:t>
            </a:r>
            <a:r>
              <a:rPr lang="en-US" dirty="0">
                <a:latin typeface="Sylfaen"/>
                <a:cs typeface="Sylfaen"/>
              </a:rPr>
              <a:t>, </a:t>
            </a:r>
            <a:r>
              <a:rPr lang="en-US" dirty="0" err="1">
                <a:latin typeface="Sylfaen"/>
                <a:cs typeface="Sylfaen"/>
              </a:rPr>
              <a:t>ფსიქოლოგიური</a:t>
            </a:r>
            <a:r>
              <a:rPr lang="en-US" dirty="0">
                <a:latin typeface="Sylfaen"/>
                <a:cs typeface="Sylfaen"/>
              </a:rPr>
              <a:t>, </a:t>
            </a:r>
            <a:r>
              <a:rPr lang="en-US" dirty="0" err="1">
                <a:latin typeface="Sylfaen"/>
                <a:cs typeface="Sylfaen"/>
              </a:rPr>
              <a:t>ეკონომიკური</a:t>
            </a:r>
            <a:r>
              <a:rPr lang="en-US" dirty="0">
                <a:latin typeface="Sylfaen"/>
                <a:cs typeface="Sylfaen"/>
              </a:rPr>
              <a:t>, </a:t>
            </a:r>
            <a:r>
              <a:rPr lang="en-US" dirty="0" err="1">
                <a:latin typeface="Sylfaen"/>
                <a:cs typeface="Sylfaen"/>
              </a:rPr>
              <a:t>სექსუალური</a:t>
            </a:r>
            <a:r>
              <a:rPr lang="en-US" dirty="0">
                <a:latin typeface="Sylfaen"/>
                <a:cs typeface="Sylfaen"/>
              </a:rPr>
              <a:t> </a:t>
            </a:r>
            <a:r>
              <a:rPr lang="en-US" dirty="0" err="1">
                <a:latin typeface="Sylfaen"/>
                <a:cs typeface="Sylfaen"/>
              </a:rPr>
              <a:t>ძალადობით</a:t>
            </a:r>
            <a:r>
              <a:rPr lang="en-US" dirty="0">
                <a:latin typeface="Sylfaen"/>
                <a:cs typeface="Sylfaen"/>
              </a:rPr>
              <a:t> </a:t>
            </a:r>
            <a:r>
              <a:rPr lang="en-US" dirty="0" err="1">
                <a:latin typeface="Sylfaen"/>
                <a:cs typeface="Sylfaen"/>
              </a:rPr>
              <a:t>ან</a:t>
            </a:r>
            <a:r>
              <a:rPr lang="en-US" dirty="0">
                <a:latin typeface="Sylfaen"/>
                <a:cs typeface="Sylfaen"/>
              </a:rPr>
              <a:t> </a:t>
            </a:r>
            <a:r>
              <a:rPr lang="en-US" dirty="0" err="1">
                <a:latin typeface="Sylfaen"/>
                <a:cs typeface="Sylfaen"/>
              </a:rPr>
              <a:t>იძულებით</a:t>
            </a:r>
            <a:r>
              <a:rPr lang="en-US" dirty="0" smtClean="0">
                <a:latin typeface="Sylfaen"/>
                <a:cs typeface="Sylfaen"/>
              </a:rPr>
              <a:t>.</a:t>
            </a:r>
            <a:r>
              <a:rPr lang="ka-GE" dirty="0">
                <a:latin typeface="Sylfaen"/>
                <a:cs typeface="Sylfaen"/>
              </a:rPr>
              <a:t> </a:t>
            </a:r>
            <a:endParaRPr lang="ka-GE" dirty="0" smtClean="0">
              <a:latin typeface="Sylfaen"/>
              <a:cs typeface="Sylfaen"/>
            </a:endParaRPr>
          </a:p>
          <a:p>
            <a:endParaRPr lang="ka-GE" dirty="0"/>
          </a:p>
          <a:p>
            <a:endParaRPr lang="ka-GE" dirty="0" smtClean="0"/>
          </a:p>
          <a:p>
            <a:pPr marL="0" indent="0">
              <a:buNone/>
            </a:pPr>
            <a:endParaRPr lang="ka-GE" dirty="0"/>
          </a:p>
          <a:p>
            <a:pPr marL="0" indent="0">
              <a:buNone/>
            </a:pPr>
            <a:r>
              <a:rPr lang="ka-GE" sz="1200" dirty="0" smtClean="0">
                <a:latin typeface="Sylfaen"/>
                <a:cs typeface="Sylfaen"/>
              </a:rPr>
              <a:t>საქართველოს</a:t>
            </a:r>
            <a:r>
              <a:rPr lang="ka-GE" sz="1200" dirty="0">
                <a:latin typeface="Sylfaen"/>
                <a:cs typeface="Sylfaen"/>
              </a:rPr>
              <a:t> 2014 წლის 17 ოქტომბრის კანონი №2697 - ვებგვერდი, 31.10.2014წ</a:t>
            </a:r>
            <a:r>
              <a:rPr lang="ka-GE" sz="1200" dirty="0" smtClean="0">
                <a:latin typeface="Sylfaen"/>
                <a:cs typeface="Sylfaen"/>
              </a:rPr>
              <a:t>.</a:t>
            </a:r>
            <a:endParaRPr lang="en-US" sz="1200" dirty="0">
              <a:latin typeface="Sylfaen"/>
              <a:cs typeface="Sylfaen"/>
            </a:endParaRPr>
          </a:p>
          <a:p>
            <a:pPr marL="0" indent="0">
              <a:buNone/>
            </a:pPr>
            <a:endParaRPr lang="en-US" dirty="0"/>
          </a:p>
        </p:txBody>
      </p:sp>
    </p:spTree>
    <p:extLst>
      <p:ext uri="{BB962C8B-B14F-4D97-AF65-F5344CB8AC3E}">
        <p14:creationId xmlns:p14="http://schemas.microsoft.com/office/powerpoint/2010/main" val="318132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76BA042-1D64-4861-A680-2EABECCB266F}"/>
              </a:ext>
            </a:extLst>
          </p:cNvPr>
          <p:cNvSpPr>
            <a:spLocks noGrp="1"/>
          </p:cNvSpPr>
          <p:nvPr>
            <p:ph type="title"/>
          </p:nvPr>
        </p:nvSpPr>
        <p:spPr/>
        <p:txBody>
          <a:bodyPr>
            <a:normAutofit/>
          </a:bodyPr>
          <a:lstStyle/>
          <a:p>
            <a:r>
              <a:rPr lang="ka-GE" sz="4000" dirty="0">
                <a:latin typeface="Sylfaen"/>
                <a:cs typeface="Sylfaen"/>
              </a:rPr>
              <a:t>მოდული </a:t>
            </a:r>
            <a:r>
              <a:rPr lang="en-GB" sz="4000" dirty="0">
                <a:latin typeface="Sylfaen"/>
                <a:cs typeface="Sylfaen"/>
              </a:rPr>
              <a:t>2</a:t>
            </a:r>
            <a:r>
              <a:rPr lang="en-GB" sz="4000" dirty="0" smtClean="0">
                <a:latin typeface="Sylfaen"/>
                <a:cs typeface="Sylfaen"/>
              </a:rPr>
              <a:t> </a:t>
            </a:r>
            <a:endParaRPr lang="en-GB" sz="4000" dirty="0">
              <a:latin typeface="Sylfaen"/>
              <a:cs typeface="Sylfaen"/>
            </a:endParaRPr>
          </a:p>
        </p:txBody>
      </p:sp>
      <p:sp>
        <p:nvSpPr>
          <p:cNvPr id="5" name="Text Placeholder 4">
            <a:extLst>
              <a:ext uri="{FF2B5EF4-FFF2-40B4-BE49-F238E27FC236}">
                <a16:creationId xmlns:a16="http://schemas.microsoft.com/office/drawing/2014/main" xmlns="" id="{8FDE43D4-1ADB-43FD-9F99-15B2705CA9A8}"/>
              </a:ext>
            </a:extLst>
          </p:cNvPr>
          <p:cNvSpPr>
            <a:spLocks noGrp="1"/>
          </p:cNvSpPr>
          <p:nvPr>
            <p:ph type="body" idx="1"/>
          </p:nvPr>
        </p:nvSpPr>
        <p:spPr/>
        <p:txBody>
          <a:bodyPr>
            <a:normAutofit/>
          </a:bodyPr>
          <a:lstStyle/>
          <a:p>
            <a:r>
              <a:rPr lang="ka-GE" sz="2800" dirty="0"/>
              <a:t>თემა: გენდერული ნიშნით ძალადობა</a:t>
            </a:r>
            <a:endParaRPr lang="en-GB" sz="2800" dirty="0"/>
          </a:p>
        </p:txBody>
      </p:sp>
    </p:spTree>
    <p:extLst>
      <p:ext uri="{BB962C8B-B14F-4D97-AF65-F5344CB8AC3E}">
        <p14:creationId xmlns:p14="http://schemas.microsoft.com/office/powerpoint/2010/main" val="715197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t>ოჯახში ძალადობის ფორმები </a:t>
            </a:r>
            <a:endParaRPr lang="en-US" sz="4000" dirty="0"/>
          </a:p>
        </p:txBody>
      </p:sp>
      <p:sp>
        <p:nvSpPr>
          <p:cNvPr id="3" name="Content Placeholder 2"/>
          <p:cNvSpPr>
            <a:spLocks noGrp="1"/>
          </p:cNvSpPr>
          <p:nvPr>
            <p:ph idx="1"/>
          </p:nvPr>
        </p:nvSpPr>
        <p:spPr/>
        <p:txBody>
          <a:bodyPr>
            <a:noAutofit/>
          </a:bodyPr>
          <a:lstStyle/>
          <a:p>
            <a:pPr marL="0" indent="0">
              <a:buNone/>
            </a:pPr>
            <a:r>
              <a:rPr lang="en-US" b="1" dirty="0" err="1">
                <a:latin typeface="Sylfaen"/>
                <a:cs typeface="Sylfaen"/>
              </a:rPr>
              <a:t>ფიზიკური</a:t>
            </a:r>
            <a:r>
              <a:rPr lang="en-US" b="1" dirty="0">
                <a:latin typeface="Sylfaen"/>
                <a:cs typeface="Sylfaen"/>
              </a:rPr>
              <a:t> </a:t>
            </a:r>
            <a:r>
              <a:rPr lang="en-US" b="1" dirty="0" err="1">
                <a:latin typeface="Sylfaen"/>
                <a:cs typeface="Sylfaen"/>
              </a:rPr>
              <a:t>ძალადობა</a:t>
            </a:r>
            <a:r>
              <a:rPr lang="en-US" b="1" dirty="0">
                <a:latin typeface="Sylfaen"/>
                <a:cs typeface="Sylfaen"/>
              </a:rPr>
              <a:t> </a:t>
            </a:r>
            <a:r>
              <a:rPr lang="en-US" dirty="0">
                <a:latin typeface="Sylfaen"/>
                <a:cs typeface="Sylfaen"/>
              </a:rPr>
              <a:t>– </a:t>
            </a:r>
            <a:r>
              <a:rPr lang="en-US" dirty="0" err="1">
                <a:latin typeface="Sylfaen"/>
                <a:cs typeface="Sylfaen"/>
              </a:rPr>
              <a:t>ცემა</a:t>
            </a:r>
            <a:r>
              <a:rPr lang="en-US" dirty="0">
                <a:latin typeface="Sylfaen"/>
                <a:cs typeface="Sylfaen"/>
              </a:rPr>
              <a:t>, </a:t>
            </a:r>
            <a:r>
              <a:rPr lang="en-US" dirty="0" err="1">
                <a:latin typeface="Sylfaen"/>
                <a:cs typeface="Sylfaen"/>
              </a:rPr>
              <a:t>წამება</a:t>
            </a:r>
            <a:r>
              <a:rPr lang="en-US" dirty="0">
                <a:latin typeface="Sylfaen"/>
                <a:cs typeface="Sylfaen"/>
              </a:rPr>
              <a:t>, </a:t>
            </a:r>
            <a:r>
              <a:rPr lang="en-US" dirty="0" err="1">
                <a:latin typeface="Sylfaen"/>
                <a:cs typeface="Sylfaen"/>
              </a:rPr>
              <a:t>ჯანმრთელობის</a:t>
            </a:r>
            <a:r>
              <a:rPr lang="en-US" dirty="0">
                <a:latin typeface="Sylfaen"/>
                <a:cs typeface="Sylfaen"/>
              </a:rPr>
              <a:t> </a:t>
            </a:r>
            <a:r>
              <a:rPr lang="en-US" dirty="0" err="1">
                <a:latin typeface="Sylfaen"/>
                <a:cs typeface="Sylfaen"/>
              </a:rPr>
              <a:t>დაზიანება</a:t>
            </a:r>
            <a:r>
              <a:rPr lang="en-US" dirty="0">
                <a:latin typeface="Sylfaen"/>
                <a:cs typeface="Sylfaen"/>
              </a:rPr>
              <a:t>, </a:t>
            </a:r>
            <a:r>
              <a:rPr lang="en-US" dirty="0" err="1">
                <a:latin typeface="Sylfaen"/>
                <a:cs typeface="Sylfaen"/>
              </a:rPr>
              <a:t>თავისუფლების</a:t>
            </a:r>
            <a:r>
              <a:rPr lang="en-US" dirty="0">
                <a:latin typeface="Sylfaen"/>
                <a:cs typeface="Sylfaen"/>
              </a:rPr>
              <a:t> </a:t>
            </a:r>
            <a:r>
              <a:rPr lang="en-US" dirty="0" err="1">
                <a:latin typeface="Sylfaen"/>
                <a:cs typeface="Sylfaen"/>
              </a:rPr>
              <a:t>უკანონო</a:t>
            </a:r>
            <a:r>
              <a:rPr lang="en-US" dirty="0">
                <a:latin typeface="Sylfaen"/>
                <a:cs typeface="Sylfaen"/>
              </a:rPr>
              <a:t> </a:t>
            </a:r>
            <a:r>
              <a:rPr lang="en-US" dirty="0" err="1">
                <a:latin typeface="Sylfaen"/>
                <a:cs typeface="Sylfaen"/>
              </a:rPr>
              <a:t>აღკვეთა</a:t>
            </a:r>
            <a:r>
              <a:rPr lang="en-US" dirty="0">
                <a:latin typeface="Sylfaen"/>
                <a:cs typeface="Sylfaen"/>
              </a:rPr>
              <a:t> </a:t>
            </a:r>
            <a:r>
              <a:rPr lang="en-US" dirty="0" err="1">
                <a:latin typeface="Sylfaen"/>
                <a:cs typeface="Sylfaen"/>
              </a:rPr>
              <a:t>ან</a:t>
            </a:r>
            <a:r>
              <a:rPr lang="en-US" dirty="0">
                <a:latin typeface="Sylfaen"/>
                <a:cs typeface="Sylfaen"/>
              </a:rPr>
              <a:t> </a:t>
            </a:r>
            <a:r>
              <a:rPr lang="en-US" dirty="0" err="1">
                <a:latin typeface="Sylfaen"/>
                <a:cs typeface="Sylfaen"/>
              </a:rPr>
              <a:t>სხვა</a:t>
            </a:r>
            <a:r>
              <a:rPr lang="en-US" dirty="0">
                <a:latin typeface="Sylfaen"/>
                <a:cs typeface="Sylfaen"/>
              </a:rPr>
              <a:t> </a:t>
            </a:r>
            <a:r>
              <a:rPr lang="en-US" dirty="0" err="1">
                <a:latin typeface="Sylfaen"/>
                <a:cs typeface="Sylfaen"/>
              </a:rPr>
              <a:t>ისეთი</a:t>
            </a:r>
            <a:r>
              <a:rPr lang="en-US" dirty="0">
                <a:latin typeface="Sylfaen"/>
                <a:cs typeface="Sylfaen"/>
              </a:rPr>
              <a:t> </a:t>
            </a:r>
            <a:r>
              <a:rPr lang="en-US" dirty="0" err="1">
                <a:latin typeface="Sylfaen"/>
                <a:cs typeface="Sylfaen"/>
              </a:rPr>
              <a:t>ქმედება</a:t>
            </a:r>
            <a:r>
              <a:rPr lang="en-US" dirty="0">
                <a:latin typeface="Sylfaen"/>
                <a:cs typeface="Sylfaen"/>
              </a:rPr>
              <a:t>, </a:t>
            </a:r>
            <a:r>
              <a:rPr lang="en-US" dirty="0" err="1">
                <a:latin typeface="Sylfaen"/>
                <a:cs typeface="Sylfaen"/>
              </a:rPr>
              <a:t>რომელიც</a:t>
            </a:r>
            <a:r>
              <a:rPr lang="en-US" dirty="0">
                <a:latin typeface="Sylfaen"/>
                <a:cs typeface="Sylfaen"/>
              </a:rPr>
              <a:t> </a:t>
            </a:r>
            <a:r>
              <a:rPr lang="en-US" dirty="0" err="1">
                <a:latin typeface="Sylfaen"/>
                <a:cs typeface="Sylfaen"/>
              </a:rPr>
              <a:t>იწვევს</a:t>
            </a:r>
            <a:r>
              <a:rPr lang="en-US" dirty="0">
                <a:latin typeface="Sylfaen"/>
                <a:cs typeface="Sylfaen"/>
              </a:rPr>
              <a:t> </a:t>
            </a:r>
            <a:r>
              <a:rPr lang="en-US" dirty="0" err="1">
                <a:latin typeface="Sylfaen"/>
                <a:cs typeface="Sylfaen"/>
              </a:rPr>
              <a:t>ფიზიკურ</a:t>
            </a:r>
            <a:r>
              <a:rPr lang="en-US" dirty="0">
                <a:latin typeface="Sylfaen"/>
                <a:cs typeface="Sylfaen"/>
              </a:rPr>
              <a:t> </a:t>
            </a:r>
            <a:r>
              <a:rPr lang="en-US" dirty="0" err="1">
                <a:latin typeface="Sylfaen"/>
                <a:cs typeface="Sylfaen"/>
              </a:rPr>
              <a:t>ტკივილს</a:t>
            </a:r>
            <a:r>
              <a:rPr lang="en-US" dirty="0">
                <a:latin typeface="Sylfaen"/>
                <a:cs typeface="Sylfaen"/>
              </a:rPr>
              <a:t> </a:t>
            </a:r>
            <a:r>
              <a:rPr lang="en-US" dirty="0" err="1">
                <a:latin typeface="Sylfaen"/>
                <a:cs typeface="Sylfaen"/>
              </a:rPr>
              <a:t>ან</a:t>
            </a:r>
            <a:r>
              <a:rPr lang="en-US" dirty="0">
                <a:latin typeface="Sylfaen"/>
                <a:cs typeface="Sylfaen"/>
              </a:rPr>
              <a:t> </a:t>
            </a:r>
            <a:r>
              <a:rPr lang="en-US" dirty="0" err="1">
                <a:latin typeface="Sylfaen"/>
                <a:cs typeface="Sylfaen"/>
              </a:rPr>
              <a:t>ტანჯვას</a:t>
            </a:r>
            <a:r>
              <a:rPr lang="en-US" dirty="0">
                <a:latin typeface="Sylfaen"/>
                <a:cs typeface="Sylfaen"/>
              </a:rPr>
              <a:t>; </a:t>
            </a:r>
            <a:r>
              <a:rPr lang="en-US" dirty="0" err="1">
                <a:latin typeface="Sylfaen"/>
                <a:cs typeface="Sylfaen"/>
              </a:rPr>
              <a:t>ჯანმრთელობის</a:t>
            </a:r>
            <a:r>
              <a:rPr lang="en-US" dirty="0">
                <a:latin typeface="Sylfaen"/>
                <a:cs typeface="Sylfaen"/>
              </a:rPr>
              <a:t> </a:t>
            </a:r>
            <a:r>
              <a:rPr lang="en-US" dirty="0" err="1">
                <a:latin typeface="Sylfaen"/>
                <a:cs typeface="Sylfaen"/>
              </a:rPr>
              <a:t>მდგომარეობასთან</a:t>
            </a:r>
            <a:r>
              <a:rPr lang="en-US" dirty="0">
                <a:latin typeface="Sylfaen"/>
                <a:cs typeface="Sylfaen"/>
              </a:rPr>
              <a:t> </a:t>
            </a:r>
            <a:r>
              <a:rPr lang="en-US" dirty="0" err="1">
                <a:latin typeface="Sylfaen"/>
                <a:cs typeface="Sylfaen"/>
              </a:rPr>
              <a:t>დაკავშირებული</a:t>
            </a:r>
            <a:r>
              <a:rPr lang="en-US" dirty="0">
                <a:latin typeface="Sylfaen"/>
                <a:cs typeface="Sylfaen"/>
              </a:rPr>
              <a:t> </a:t>
            </a:r>
            <a:r>
              <a:rPr lang="en-US" dirty="0" err="1">
                <a:latin typeface="Sylfaen"/>
                <a:cs typeface="Sylfaen"/>
              </a:rPr>
              <a:t>მოთხოვნილებების</a:t>
            </a:r>
            <a:r>
              <a:rPr lang="en-US" dirty="0">
                <a:latin typeface="Sylfaen"/>
                <a:cs typeface="Sylfaen"/>
              </a:rPr>
              <a:t> </a:t>
            </a:r>
            <a:r>
              <a:rPr lang="en-US" dirty="0" err="1">
                <a:latin typeface="Sylfaen"/>
                <a:cs typeface="Sylfaen"/>
              </a:rPr>
              <a:t>დაუკმაყოფილებლობა</a:t>
            </a:r>
            <a:r>
              <a:rPr lang="en-US" dirty="0">
                <a:latin typeface="Sylfaen"/>
                <a:cs typeface="Sylfaen"/>
              </a:rPr>
              <a:t>, </a:t>
            </a:r>
            <a:r>
              <a:rPr lang="en-US" dirty="0" err="1">
                <a:latin typeface="Sylfaen"/>
                <a:cs typeface="Sylfaen"/>
              </a:rPr>
              <a:t>რაც</a:t>
            </a:r>
            <a:r>
              <a:rPr lang="en-US" dirty="0">
                <a:latin typeface="Sylfaen"/>
                <a:cs typeface="Sylfaen"/>
              </a:rPr>
              <a:t> </a:t>
            </a:r>
            <a:r>
              <a:rPr lang="en-US" dirty="0" err="1">
                <a:latin typeface="Sylfaen"/>
                <a:cs typeface="Sylfaen"/>
              </a:rPr>
              <a:t>იწვევს</a:t>
            </a:r>
            <a:r>
              <a:rPr lang="en-US" dirty="0">
                <a:latin typeface="Sylfaen"/>
                <a:cs typeface="Sylfaen"/>
              </a:rPr>
              <a:t> </a:t>
            </a:r>
            <a:r>
              <a:rPr lang="en-US" dirty="0" err="1">
                <a:latin typeface="Sylfaen"/>
                <a:cs typeface="Sylfaen"/>
              </a:rPr>
              <a:t>ოჯახის</a:t>
            </a:r>
            <a:r>
              <a:rPr lang="en-US" dirty="0">
                <a:latin typeface="Sylfaen"/>
                <a:cs typeface="Sylfaen"/>
              </a:rPr>
              <a:t> </a:t>
            </a:r>
            <a:r>
              <a:rPr lang="en-US" dirty="0" err="1">
                <a:latin typeface="Sylfaen"/>
                <a:cs typeface="Sylfaen"/>
              </a:rPr>
              <a:t>წევრის</a:t>
            </a:r>
            <a:r>
              <a:rPr lang="en-US" dirty="0">
                <a:latin typeface="Sylfaen"/>
                <a:cs typeface="Sylfaen"/>
              </a:rPr>
              <a:t> </a:t>
            </a:r>
            <a:r>
              <a:rPr lang="en-US" dirty="0" err="1">
                <a:latin typeface="Sylfaen"/>
                <a:cs typeface="Sylfaen"/>
              </a:rPr>
              <a:t>ჯანმრთელობის</a:t>
            </a:r>
            <a:r>
              <a:rPr lang="en-US" dirty="0">
                <a:latin typeface="Sylfaen"/>
                <a:cs typeface="Sylfaen"/>
              </a:rPr>
              <a:t> </a:t>
            </a:r>
            <a:r>
              <a:rPr lang="en-US" dirty="0" err="1">
                <a:latin typeface="Sylfaen"/>
                <a:cs typeface="Sylfaen"/>
              </a:rPr>
              <a:t>გაუარესებას</a:t>
            </a:r>
            <a:r>
              <a:rPr lang="en-US" dirty="0">
                <a:latin typeface="Sylfaen"/>
                <a:cs typeface="Sylfaen"/>
              </a:rPr>
              <a:t> </a:t>
            </a:r>
            <a:r>
              <a:rPr lang="en-US" dirty="0" err="1">
                <a:latin typeface="Sylfaen"/>
                <a:cs typeface="Sylfaen"/>
              </a:rPr>
              <a:t>ან</a:t>
            </a:r>
            <a:r>
              <a:rPr lang="en-US" dirty="0">
                <a:latin typeface="Sylfaen"/>
                <a:cs typeface="Sylfaen"/>
              </a:rPr>
              <a:t> </a:t>
            </a:r>
            <a:r>
              <a:rPr lang="en-US" dirty="0" err="1">
                <a:latin typeface="Sylfaen"/>
                <a:cs typeface="Sylfaen"/>
              </a:rPr>
              <a:t>სიკვდილს</a:t>
            </a:r>
            <a:r>
              <a:rPr lang="en-US" dirty="0" smtClean="0">
                <a:latin typeface="Sylfaen"/>
                <a:cs typeface="Sylfaen"/>
              </a:rPr>
              <a:t>;</a:t>
            </a:r>
          </a:p>
          <a:p>
            <a:pPr marL="0" indent="0">
              <a:buNone/>
            </a:pPr>
            <a:endParaRPr lang="en-US" dirty="0">
              <a:latin typeface="Sylfaen"/>
              <a:cs typeface="Sylfaen"/>
            </a:endParaRPr>
          </a:p>
          <a:p>
            <a:pPr marL="0" indent="0">
              <a:buNone/>
            </a:pPr>
            <a:r>
              <a:rPr lang="en-US" b="1" dirty="0" err="1">
                <a:latin typeface="Sylfaen"/>
                <a:cs typeface="Sylfaen"/>
              </a:rPr>
              <a:t>ფსიქოლოგიური</a:t>
            </a:r>
            <a:r>
              <a:rPr lang="en-US" b="1" dirty="0">
                <a:latin typeface="Sylfaen"/>
                <a:cs typeface="Sylfaen"/>
              </a:rPr>
              <a:t> </a:t>
            </a:r>
            <a:r>
              <a:rPr lang="en-US" b="1" dirty="0" err="1">
                <a:latin typeface="Sylfaen"/>
                <a:cs typeface="Sylfaen"/>
              </a:rPr>
              <a:t>ძალადობა</a:t>
            </a:r>
            <a:r>
              <a:rPr lang="en-US" b="1" dirty="0">
                <a:latin typeface="Sylfaen"/>
                <a:cs typeface="Sylfaen"/>
              </a:rPr>
              <a:t> </a:t>
            </a:r>
            <a:r>
              <a:rPr lang="en-US" dirty="0">
                <a:latin typeface="Sylfaen"/>
                <a:cs typeface="Sylfaen"/>
              </a:rPr>
              <a:t>– </a:t>
            </a:r>
            <a:r>
              <a:rPr lang="en-US" dirty="0" err="1">
                <a:latin typeface="Sylfaen"/>
                <a:cs typeface="Sylfaen"/>
              </a:rPr>
              <a:t>შეურაცხყოფა</a:t>
            </a:r>
            <a:r>
              <a:rPr lang="en-US" dirty="0">
                <a:latin typeface="Sylfaen"/>
                <a:cs typeface="Sylfaen"/>
              </a:rPr>
              <a:t>, </a:t>
            </a:r>
            <a:r>
              <a:rPr lang="en-US" dirty="0" err="1">
                <a:latin typeface="Sylfaen"/>
                <a:cs typeface="Sylfaen"/>
              </a:rPr>
              <a:t>დამცირება</a:t>
            </a:r>
            <a:r>
              <a:rPr lang="en-US" dirty="0">
                <a:latin typeface="Sylfaen"/>
                <a:cs typeface="Sylfaen"/>
              </a:rPr>
              <a:t>, </a:t>
            </a:r>
            <a:r>
              <a:rPr lang="en-US" dirty="0" err="1">
                <a:latin typeface="Sylfaen"/>
                <a:cs typeface="Sylfaen"/>
              </a:rPr>
              <a:t>მუქარა</a:t>
            </a:r>
            <a:r>
              <a:rPr lang="en-US" dirty="0">
                <a:latin typeface="Sylfaen"/>
                <a:cs typeface="Sylfaen"/>
              </a:rPr>
              <a:t> </a:t>
            </a:r>
            <a:r>
              <a:rPr lang="en-US" dirty="0" err="1">
                <a:latin typeface="Sylfaen"/>
                <a:cs typeface="Sylfaen"/>
              </a:rPr>
              <a:t>ან</a:t>
            </a:r>
            <a:r>
              <a:rPr lang="en-US" dirty="0">
                <a:latin typeface="Sylfaen"/>
                <a:cs typeface="Sylfaen"/>
              </a:rPr>
              <a:t> </a:t>
            </a:r>
            <a:r>
              <a:rPr lang="en-US" dirty="0" err="1">
                <a:latin typeface="Sylfaen"/>
                <a:cs typeface="Sylfaen"/>
              </a:rPr>
              <a:t>სხვა</a:t>
            </a:r>
            <a:r>
              <a:rPr lang="en-US" dirty="0">
                <a:latin typeface="Sylfaen"/>
                <a:cs typeface="Sylfaen"/>
              </a:rPr>
              <a:t> </a:t>
            </a:r>
            <a:r>
              <a:rPr lang="en-US" dirty="0" err="1">
                <a:latin typeface="Sylfaen"/>
                <a:cs typeface="Sylfaen"/>
              </a:rPr>
              <a:t>ისეთი</a:t>
            </a:r>
            <a:r>
              <a:rPr lang="en-US" dirty="0">
                <a:latin typeface="Sylfaen"/>
                <a:cs typeface="Sylfaen"/>
              </a:rPr>
              <a:t> </a:t>
            </a:r>
            <a:r>
              <a:rPr lang="en-US" dirty="0" err="1">
                <a:latin typeface="Sylfaen"/>
                <a:cs typeface="Sylfaen"/>
              </a:rPr>
              <a:t>მოქმედება</a:t>
            </a:r>
            <a:r>
              <a:rPr lang="en-US" dirty="0">
                <a:latin typeface="Sylfaen"/>
                <a:cs typeface="Sylfaen"/>
              </a:rPr>
              <a:t>, </a:t>
            </a:r>
            <a:r>
              <a:rPr lang="en-US" dirty="0" err="1">
                <a:latin typeface="Sylfaen"/>
                <a:cs typeface="Sylfaen"/>
              </a:rPr>
              <a:t>რომელიც</a:t>
            </a:r>
            <a:r>
              <a:rPr lang="en-US" dirty="0">
                <a:latin typeface="Sylfaen"/>
                <a:cs typeface="Sylfaen"/>
              </a:rPr>
              <a:t> </a:t>
            </a:r>
            <a:r>
              <a:rPr lang="en-US" dirty="0" err="1">
                <a:latin typeface="Sylfaen"/>
                <a:cs typeface="Sylfaen"/>
              </a:rPr>
              <a:t>იწვევს</a:t>
            </a:r>
            <a:r>
              <a:rPr lang="en-US" dirty="0">
                <a:latin typeface="Sylfaen"/>
                <a:cs typeface="Sylfaen"/>
              </a:rPr>
              <a:t> </a:t>
            </a:r>
            <a:r>
              <a:rPr lang="en-US" dirty="0" err="1">
                <a:latin typeface="Sylfaen"/>
                <a:cs typeface="Sylfaen"/>
              </a:rPr>
              <a:t>ადამიანის</a:t>
            </a:r>
            <a:r>
              <a:rPr lang="en-US" dirty="0">
                <a:latin typeface="Sylfaen"/>
                <a:cs typeface="Sylfaen"/>
              </a:rPr>
              <a:t> </a:t>
            </a:r>
            <a:r>
              <a:rPr lang="en-US" dirty="0" err="1">
                <a:latin typeface="Sylfaen"/>
                <a:cs typeface="Sylfaen"/>
              </a:rPr>
              <a:t>პატივისა</a:t>
            </a:r>
            <a:r>
              <a:rPr lang="en-US" dirty="0">
                <a:latin typeface="Sylfaen"/>
                <a:cs typeface="Sylfaen"/>
              </a:rPr>
              <a:t> </a:t>
            </a:r>
            <a:r>
              <a:rPr lang="en-US" dirty="0" err="1">
                <a:latin typeface="Sylfaen"/>
                <a:cs typeface="Sylfaen"/>
              </a:rPr>
              <a:t>და</a:t>
            </a:r>
            <a:r>
              <a:rPr lang="en-US" dirty="0">
                <a:latin typeface="Sylfaen"/>
                <a:cs typeface="Sylfaen"/>
              </a:rPr>
              <a:t> </a:t>
            </a:r>
            <a:r>
              <a:rPr lang="en-US" dirty="0" err="1">
                <a:latin typeface="Sylfaen"/>
                <a:cs typeface="Sylfaen"/>
              </a:rPr>
              <a:t>ღირსების</a:t>
            </a:r>
            <a:r>
              <a:rPr lang="en-US" dirty="0">
                <a:latin typeface="Sylfaen"/>
                <a:cs typeface="Sylfaen"/>
              </a:rPr>
              <a:t> </a:t>
            </a:r>
            <a:r>
              <a:rPr lang="en-US" dirty="0" err="1">
                <a:latin typeface="Sylfaen"/>
                <a:cs typeface="Sylfaen"/>
              </a:rPr>
              <a:t>შელახვას</a:t>
            </a:r>
            <a:r>
              <a:rPr lang="en-US" dirty="0">
                <a:latin typeface="Sylfaen"/>
                <a:cs typeface="Sylfaen"/>
              </a:rPr>
              <a:t>;</a:t>
            </a:r>
          </a:p>
          <a:p>
            <a:endParaRPr lang="en-US" sz="1800" dirty="0"/>
          </a:p>
        </p:txBody>
      </p:sp>
    </p:spTree>
    <p:extLst>
      <p:ext uri="{BB962C8B-B14F-4D97-AF65-F5344CB8AC3E}">
        <p14:creationId xmlns:p14="http://schemas.microsoft.com/office/powerpoint/2010/main" val="3031010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t>ოჯახში ძალადობის ფორმები </a:t>
            </a:r>
            <a:endParaRPr lang="en-US" sz="4000" dirty="0"/>
          </a:p>
        </p:txBody>
      </p:sp>
      <p:sp>
        <p:nvSpPr>
          <p:cNvPr id="3" name="Content Placeholder 2"/>
          <p:cNvSpPr>
            <a:spLocks noGrp="1"/>
          </p:cNvSpPr>
          <p:nvPr>
            <p:ph idx="1"/>
          </p:nvPr>
        </p:nvSpPr>
        <p:spPr/>
        <p:txBody>
          <a:bodyPr>
            <a:noAutofit/>
          </a:bodyPr>
          <a:lstStyle/>
          <a:p>
            <a:pPr marL="0" indent="0">
              <a:buNone/>
            </a:pPr>
            <a:r>
              <a:rPr lang="en-US" b="1" dirty="0" err="1" smtClean="0">
                <a:latin typeface="Sylfaen"/>
                <a:cs typeface="Sylfaen"/>
              </a:rPr>
              <a:t>იძულება</a:t>
            </a:r>
            <a:r>
              <a:rPr lang="en-US" b="1" dirty="0" smtClean="0">
                <a:latin typeface="Sylfaen"/>
                <a:cs typeface="Sylfaen"/>
              </a:rPr>
              <a:t> </a:t>
            </a:r>
            <a:r>
              <a:rPr lang="en-US" dirty="0">
                <a:latin typeface="Sylfaen"/>
                <a:cs typeface="Sylfaen"/>
              </a:rPr>
              <a:t>– </a:t>
            </a:r>
            <a:r>
              <a:rPr lang="en-US" dirty="0" err="1">
                <a:latin typeface="Sylfaen"/>
                <a:cs typeface="Sylfaen"/>
              </a:rPr>
              <a:t>ადამიანის</a:t>
            </a:r>
            <a:r>
              <a:rPr lang="en-US" dirty="0">
                <a:latin typeface="Sylfaen"/>
                <a:cs typeface="Sylfaen"/>
              </a:rPr>
              <a:t> </a:t>
            </a:r>
            <a:r>
              <a:rPr lang="en-US" dirty="0" err="1">
                <a:latin typeface="Sylfaen"/>
                <a:cs typeface="Sylfaen"/>
              </a:rPr>
              <a:t>ფიზიკური</a:t>
            </a:r>
            <a:r>
              <a:rPr lang="en-US" dirty="0">
                <a:latin typeface="Sylfaen"/>
                <a:cs typeface="Sylfaen"/>
              </a:rPr>
              <a:t> </a:t>
            </a:r>
            <a:r>
              <a:rPr lang="en-US" dirty="0" err="1">
                <a:latin typeface="Sylfaen"/>
                <a:cs typeface="Sylfaen"/>
              </a:rPr>
              <a:t>ან</a:t>
            </a:r>
            <a:r>
              <a:rPr lang="en-US" dirty="0">
                <a:latin typeface="Sylfaen"/>
                <a:cs typeface="Sylfaen"/>
              </a:rPr>
              <a:t> </a:t>
            </a:r>
            <a:r>
              <a:rPr lang="en-US" dirty="0" err="1">
                <a:latin typeface="Sylfaen"/>
                <a:cs typeface="Sylfaen"/>
              </a:rPr>
              <a:t>ფსიქოლოგიური</a:t>
            </a:r>
            <a:r>
              <a:rPr lang="en-US" dirty="0">
                <a:latin typeface="Sylfaen"/>
                <a:cs typeface="Sylfaen"/>
              </a:rPr>
              <a:t> </a:t>
            </a:r>
            <a:r>
              <a:rPr lang="en-US" dirty="0" err="1">
                <a:latin typeface="Sylfaen"/>
                <a:cs typeface="Sylfaen"/>
              </a:rPr>
              <a:t>იძულება</a:t>
            </a:r>
            <a:r>
              <a:rPr lang="en-US" dirty="0">
                <a:latin typeface="Sylfaen"/>
                <a:cs typeface="Sylfaen"/>
              </a:rPr>
              <a:t>, </a:t>
            </a:r>
            <a:r>
              <a:rPr lang="en-US" dirty="0" err="1">
                <a:latin typeface="Sylfaen"/>
                <a:cs typeface="Sylfaen"/>
              </a:rPr>
              <a:t>შეასრულოს</a:t>
            </a:r>
            <a:r>
              <a:rPr lang="en-US" dirty="0">
                <a:latin typeface="Sylfaen"/>
                <a:cs typeface="Sylfaen"/>
              </a:rPr>
              <a:t> </a:t>
            </a:r>
            <a:r>
              <a:rPr lang="en-US" dirty="0" err="1">
                <a:latin typeface="Sylfaen"/>
                <a:cs typeface="Sylfaen"/>
              </a:rPr>
              <a:t>ან</a:t>
            </a:r>
            <a:r>
              <a:rPr lang="en-US" dirty="0">
                <a:latin typeface="Sylfaen"/>
                <a:cs typeface="Sylfaen"/>
              </a:rPr>
              <a:t> </a:t>
            </a:r>
            <a:r>
              <a:rPr lang="en-US" dirty="0" err="1">
                <a:latin typeface="Sylfaen"/>
                <a:cs typeface="Sylfaen"/>
              </a:rPr>
              <a:t>არ</a:t>
            </a:r>
            <a:r>
              <a:rPr lang="en-US" dirty="0">
                <a:latin typeface="Sylfaen"/>
                <a:cs typeface="Sylfaen"/>
              </a:rPr>
              <a:t> </a:t>
            </a:r>
            <a:r>
              <a:rPr lang="en-US" dirty="0" err="1">
                <a:latin typeface="Sylfaen"/>
                <a:cs typeface="Sylfaen"/>
              </a:rPr>
              <a:t>შეასრულოს</a:t>
            </a:r>
            <a:r>
              <a:rPr lang="en-US" dirty="0">
                <a:latin typeface="Sylfaen"/>
                <a:cs typeface="Sylfaen"/>
              </a:rPr>
              <a:t> </a:t>
            </a:r>
            <a:r>
              <a:rPr lang="en-US" dirty="0" err="1">
                <a:latin typeface="Sylfaen"/>
                <a:cs typeface="Sylfaen"/>
              </a:rPr>
              <a:t>მოქმედება</a:t>
            </a:r>
            <a:r>
              <a:rPr lang="en-US" dirty="0">
                <a:latin typeface="Sylfaen"/>
                <a:cs typeface="Sylfaen"/>
              </a:rPr>
              <a:t>, </a:t>
            </a:r>
            <a:r>
              <a:rPr lang="en-US" dirty="0" err="1">
                <a:latin typeface="Sylfaen"/>
                <a:cs typeface="Sylfaen"/>
              </a:rPr>
              <a:t>რომლის</a:t>
            </a:r>
            <a:r>
              <a:rPr lang="en-US" dirty="0">
                <a:latin typeface="Sylfaen"/>
                <a:cs typeface="Sylfaen"/>
              </a:rPr>
              <a:t> </a:t>
            </a:r>
            <a:r>
              <a:rPr lang="en-US" dirty="0" err="1">
                <a:latin typeface="Sylfaen"/>
                <a:cs typeface="Sylfaen"/>
              </a:rPr>
              <a:t>განხორციელება</a:t>
            </a:r>
            <a:r>
              <a:rPr lang="en-US" dirty="0">
                <a:latin typeface="Sylfaen"/>
                <a:cs typeface="Sylfaen"/>
              </a:rPr>
              <a:t> </a:t>
            </a:r>
            <a:r>
              <a:rPr lang="en-US" dirty="0" err="1">
                <a:latin typeface="Sylfaen"/>
                <a:cs typeface="Sylfaen"/>
              </a:rPr>
              <a:t>ან</a:t>
            </a:r>
            <a:r>
              <a:rPr lang="en-US" dirty="0">
                <a:latin typeface="Sylfaen"/>
                <a:cs typeface="Sylfaen"/>
              </a:rPr>
              <a:t> </a:t>
            </a:r>
            <a:r>
              <a:rPr lang="en-US" dirty="0" err="1">
                <a:latin typeface="Sylfaen"/>
                <a:cs typeface="Sylfaen"/>
              </a:rPr>
              <a:t>რომლისგან</a:t>
            </a:r>
            <a:r>
              <a:rPr lang="en-US" dirty="0">
                <a:latin typeface="Sylfaen"/>
                <a:cs typeface="Sylfaen"/>
              </a:rPr>
              <a:t> </a:t>
            </a:r>
            <a:r>
              <a:rPr lang="en-US" dirty="0" err="1">
                <a:latin typeface="Sylfaen"/>
                <a:cs typeface="Sylfaen"/>
              </a:rPr>
              <a:t>თავის</a:t>
            </a:r>
            <a:r>
              <a:rPr lang="en-US" dirty="0">
                <a:latin typeface="Sylfaen"/>
                <a:cs typeface="Sylfaen"/>
              </a:rPr>
              <a:t> </a:t>
            </a:r>
            <a:r>
              <a:rPr lang="en-US" dirty="0" err="1">
                <a:latin typeface="Sylfaen"/>
                <a:cs typeface="Sylfaen"/>
              </a:rPr>
              <a:t>შეკავება</a:t>
            </a:r>
            <a:r>
              <a:rPr lang="en-US" dirty="0">
                <a:latin typeface="Sylfaen"/>
                <a:cs typeface="Sylfaen"/>
              </a:rPr>
              <a:t> </a:t>
            </a:r>
            <a:r>
              <a:rPr lang="en-US" dirty="0" err="1">
                <a:latin typeface="Sylfaen"/>
                <a:cs typeface="Sylfaen"/>
              </a:rPr>
              <a:t>მისი</a:t>
            </a:r>
            <a:r>
              <a:rPr lang="en-US" dirty="0">
                <a:latin typeface="Sylfaen"/>
                <a:cs typeface="Sylfaen"/>
              </a:rPr>
              <a:t> </a:t>
            </a:r>
            <a:r>
              <a:rPr lang="en-US" dirty="0" err="1">
                <a:latin typeface="Sylfaen"/>
                <a:cs typeface="Sylfaen"/>
              </a:rPr>
              <a:t>უფლებაა</a:t>
            </a:r>
            <a:r>
              <a:rPr lang="en-US" dirty="0">
                <a:latin typeface="Sylfaen"/>
                <a:cs typeface="Sylfaen"/>
              </a:rPr>
              <a:t>, </a:t>
            </a:r>
            <a:r>
              <a:rPr lang="en-US" dirty="0" err="1">
                <a:latin typeface="Sylfaen"/>
                <a:cs typeface="Sylfaen"/>
              </a:rPr>
              <a:t>ან</a:t>
            </a:r>
            <a:r>
              <a:rPr lang="en-US" dirty="0">
                <a:latin typeface="Sylfaen"/>
                <a:cs typeface="Sylfaen"/>
              </a:rPr>
              <a:t> </a:t>
            </a:r>
            <a:r>
              <a:rPr lang="en-US" dirty="0" err="1">
                <a:latin typeface="Sylfaen"/>
                <a:cs typeface="Sylfaen"/>
              </a:rPr>
              <a:t>საკუთარ</a:t>
            </a:r>
            <a:r>
              <a:rPr lang="en-US" dirty="0">
                <a:latin typeface="Sylfaen"/>
                <a:cs typeface="Sylfaen"/>
              </a:rPr>
              <a:t> </a:t>
            </a:r>
            <a:r>
              <a:rPr lang="en-US" dirty="0" err="1">
                <a:latin typeface="Sylfaen"/>
                <a:cs typeface="Sylfaen"/>
              </a:rPr>
              <a:t>თავზე</a:t>
            </a:r>
            <a:r>
              <a:rPr lang="en-US" dirty="0">
                <a:latin typeface="Sylfaen"/>
                <a:cs typeface="Sylfaen"/>
              </a:rPr>
              <a:t> </a:t>
            </a:r>
            <a:r>
              <a:rPr lang="en-US" dirty="0" err="1">
                <a:latin typeface="Sylfaen"/>
                <a:cs typeface="Sylfaen"/>
              </a:rPr>
              <a:t>განიცადოს</a:t>
            </a:r>
            <a:r>
              <a:rPr lang="en-US" dirty="0">
                <a:latin typeface="Sylfaen"/>
                <a:cs typeface="Sylfaen"/>
              </a:rPr>
              <a:t> </a:t>
            </a:r>
            <a:r>
              <a:rPr lang="en-US" dirty="0" err="1">
                <a:latin typeface="Sylfaen"/>
                <a:cs typeface="Sylfaen"/>
              </a:rPr>
              <a:t>თავისი</a:t>
            </a:r>
            <a:r>
              <a:rPr lang="en-US" dirty="0">
                <a:latin typeface="Sylfaen"/>
                <a:cs typeface="Sylfaen"/>
              </a:rPr>
              <a:t> </a:t>
            </a:r>
            <a:r>
              <a:rPr lang="en-US" dirty="0" err="1">
                <a:latin typeface="Sylfaen"/>
                <a:cs typeface="Sylfaen"/>
              </a:rPr>
              <a:t>ნებასურვილის</a:t>
            </a:r>
            <a:r>
              <a:rPr lang="en-US" dirty="0">
                <a:latin typeface="Sylfaen"/>
                <a:cs typeface="Sylfaen"/>
              </a:rPr>
              <a:t> </a:t>
            </a:r>
            <a:r>
              <a:rPr lang="en-US" dirty="0" err="1">
                <a:latin typeface="Sylfaen"/>
                <a:cs typeface="Sylfaen"/>
              </a:rPr>
              <a:t>საწინააღმდეგო</a:t>
            </a:r>
            <a:r>
              <a:rPr lang="en-US" dirty="0">
                <a:latin typeface="Sylfaen"/>
                <a:cs typeface="Sylfaen"/>
              </a:rPr>
              <a:t> </a:t>
            </a:r>
            <a:r>
              <a:rPr lang="en-US" dirty="0" err="1">
                <a:latin typeface="Sylfaen"/>
                <a:cs typeface="Sylfaen"/>
              </a:rPr>
              <a:t>ზემოქმედება</a:t>
            </a:r>
            <a:r>
              <a:rPr lang="en-US" dirty="0">
                <a:latin typeface="Sylfaen"/>
                <a:cs typeface="Sylfaen"/>
              </a:rPr>
              <a:t>;</a:t>
            </a:r>
          </a:p>
          <a:p>
            <a:pPr marL="0" indent="0">
              <a:buNone/>
            </a:pPr>
            <a:endParaRPr lang="en-US" b="1" dirty="0" smtClean="0">
              <a:latin typeface="Sylfaen"/>
              <a:cs typeface="Sylfaen"/>
            </a:endParaRPr>
          </a:p>
          <a:p>
            <a:pPr marL="0" indent="0">
              <a:buNone/>
            </a:pPr>
            <a:r>
              <a:rPr lang="en-US" b="1" dirty="0" err="1" smtClean="0">
                <a:latin typeface="Sylfaen"/>
                <a:cs typeface="Sylfaen"/>
              </a:rPr>
              <a:t>სექსუალური</a:t>
            </a:r>
            <a:r>
              <a:rPr lang="en-US" b="1" dirty="0" smtClean="0">
                <a:latin typeface="Sylfaen"/>
                <a:cs typeface="Sylfaen"/>
              </a:rPr>
              <a:t> </a:t>
            </a:r>
            <a:r>
              <a:rPr lang="en-US" b="1" dirty="0" err="1">
                <a:latin typeface="Sylfaen"/>
                <a:cs typeface="Sylfaen"/>
              </a:rPr>
              <a:t>ძალადობა</a:t>
            </a:r>
            <a:r>
              <a:rPr lang="en-US" b="1" dirty="0">
                <a:latin typeface="Sylfaen"/>
                <a:cs typeface="Sylfaen"/>
              </a:rPr>
              <a:t> </a:t>
            </a:r>
            <a:r>
              <a:rPr lang="en-US" dirty="0">
                <a:latin typeface="Sylfaen"/>
                <a:cs typeface="Sylfaen"/>
              </a:rPr>
              <a:t>– </a:t>
            </a:r>
            <a:r>
              <a:rPr lang="en-US" dirty="0" err="1">
                <a:latin typeface="Sylfaen"/>
                <a:cs typeface="Sylfaen"/>
              </a:rPr>
              <a:t>სქესობრივი</a:t>
            </a:r>
            <a:r>
              <a:rPr lang="en-US" dirty="0">
                <a:latin typeface="Sylfaen"/>
                <a:cs typeface="Sylfaen"/>
              </a:rPr>
              <a:t> </a:t>
            </a:r>
            <a:r>
              <a:rPr lang="en-US" dirty="0" err="1">
                <a:latin typeface="Sylfaen"/>
                <a:cs typeface="Sylfaen"/>
              </a:rPr>
              <a:t>კავშირი</a:t>
            </a:r>
            <a:r>
              <a:rPr lang="en-US" dirty="0">
                <a:latin typeface="Sylfaen"/>
                <a:cs typeface="Sylfaen"/>
              </a:rPr>
              <a:t> </a:t>
            </a:r>
            <a:r>
              <a:rPr lang="en-US" dirty="0" err="1">
                <a:latin typeface="Sylfaen"/>
                <a:cs typeface="Sylfaen"/>
              </a:rPr>
              <a:t>ძალადობით</a:t>
            </a:r>
            <a:r>
              <a:rPr lang="en-US" dirty="0">
                <a:latin typeface="Sylfaen"/>
                <a:cs typeface="Sylfaen"/>
              </a:rPr>
              <a:t>, </a:t>
            </a:r>
            <a:r>
              <a:rPr lang="en-US" dirty="0" err="1">
                <a:latin typeface="Sylfaen"/>
                <a:cs typeface="Sylfaen"/>
              </a:rPr>
              <a:t>ძალადობის</a:t>
            </a:r>
            <a:r>
              <a:rPr lang="en-US" dirty="0">
                <a:latin typeface="Sylfaen"/>
                <a:cs typeface="Sylfaen"/>
              </a:rPr>
              <a:t> </a:t>
            </a:r>
            <a:r>
              <a:rPr lang="en-US" dirty="0" err="1">
                <a:latin typeface="Sylfaen"/>
                <a:cs typeface="Sylfaen"/>
              </a:rPr>
              <a:t>მუქარით</a:t>
            </a:r>
            <a:r>
              <a:rPr lang="en-US" dirty="0">
                <a:latin typeface="Sylfaen"/>
                <a:cs typeface="Sylfaen"/>
              </a:rPr>
              <a:t> </a:t>
            </a:r>
            <a:r>
              <a:rPr lang="en-US" dirty="0" err="1">
                <a:latin typeface="Sylfaen"/>
                <a:cs typeface="Sylfaen"/>
              </a:rPr>
              <a:t>ან</a:t>
            </a:r>
            <a:r>
              <a:rPr lang="en-US" dirty="0">
                <a:latin typeface="Sylfaen"/>
                <a:cs typeface="Sylfaen"/>
              </a:rPr>
              <a:t> </a:t>
            </a:r>
            <a:r>
              <a:rPr lang="en-US" dirty="0" err="1">
                <a:latin typeface="Sylfaen"/>
                <a:cs typeface="Sylfaen"/>
              </a:rPr>
              <a:t>მსხვერპლის</a:t>
            </a:r>
            <a:r>
              <a:rPr lang="en-US" dirty="0">
                <a:latin typeface="Sylfaen"/>
                <a:cs typeface="Sylfaen"/>
              </a:rPr>
              <a:t> </a:t>
            </a:r>
            <a:r>
              <a:rPr lang="en-US" dirty="0" err="1">
                <a:latin typeface="Sylfaen"/>
                <a:cs typeface="Sylfaen"/>
              </a:rPr>
              <a:t>უმწეობის</a:t>
            </a:r>
            <a:r>
              <a:rPr lang="en-US" dirty="0">
                <a:latin typeface="Sylfaen"/>
                <a:cs typeface="Sylfaen"/>
              </a:rPr>
              <a:t> </a:t>
            </a:r>
            <a:r>
              <a:rPr lang="en-US" dirty="0" err="1">
                <a:latin typeface="Sylfaen"/>
                <a:cs typeface="Sylfaen"/>
              </a:rPr>
              <a:t>გამოყენებით</a:t>
            </a:r>
            <a:r>
              <a:rPr lang="en-US" dirty="0">
                <a:latin typeface="Sylfaen"/>
                <a:cs typeface="Sylfaen"/>
              </a:rPr>
              <a:t>; </a:t>
            </a:r>
            <a:r>
              <a:rPr lang="en-US" dirty="0" err="1">
                <a:latin typeface="Sylfaen"/>
                <a:cs typeface="Sylfaen"/>
              </a:rPr>
              <a:t>სქესობრივი</a:t>
            </a:r>
            <a:r>
              <a:rPr lang="en-US" dirty="0">
                <a:latin typeface="Sylfaen"/>
                <a:cs typeface="Sylfaen"/>
              </a:rPr>
              <a:t> </a:t>
            </a:r>
            <a:r>
              <a:rPr lang="en-US" dirty="0" err="1">
                <a:latin typeface="Sylfaen"/>
                <a:cs typeface="Sylfaen"/>
              </a:rPr>
              <a:t>კავშირი</a:t>
            </a:r>
            <a:r>
              <a:rPr lang="en-US" dirty="0">
                <a:latin typeface="Sylfaen"/>
                <a:cs typeface="Sylfaen"/>
              </a:rPr>
              <a:t> </a:t>
            </a:r>
            <a:r>
              <a:rPr lang="en-US" dirty="0" err="1">
                <a:latin typeface="Sylfaen"/>
                <a:cs typeface="Sylfaen"/>
              </a:rPr>
              <a:t>ან</a:t>
            </a:r>
            <a:r>
              <a:rPr lang="en-US" dirty="0">
                <a:latin typeface="Sylfaen"/>
                <a:cs typeface="Sylfaen"/>
              </a:rPr>
              <a:t> </a:t>
            </a:r>
            <a:r>
              <a:rPr lang="en-US" dirty="0" err="1">
                <a:latin typeface="Sylfaen"/>
                <a:cs typeface="Sylfaen"/>
              </a:rPr>
              <a:t>სექსუალური</a:t>
            </a:r>
            <a:r>
              <a:rPr lang="en-US" dirty="0">
                <a:latin typeface="Sylfaen"/>
                <a:cs typeface="Sylfaen"/>
              </a:rPr>
              <a:t> </a:t>
            </a:r>
            <a:r>
              <a:rPr lang="en-US" dirty="0" err="1">
                <a:latin typeface="Sylfaen"/>
                <a:cs typeface="Sylfaen"/>
              </a:rPr>
              <a:t>ხასიათის</a:t>
            </a:r>
            <a:r>
              <a:rPr lang="en-US" dirty="0">
                <a:latin typeface="Sylfaen"/>
                <a:cs typeface="Sylfaen"/>
              </a:rPr>
              <a:t> </a:t>
            </a:r>
            <a:r>
              <a:rPr lang="en-US" dirty="0" err="1">
                <a:latin typeface="Sylfaen"/>
                <a:cs typeface="Sylfaen"/>
              </a:rPr>
              <a:t>სხვაგვარი</a:t>
            </a:r>
            <a:r>
              <a:rPr lang="en-US" dirty="0">
                <a:latin typeface="Sylfaen"/>
                <a:cs typeface="Sylfaen"/>
              </a:rPr>
              <a:t> </a:t>
            </a:r>
            <a:r>
              <a:rPr lang="en-US" dirty="0" err="1">
                <a:latin typeface="Sylfaen"/>
                <a:cs typeface="Sylfaen"/>
              </a:rPr>
              <a:t>მოქმედება</a:t>
            </a:r>
            <a:r>
              <a:rPr lang="en-US" dirty="0">
                <a:latin typeface="Sylfaen"/>
                <a:cs typeface="Sylfaen"/>
              </a:rPr>
              <a:t> </a:t>
            </a:r>
            <a:r>
              <a:rPr lang="en-US" dirty="0" err="1">
                <a:latin typeface="Sylfaen"/>
                <a:cs typeface="Sylfaen"/>
              </a:rPr>
              <a:t>ან</a:t>
            </a:r>
            <a:r>
              <a:rPr lang="en-US" dirty="0">
                <a:latin typeface="Sylfaen"/>
                <a:cs typeface="Sylfaen"/>
              </a:rPr>
              <a:t> </a:t>
            </a:r>
            <a:r>
              <a:rPr lang="en-US" dirty="0" err="1">
                <a:latin typeface="Sylfaen"/>
                <a:cs typeface="Sylfaen"/>
              </a:rPr>
              <a:t>გარყვნილი</a:t>
            </a:r>
            <a:r>
              <a:rPr lang="en-US" dirty="0">
                <a:latin typeface="Sylfaen"/>
                <a:cs typeface="Sylfaen"/>
              </a:rPr>
              <a:t> </a:t>
            </a:r>
            <a:r>
              <a:rPr lang="en-US" dirty="0" err="1">
                <a:latin typeface="Sylfaen"/>
                <a:cs typeface="Sylfaen"/>
              </a:rPr>
              <a:t>ქმედება</a:t>
            </a:r>
            <a:r>
              <a:rPr lang="en-US" dirty="0">
                <a:latin typeface="Sylfaen"/>
                <a:cs typeface="Sylfaen"/>
              </a:rPr>
              <a:t> </a:t>
            </a:r>
            <a:r>
              <a:rPr lang="en-US" dirty="0" err="1">
                <a:latin typeface="Sylfaen"/>
                <a:cs typeface="Sylfaen"/>
              </a:rPr>
              <a:t>არასრულწლოვნის</a:t>
            </a:r>
            <a:r>
              <a:rPr lang="en-US" dirty="0">
                <a:latin typeface="Sylfaen"/>
                <a:cs typeface="Sylfaen"/>
              </a:rPr>
              <a:t> </a:t>
            </a:r>
            <a:r>
              <a:rPr lang="en-US" dirty="0" err="1">
                <a:latin typeface="Sylfaen"/>
                <a:cs typeface="Sylfaen"/>
              </a:rPr>
              <a:t>მიმართ</a:t>
            </a:r>
            <a:r>
              <a:rPr lang="en-US" dirty="0">
                <a:latin typeface="Sylfaen"/>
                <a:cs typeface="Sylfaen"/>
              </a:rPr>
              <a:t>;</a:t>
            </a:r>
          </a:p>
          <a:p>
            <a:pPr marL="0" indent="0">
              <a:buNone/>
            </a:pPr>
            <a:endParaRPr lang="en-US" sz="1800" dirty="0"/>
          </a:p>
        </p:txBody>
      </p:sp>
    </p:spTree>
    <p:extLst>
      <p:ext uri="{BB962C8B-B14F-4D97-AF65-F5344CB8AC3E}">
        <p14:creationId xmlns:p14="http://schemas.microsoft.com/office/powerpoint/2010/main" val="2593250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t>ოჯახში ძალადობის ფორმები </a:t>
            </a:r>
            <a:endParaRPr lang="en-US" sz="4000" dirty="0"/>
          </a:p>
        </p:txBody>
      </p:sp>
      <p:sp>
        <p:nvSpPr>
          <p:cNvPr id="3" name="Content Placeholder 2"/>
          <p:cNvSpPr>
            <a:spLocks noGrp="1"/>
          </p:cNvSpPr>
          <p:nvPr>
            <p:ph idx="1"/>
          </p:nvPr>
        </p:nvSpPr>
        <p:spPr/>
        <p:txBody>
          <a:bodyPr>
            <a:noAutofit/>
          </a:bodyPr>
          <a:lstStyle/>
          <a:p>
            <a:pPr marL="0" indent="0">
              <a:buNone/>
            </a:pPr>
            <a:endParaRPr lang="en-US" b="1" dirty="0" smtClean="0">
              <a:latin typeface="Sylfaen"/>
              <a:cs typeface="Sylfaen"/>
            </a:endParaRPr>
          </a:p>
          <a:p>
            <a:pPr marL="0" indent="0">
              <a:buNone/>
            </a:pPr>
            <a:r>
              <a:rPr lang="en-US" b="1" dirty="0" err="1" smtClean="0">
                <a:latin typeface="Sylfaen"/>
                <a:cs typeface="Sylfaen"/>
              </a:rPr>
              <a:t>ეკონომიკური</a:t>
            </a:r>
            <a:r>
              <a:rPr lang="en-US" b="1" dirty="0" smtClean="0">
                <a:latin typeface="Sylfaen"/>
                <a:cs typeface="Sylfaen"/>
              </a:rPr>
              <a:t> </a:t>
            </a:r>
            <a:r>
              <a:rPr lang="en-US" b="1" dirty="0" err="1">
                <a:latin typeface="Sylfaen"/>
                <a:cs typeface="Sylfaen"/>
              </a:rPr>
              <a:t>ძალადობა</a:t>
            </a:r>
            <a:r>
              <a:rPr lang="en-US" b="1" dirty="0">
                <a:latin typeface="Sylfaen"/>
                <a:cs typeface="Sylfaen"/>
              </a:rPr>
              <a:t> </a:t>
            </a:r>
            <a:r>
              <a:rPr lang="en-US" dirty="0">
                <a:latin typeface="Sylfaen"/>
                <a:cs typeface="Sylfaen"/>
              </a:rPr>
              <a:t>– </a:t>
            </a:r>
            <a:r>
              <a:rPr lang="en-US" dirty="0" err="1">
                <a:latin typeface="Sylfaen"/>
                <a:cs typeface="Sylfaen"/>
              </a:rPr>
              <a:t>ქმედება</a:t>
            </a:r>
            <a:r>
              <a:rPr lang="en-US" dirty="0">
                <a:latin typeface="Sylfaen"/>
                <a:cs typeface="Sylfaen"/>
              </a:rPr>
              <a:t>, </a:t>
            </a:r>
            <a:r>
              <a:rPr lang="en-US" dirty="0" err="1">
                <a:latin typeface="Sylfaen"/>
                <a:cs typeface="Sylfaen"/>
              </a:rPr>
              <a:t>რომელიც</a:t>
            </a:r>
            <a:r>
              <a:rPr lang="en-US" dirty="0">
                <a:latin typeface="Sylfaen"/>
                <a:cs typeface="Sylfaen"/>
              </a:rPr>
              <a:t> </a:t>
            </a:r>
            <a:r>
              <a:rPr lang="en-US" dirty="0" err="1">
                <a:latin typeface="Sylfaen"/>
                <a:cs typeface="Sylfaen"/>
              </a:rPr>
              <a:t>იწვევს</a:t>
            </a:r>
            <a:r>
              <a:rPr lang="en-US" dirty="0">
                <a:latin typeface="Sylfaen"/>
                <a:cs typeface="Sylfaen"/>
              </a:rPr>
              <a:t> </a:t>
            </a:r>
            <a:r>
              <a:rPr lang="en-US" dirty="0" err="1">
                <a:latin typeface="Sylfaen"/>
                <a:cs typeface="Sylfaen"/>
              </a:rPr>
              <a:t>საკვებით</a:t>
            </a:r>
            <a:r>
              <a:rPr lang="en-US" dirty="0">
                <a:latin typeface="Sylfaen"/>
                <a:cs typeface="Sylfaen"/>
              </a:rPr>
              <a:t>, </a:t>
            </a:r>
            <a:r>
              <a:rPr lang="en-US" dirty="0" err="1">
                <a:latin typeface="Sylfaen"/>
                <a:cs typeface="Sylfaen"/>
              </a:rPr>
              <a:t>საცხოვრებელით</a:t>
            </a:r>
            <a:r>
              <a:rPr lang="en-US" dirty="0">
                <a:latin typeface="Sylfaen"/>
                <a:cs typeface="Sylfaen"/>
              </a:rPr>
              <a:t> </a:t>
            </a:r>
            <a:r>
              <a:rPr lang="en-US" dirty="0" err="1">
                <a:latin typeface="Sylfaen"/>
                <a:cs typeface="Sylfaen"/>
              </a:rPr>
              <a:t>და</a:t>
            </a:r>
            <a:r>
              <a:rPr lang="en-US" dirty="0">
                <a:latin typeface="Sylfaen"/>
                <a:cs typeface="Sylfaen"/>
              </a:rPr>
              <a:t> </a:t>
            </a:r>
            <a:r>
              <a:rPr lang="en-US" dirty="0" err="1">
                <a:latin typeface="Sylfaen"/>
                <a:cs typeface="Sylfaen"/>
              </a:rPr>
              <a:t>ნორმალური</a:t>
            </a:r>
            <a:r>
              <a:rPr lang="en-US" dirty="0">
                <a:latin typeface="Sylfaen"/>
                <a:cs typeface="Sylfaen"/>
              </a:rPr>
              <a:t> </a:t>
            </a:r>
            <a:r>
              <a:rPr lang="en-US" dirty="0" err="1">
                <a:latin typeface="Sylfaen"/>
                <a:cs typeface="Sylfaen"/>
              </a:rPr>
              <a:t>განვითარების</a:t>
            </a:r>
            <a:r>
              <a:rPr lang="en-US" dirty="0">
                <a:latin typeface="Sylfaen"/>
                <a:cs typeface="Sylfaen"/>
              </a:rPr>
              <a:t> </a:t>
            </a:r>
            <a:r>
              <a:rPr lang="en-US" dirty="0" err="1">
                <a:latin typeface="Sylfaen"/>
                <a:cs typeface="Sylfaen"/>
              </a:rPr>
              <a:t>სხვა</a:t>
            </a:r>
            <a:r>
              <a:rPr lang="en-US" dirty="0">
                <a:latin typeface="Sylfaen"/>
                <a:cs typeface="Sylfaen"/>
              </a:rPr>
              <a:t> </a:t>
            </a:r>
            <a:r>
              <a:rPr lang="en-US" dirty="0" err="1">
                <a:latin typeface="Sylfaen"/>
                <a:cs typeface="Sylfaen"/>
              </a:rPr>
              <a:t>პირობებით</a:t>
            </a:r>
            <a:r>
              <a:rPr lang="en-US" dirty="0">
                <a:latin typeface="Sylfaen"/>
                <a:cs typeface="Sylfaen"/>
              </a:rPr>
              <a:t> </a:t>
            </a:r>
            <a:r>
              <a:rPr lang="en-US" dirty="0" err="1">
                <a:latin typeface="Sylfaen"/>
                <a:cs typeface="Sylfaen"/>
              </a:rPr>
              <a:t>უზრუნველყოფის</a:t>
            </a:r>
            <a:r>
              <a:rPr lang="en-US" dirty="0">
                <a:latin typeface="Sylfaen"/>
                <a:cs typeface="Sylfaen"/>
              </a:rPr>
              <a:t>, </a:t>
            </a:r>
            <a:r>
              <a:rPr lang="en-US" dirty="0" err="1">
                <a:latin typeface="Sylfaen"/>
                <a:cs typeface="Sylfaen"/>
              </a:rPr>
              <a:t>საკუთრებისა</a:t>
            </a:r>
            <a:r>
              <a:rPr lang="en-US" dirty="0">
                <a:latin typeface="Sylfaen"/>
                <a:cs typeface="Sylfaen"/>
              </a:rPr>
              <a:t> </a:t>
            </a:r>
            <a:r>
              <a:rPr lang="en-US" dirty="0" err="1">
                <a:latin typeface="Sylfaen"/>
                <a:cs typeface="Sylfaen"/>
              </a:rPr>
              <a:t>და</a:t>
            </a:r>
            <a:r>
              <a:rPr lang="en-US" dirty="0">
                <a:latin typeface="Sylfaen"/>
                <a:cs typeface="Sylfaen"/>
              </a:rPr>
              <a:t> </a:t>
            </a:r>
            <a:r>
              <a:rPr lang="en-US" dirty="0" err="1">
                <a:latin typeface="Sylfaen"/>
                <a:cs typeface="Sylfaen"/>
              </a:rPr>
              <a:t>შრომის</a:t>
            </a:r>
            <a:r>
              <a:rPr lang="en-US" dirty="0">
                <a:latin typeface="Sylfaen"/>
                <a:cs typeface="Sylfaen"/>
              </a:rPr>
              <a:t> </a:t>
            </a:r>
            <a:r>
              <a:rPr lang="en-US" dirty="0" err="1">
                <a:latin typeface="Sylfaen"/>
                <a:cs typeface="Sylfaen"/>
              </a:rPr>
              <a:t>უფლებების</a:t>
            </a:r>
            <a:r>
              <a:rPr lang="en-US" dirty="0">
                <a:latin typeface="Sylfaen"/>
                <a:cs typeface="Sylfaen"/>
              </a:rPr>
              <a:t> </a:t>
            </a:r>
            <a:r>
              <a:rPr lang="en-US" dirty="0" err="1">
                <a:latin typeface="Sylfaen"/>
                <a:cs typeface="Sylfaen"/>
              </a:rPr>
              <a:t>განხორციელების</a:t>
            </a:r>
            <a:r>
              <a:rPr lang="en-US" dirty="0">
                <a:latin typeface="Sylfaen"/>
                <a:cs typeface="Sylfaen"/>
              </a:rPr>
              <a:t>, </a:t>
            </a:r>
            <a:r>
              <a:rPr lang="en-US" dirty="0" err="1">
                <a:latin typeface="Sylfaen"/>
                <a:cs typeface="Sylfaen"/>
              </a:rPr>
              <a:t>აგრეთვე</a:t>
            </a:r>
            <a:r>
              <a:rPr lang="en-US" dirty="0">
                <a:latin typeface="Sylfaen"/>
                <a:cs typeface="Sylfaen"/>
              </a:rPr>
              <a:t> </a:t>
            </a:r>
            <a:r>
              <a:rPr lang="en-US" dirty="0" err="1">
                <a:latin typeface="Sylfaen"/>
                <a:cs typeface="Sylfaen"/>
              </a:rPr>
              <a:t>თანასაკუთრებაში</a:t>
            </a:r>
            <a:r>
              <a:rPr lang="en-US" dirty="0">
                <a:latin typeface="Sylfaen"/>
                <a:cs typeface="Sylfaen"/>
              </a:rPr>
              <a:t> </a:t>
            </a:r>
            <a:r>
              <a:rPr lang="en-US" dirty="0" err="1">
                <a:latin typeface="Sylfaen"/>
                <a:cs typeface="Sylfaen"/>
              </a:rPr>
              <a:t>არსებული</a:t>
            </a:r>
            <a:r>
              <a:rPr lang="en-US" dirty="0">
                <a:latin typeface="Sylfaen"/>
                <a:cs typeface="Sylfaen"/>
              </a:rPr>
              <a:t> </a:t>
            </a:r>
            <a:r>
              <a:rPr lang="en-US" dirty="0" err="1">
                <a:latin typeface="Sylfaen"/>
                <a:cs typeface="Sylfaen"/>
              </a:rPr>
              <a:t>ქონებით</a:t>
            </a:r>
            <a:r>
              <a:rPr lang="en-US" dirty="0">
                <a:latin typeface="Sylfaen"/>
                <a:cs typeface="Sylfaen"/>
              </a:rPr>
              <a:t> </a:t>
            </a:r>
            <a:r>
              <a:rPr lang="en-US" dirty="0" err="1">
                <a:latin typeface="Sylfaen"/>
                <a:cs typeface="Sylfaen"/>
              </a:rPr>
              <a:t>სარგებლობისა</a:t>
            </a:r>
            <a:r>
              <a:rPr lang="en-US" dirty="0">
                <a:latin typeface="Sylfaen"/>
                <a:cs typeface="Sylfaen"/>
              </a:rPr>
              <a:t> </a:t>
            </a:r>
            <a:r>
              <a:rPr lang="en-US" dirty="0" err="1">
                <a:latin typeface="Sylfaen"/>
                <a:cs typeface="Sylfaen"/>
              </a:rPr>
              <a:t>და</a:t>
            </a:r>
            <a:r>
              <a:rPr lang="en-US" dirty="0">
                <a:latin typeface="Sylfaen"/>
                <a:cs typeface="Sylfaen"/>
              </a:rPr>
              <a:t> </a:t>
            </a:r>
            <a:r>
              <a:rPr lang="en-US" dirty="0" err="1">
                <a:latin typeface="Sylfaen"/>
                <a:cs typeface="Sylfaen"/>
              </a:rPr>
              <a:t>კუთვნილი</a:t>
            </a:r>
            <a:r>
              <a:rPr lang="en-US" dirty="0">
                <a:latin typeface="Sylfaen"/>
                <a:cs typeface="Sylfaen"/>
              </a:rPr>
              <a:t> </a:t>
            </a:r>
            <a:r>
              <a:rPr lang="en-US" dirty="0" err="1">
                <a:latin typeface="Sylfaen"/>
                <a:cs typeface="Sylfaen"/>
              </a:rPr>
              <a:t>წილის</a:t>
            </a:r>
            <a:r>
              <a:rPr lang="en-US" dirty="0">
                <a:latin typeface="Sylfaen"/>
                <a:cs typeface="Sylfaen"/>
              </a:rPr>
              <a:t> </a:t>
            </a:r>
            <a:r>
              <a:rPr lang="en-US" dirty="0" err="1">
                <a:latin typeface="Sylfaen"/>
                <a:cs typeface="Sylfaen"/>
              </a:rPr>
              <a:t>განკარგვის</a:t>
            </a:r>
            <a:r>
              <a:rPr lang="en-US" dirty="0">
                <a:latin typeface="Sylfaen"/>
                <a:cs typeface="Sylfaen"/>
              </a:rPr>
              <a:t> </a:t>
            </a:r>
            <a:r>
              <a:rPr lang="en-US" dirty="0" err="1">
                <a:latin typeface="Sylfaen"/>
                <a:cs typeface="Sylfaen"/>
              </a:rPr>
              <a:t>უფლების</a:t>
            </a:r>
            <a:r>
              <a:rPr lang="en-US" dirty="0">
                <a:latin typeface="Sylfaen"/>
                <a:cs typeface="Sylfaen"/>
              </a:rPr>
              <a:t> </a:t>
            </a:r>
            <a:r>
              <a:rPr lang="en-US" dirty="0" err="1">
                <a:latin typeface="Sylfaen"/>
                <a:cs typeface="Sylfaen"/>
              </a:rPr>
              <a:t>შეზღუდვას</a:t>
            </a:r>
            <a:r>
              <a:rPr lang="en-US" dirty="0">
                <a:latin typeface="Sylfaen"/>
                <a:cs typeface="Sylfaen"/>
              </a:rPr>
              <a:t>;</a:t>
            </a:r>
          </a:p>
          <a:p>
            <a:endParaRPr lang="en-US" sz="1800" dirty="0"/>
          </a:p>
        </p:txBody>
      </p:sp>
    </p:spTree>
    <p:extLst>
      <p:ext uri="{BB962C8B-B14F-4D97-AF65-F5344CB8AC3E}">
        <p14:creationId xmlns:p14="http://schemas.microsoft.com/office/powerpoint/2010/main" val="2366996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t>ოჯახში ძალადობის ფორმები </a:t>
            </a:r>
            <a:endParaRPr lang="en-US" sz="4000" dirty="0"/>
          </a:p>
        </p:txBody>
      </p:sp>
      <p:sp>
        <p:nvSpPr>
          <p:cNvPr id="3" name="Content Placeholder 2"/>
          <p:cNvSpPr>
            <a:spLocks noGrp="1"/>
          </p:cNvSpPr>
          <p:nvPr>
            <p:ph idx="1"/>
          </p:nvPr>
        </p:nvSpPr>
        <p:spPr/>
        <p:txBody>
          <a:bodyPr>
            <a:noAutofit/>
          </a:bodyPr>
          <a:lstStyle/>
          <a:p>
            <a:pPr marL="0" indent="0">
              <a:buNone/>
            </a:pPr>
            <a:endParaRPr lang="en-US" b="1" dirty="0" smtClean="0">
              <a:latin typeface="Sylfaen"/>
              <a:cs typeface="Sylfaen"/>
            </a:endParaRPr>
          </a:p>
          <a:p>
            <a:pPr marL="0" indent="0">
              <a:buNone/>
            </a:pPr>
            <a:r>
              <a:rPr lang="en-US" b="1" dirty="0" err="1" smtClean="0">
                <a:latin typeface="Sylfaen"/>
                <a:cs typeface="Sylfaen"/>
              </a:rPr>
              <a:t>ეკონომიკური</a:t>
            </a:r>
            <a:r>
              <a:rPr lang="en-US" b="1" dirty="0" smtClean="0">
                <a:latin typeface="Sylfaen"/>
                <a:cs typeface="Sylfaen"/>
              </a:rPr>
              <a:t> </a:t>
            </a:r>
            <a:r>
              <a:rPr lang="en-US" b="1" dirty="0" err="1">
                <a:latin typeface="Sylfaen"/>
                <a:cs typeface="Sylfaen"/>
              </a:rPr>
              <a:t>ძალადობა</a:t>
            </a:r>
            <a:r>
              <a:rPr lang="en-US" b="1" dirty="0">
                <a:latin typeface="Sylfaen"/>
                <a:cs typeface="Sylfaen"/>
              </a:rPr>
              <a:t> </a:t>
            </a:r>
            <a:r>
              <a:rPr lang="en-US" dirty="0">
                <a:latin typeface="Sylfaen"/>
                <a:cs typeface="Sylfaen"/>
              </a:rPr>
              <a:t>– </a:t>
            </a:r>
            <a:r>
              <a:rPr lang="en-US" dirty="0" err="1">
                <a:latin typeface="Sylfaen"/>
                <a:cs typeface="Sylfaen"/>
              </a:rPr>
              <a:t>ქმედება</a:t>
            </a:r>
            <a:r>
              <a:rPr lang="en-US" dirty="0">
                <a:latin typeface="Sylfaen"/>
                <a:cs typeface="Sylfaen"/>
              </a:rPr>
              <a:t>, </a:t>
            </a:r>
            <a:r>
              <a:rPr lang="en-US" dirty="0" err="1">
                <a:latin typeface="Sylfaen"/>
                <a:cs typeface="Sylfaen"/>
              </a:rPr>
              <a:t>რომელიც</a:t>
            </a:r>
            <a:r>
              <a:rPr lang="en-US" dirty="0">
                <a:latin typeface="Sylfaen"/>
                <a:cs typeface="Sylfaen"/>
              </a:rPr>
              <a:t> </a:t>
            </a:r>
            <a:r>
              <a:rPr lang="en-US" dirty="0" err="1">
                <a:latin typeface="Sylfaen"/>
                <a:cs typeface="Sylfaen"/>
              </a:rPr>
              <a:t>იწვევს</a:t>
            </a:r>
            <a:r>
              <a:rPr lang="en-US" dirty="0">
                <a:latin typeface="Sylfaen"/>
                <a:cs typeface="Sylfaen"/>
              </a:rPr>
              <a:t> </a:t>
            </a:r>
            <a:r>
              <a:rPr lang="en-US" dirty="0" err="1">
                <a:latin typeface="Sylfaen"/>
                <a:cs typeface="Sylfaen"/>
              </a:rPr>
              <a:t>საკვებით</a:t>
            </a:r>
            <a:r>
              <a:rPr lang="en-US" dirty="0">
                <a:latin typeface="Sylfaen"/>
                <a:cs typeface="Sylfaen"/>
              </a:rPr>
              <a:t>, </a:t>
            </a:r>
            <a:r>
              <a:rPr lang="en-US" dirty="0" err="1">
                <a:latin typeface="Sylfaen"/>
                <a:cs typeface="Sylfaen"/>
              </a:rPr>
              <a:t>საცხოვრებელით</a:t>
            </a:r>
            <a:r>
              <a:rPr lang="en-US" dirty="0">
                <a:latin typeface="Sylfaen"/>
                <a:cs typeface="Sylfaen"/>
              </a:rPr>
              <a:t> </a:t>
            </a:r>
            <a:r>
              <a:rPr lang="en-US" dirty="0" err="1">
                <a:latin typeface="Sylfaen"/>
                <a:cs typeface="Sylfaen"/>
              </a:rPr>
              <a:t>და</a:t>
            </a:r>
            <a:r>
              <a:rPr lang="en-US" dirty="0">
                <a:latin typeface="Sylfaen"/>
                <a:cs typeface="Sylfaen"/>
              </a:rPr>
              <a:t> </a:t>
            </a:r>
            <a:r>
              <a:rPr lang="en-US" dirty="0" err="1">
                <a:latin typeface="Sylfaen"/>
                <a:cs typeface="Sylfaen"/>
              </a:rPr>
              <a:t>ნორმალური</a:t>
            </a:r>
            <a:r>
              <a:rPr lang="en-US" dirty="0">
                <a:latin typeface="Sylfaen"/>
                <a:cs typeface="Sylfaen"/>
              </a:rPr>
              <a:t> </a:t>
            </a:r>
            <a:r>
              <a:rPr lang="en-US" dirty="0" err="1">
                <a:latin typeface="Sylfaen"/>
                <a:cs typeface="Sylfaen"/>
              </a:rPr>
              <a:t>განვითარების</a:t>
            </a:r>
            <a:r>
              <a:rPr lang="en-US" dirty="0">
                <a:latin typeface="Sylfaen"/>
                <a:cs typeface="Sylfaen"/>
              </a:rPr>
              <a:t> </a:t>
            </a:r>
            <a:r>
              <a:rPr lang="en-US" dirty="0" err="1">
                <a:latin typeface="Sylfaen"/>
                <a:cs typeface="Sylfaen"/>
              </a:rPr>
              <a:t>სხვა</a:t>
            </a:r>
            <a:r>
              <a:rPr lang="en-US" dirty="0">
                <a:latin typeface="Sylfaen"/>
                <a:cs typeface="Sylfaen"/>
              </a:rPr>
              <a:t> </a:t>
            </a:r>
            <a:r>
              <a:rPr lang="en-US" dirty="0" err="1">
                <a:latin typeface="Sylfaen"/>
                <a:cs typeface="Sylfaen"/>
              </a:rPr>
              <a:t>პირობებით</a:t>
            </a:r>
            <a:r>
              <a:rPr lang="en-US" dirty="0">
                <a:latin typeface="Sylfaen"/>
                <a:cs typeface="Sylfaen"/>
              </a:rPr>
              <a:t> </a:t>
            </a:r>
            <a:r>
              <a:rPr lang="en-US" dirty="0" err="1">
                <a:latin typeface="Sylfaen"/>
                <a:cs typeface="Sylfaen"/>
              </a:rPr>
              <a:t>უზრუნველყოფის</a:t>
            </a:r>
            <a:r>
              <a:rPr lang="en-US" dirty="0">
                <a:latin typeface="Sylfaen"/>
                <a:cs typeface="Sylfaen"/>
              </a:rPr>
              <a:t>, </a:t>
            </a:r>
            <a:r>
              <a:rPr lang="en-US" dirty="0" err="1">
                <a:latin typeface="Sylfaen"/>
                <a:cs typeface="Sylfaen"/>
              </a:rPr>
              <a:t>საკუთრებისა</a:t>
            </a:r>
            <a:r>
              <a:rPr lang="en-US" dirty="0">
                <a:latin typeface="Sylfaen"/>
                <a:cs typeface="Sylfaen"/>
              </a:rPr>
              <a:t> </a:t>
            </a:r>
            <a:r>
              <a:rPr lang="en-US" dirty="0" err="1">
                <a:latin typeface="Sylfaen"/>
                <a:cs typeface="Sylfaen"/>
              </a:rPr>
              <a:t>და</a:t>
            </a:r>
            <a:r>
              <a:rPr lang="en-US" dirty="0">
                <a:latin typeface="Sylfaen"/>
                <a:cs typeface="Sylfaen"/>
              </a:rPr>
              <a:t> </a:t>
            </a:r>
            <a:r>
              <a:rPr lang="en-US" dirty="0" err="1">
                <a:latin typeface="Sylfaen"/>
                <a:cs typeface="Sylfaen"/>
              </a:rPr>
              <a:t>შრომის</a:t>
            </a:r>
            <a:r>
              <a:rPr lang="en-US" dirty="0">
                <a:latin typeface="Sylfaen"/>
                <a:cs typeface="Sylfaen"/>
              </a:rPr>
              <a:t> </a:t>
            </a:r>
            <a:r>
              <a:rPr lang="en-US" dirty="0" err="1">
                <a:latin typeface="Sylfaen"/>
                <a:cs typeface="Sylfaen"/>
              </a:rPr>
              <a:t>უფლებების</a:t>
            </a:r>
            <a:r>
              <a:rPr lang="en-US" dirty="0">
                <a:latin typeface="Sylfaen"/>
                <a:cs typeface="Sylfaen"/>
              </a:rPr>
              <a:t> </a:t>
            </a:r>
            <a:r>
              <a:rPr lang="en-US" dirty="0" err="1">
                <a:latin typeface="Sylfaen"/>
                <a:cs typeface="Sylfaen"/>
              </a:rPr>
              <a:t>განხორციელების</a:t>
            </a:r>
            <a:r>
              <a:rPr lang="en-US" dirty="0">
                <a:latin typeface="Sylfaen"/>
                <a:cs typeface="Sylfaen"/>
              </a:rPr>
              <a:t>, </a:t>
            </a:r>
            <a:r>
              <a:rPr lang="en-US" dirty="0" err="1">
                <a:latin typeface="Sylfaen"/>
                <a:cs typeface="Sylfaen"/>
              </a:rPr>
              <a:t>აგრეთვე</a:t>
            </a:r>
            <a:r>
              <a:rPr lang="en-US" dirty="0">
                <a:latin typeface="Sylfaen"/>
                <a:cs typeface="Sylfaen"/>
              </a:rPr>
              <a:t> </a:t>
            </a:r>
            <a:r>
              <a:rPr lang="en-US" dirty="0" err="1">
                <a:latin typeface="Sylfaen"/>
                <a:cs typeface="Sylfaen"/>
              </a:rPr>
              <a:t>თანასაკუთრებაში</a:t>
            </a:r>
            <a:r>
              <a:rPr lang="en-US" dirty="0">
                <a:latin typeface="Sylfaen"/>
                <a:cs typeface="Sylfaen"/>
              </a:rPr>
              <a:t> </a:t>
            </a:r>
            <a:r>
              <a:rPr lang="en-US" dirty="0" err="1">
                <a:latin typeface="Sylfaen"/>
                <a:cs typeface="Sylfaen"/>
              </a:rPr>
              <a:t>არსებული</a:t>
            </a:r>
            <a:r>
              <a:rPr lang="en-US" dirty="0">
                <a:latin typeface="Sylfaen"/>
                <a:cs typeface="Sylfaen"/>
              </a:rPr>
              <a:t> </a:t>
            </a:r>
            <a:r>
              <a:rPr lang="en-US" dirty="0" err="1">
                <a:latin typeface="Sylfaen"/>
                <a:cs typeface="Sylfaen"/>
              </a:rPr>
              <a:t>ქონებით</a:t>
            </a:r>
            <a:r>
              <a:rPr lang="en-US" dirty="0">
                <a:latin typeface="Sylfaen"/>
                <a:cs typeface="Sylfaen"/>
              </a:rPr>
              <a:t> </a:t>
            </a:r>
            <a:r>
              <a:rPr lang="en-US" dirty="0" err="1">
                <a:latin typeface="Sylfaen"/>
                <a:cs typeface="Sylfaen"/>
              </a:rPr>
              <a:t>სარგებლობისა</a:t>
            </a:r>
            <a:r>
              <a:rPr lang="en-US" dirty="0">
                <a:latin typeface="Sylfaen"/>
                <a:cs typeface="Sylfaen"/>
              </a:rPr>
              <a:t> </a:t>
            </a:r>
            <a:r>
              <a:rPr lang="en-US" dirty="0" err="1">
                <a:latin typeface="Sylfaen"/>
                <a:cs typeface="Sylfaen"/>
              </a:rPr>
              <a:t>და</a:t>
            </a:r>
            <a:r>
              <a:rPr lang="en-US" dirty="0">
                <a:latin typeface="Sylfaen"/>
                <a:cs typeface="Sylfaen"/>
              </a:rPr>
              <a:t> </a:t>
            </a:r>
            <a:r>
              <a:rPr lang="en-US" dirty="0" err="1">
                <a:latin typeface="Sylfaen"/>
                <a:cs typeface="Sylfaen"/>
              </a:rPr>
              <a:t>კუთვნილი</a:t>
            </a:r>
            <a:r>
              <a:rPr lang="en-US" dirty="0">
                <a:latin typeface="Sylfaen"/>
                <a:cs typeface="Sylfaen"/>
              </a:rPr>
              <a:t> </a:t>
            </a:r>
            <a:r>
              <a:rPr lang="en-US" dirty="0" err="1">
                <a:latin typeface="Sylfaen"/>
                <a:cs typeface="Sylfaen"/>
              </a:rPr>
              <a:t>წილის</a:t>
            </a:r>
            <a:r>
              <a:rPr lang="en-US" dirty="0">
                <a:latin typeface="Sylfaen"/>
                <a:cs typeface="Sylfaen"/>
              </a:rPr>
              <a:t> </a:t>
            </a:r>
            <a:r>
              <a:rPr lang="en-US" dirty="0" err="1">
                <a:latin typeface="Sylfaen"/>
                <a:cs typeface="Sylfaen"/>
              </a:rPr>
              <a:t>განკარგვის</a:t>
            </a:r>
            <a:r>
              <a:rPr lang="en-US" dirty="0">
                <a:latin typeface="Sylfaen"/>
                <a:cs typeface="Sylfaen"/>
              </a:rPr>
              <a:t> </a:t>
            </a:r>
            <a:r>
              <a:rPr lang="en-US" dirty="0" err="1">
                <a:latin typeface="Sylfaen"/>
                <a:cs typeface="Sylfaen"/>
              </a:rPr>
              <a:t>უფლების</a:t>
            </a:r>
            <a:r>
              <a:rPr lang="en-US" dirty="0">
                <a:latin typeface="Sylfaen"/>
                <a:cs typeface="Sylfaen"/>
              </a:rPr>
              <a:t> </a:t>
            </a:r>
            <a:r>
              <a:rPr lang="en-US" dirty="0" err="1">
                <a:latin typeface="Sylfaen"/>
                <a:cs typeface="Sylfaen"/>
              </a:rPr>
              <a:t>შეზღუდვას</a:t>
            </a:r>
            <a:r>
              <a:rPr lang="en-US" dirty="0">
                <a:latin typeface="Sylfaen"/>
                <a:cs typeface="Sylfaen"/>
              </a:rPr>
              <a:t>;</a:t>
            </a:r>
          </a:p>
          <a:p>
            <a:endParaRPr lang="en-US" sz="1800" dirty="0"/>
          </a:p>
        </p:txBody>
      </p:sp>
    </p:spTree>
    <p:extLst>
      <p:ext uri="{BB962C8B-B14F-4D97-AF65-F5344CB8AC3E}">
        <p14:creationId xmlns:p14="http://schemas.microsoft.com/office/powerpoint/2010/main" val="2218177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a:t>ძალადობის </a:t>
            </a:r>
            <a:r>
              <a:rPr lang="ka-GE" sz="4000" dirty="0" smtClean="0"/>
              <a:t>ციკლი</a:t>
            </a:r>
            <a:endParaRPr lang="en-US" sz="4000" dirty="0"/>
          </a:p>
        </p:txBody>
      </p:sp>
      <p:sp>
        <p:nvSpPr>
          <p:cNvPr id="3" name="Content Placeholder 2"/>
          <p:cNvSpPr>
            <a:spLocks noGrp="1"/>
          </p:cNvSpPr>
          <p:nvPr>
            <p:ph idx="1"/>
          </p:nvPr>
        </p:nvSpPr>
        <p:spPr/>
        <p:txBody>
          <a:bodyPr>
            <a:normAutofit/>
          </a:bodyPr>
          <a:lstStyle/>
          <a:p>
            <a:pPr marL="0" indent="0" algn="just">
              <a:buNone/>
            </a:pPr>
            <a:r>
              <a:rPr lang="en-US" dirty="0" err="1">
                <a:latin typeface="Sylfaen"/>
                <a:cs typeface="Sylfaen"/>
              </a:rPr>
              <a:t>ოჯახში</a:t>
            </a:r>
            <a:r>
              <a:rPr lang="en-US" dirty="0">
                <a:latin typeface="Sylfaen"/>
                <a:cs typeface="Sylfaen"/>
              </a:rPr>
              <a:t> </a:t>
            </a:r>
            <a:r>
              <a:rPr lang="en-US" dirty="0" err="1">
                <a:latin typeface="Sylfaen"/>
                <a:cs typeface="Sylfaen"/>
              </a:rPr>
              <a:t>ძალადობის</a:t>
            </a:r>
            <a:r>
              <a:rPr lang="en-US" dirty="0">
                <a:latin typeface="Sylfaen"/>
                <a:cs typeface="Sylfaen"/>
              </a:rPr>
              <a:t> </a:t>
            </a:r>
            <a:r>
              <a:rPr lang="en-US" dirty="0" err="1">
                <a:latin typeface="Sylfaen"/>
                <a:cs typeface="Sylfaen"/>
              </a:rPr>
              <a:t>ფენომენის</a:t>
            </a:r>
            <a:r>
              <a:rPr lang="en-US" dirty="0">
                <a:latin typeface="Sylfaen"/>
                <a:cs typeface="Sylfaen"/>
              </a:rPr>
              <a:t> </a:t>
            </a:r>
            <a:r>
              <a:rPr lang="en-US" dirty="0" err="1">
                <a:latin typeface="Sylfaen"/>
                <a:cs typeface="Sylfaen"/>
              </a:rPr>
              <a:t>ასახსნელად</a:t>
            </a:r>
            <a:r>
              <a:rPr lang="en-US" dirty="0">
                <a:latin typeface="Sylfaen"/>
                <a:cs typeface="Sylfaen"/>
              </a:rPr>
              <a:t> </a:t>
            </a:r>
            <a:r>
              <a:rPr lang="ka-GE" dirty="0">
                <a:cs typeface="Sylfaen"/>
              </a:rPr>
              <a:t>Lenore Walker ის მიერ 1979 </a:t>
            </a:r>
            <a:r>
              <a:rPr lang="ka-GE" dirty="0" smtClean="0">
                <a:cs typeface="Sylfaen"/>
              </a:rPr>
              <a:t>წელს შემუშავებულია </a:t>
            </a:r>
            <a:r>
              <a:rPr lang="en-US" dirty="0" err="1" smtClean="0">
                <a:latin typeface="Sylfaen"/>
                <a:cs typeface="Sylfaen"/>
              </a:rPr>
              <a:t>ე.წ</a:t>
            </a:r>
            <a:r>
              <a:rPr lang="en-US" dirty="0" smtClean="0">
                <a:latin typeface="Sylfaen"/>
                <a:cs typeface="Sylfaen"/>
              </a:rPr>
              <a:t> </a:t>
            </a:r>
            <a:r>
              <a:rPr lang="ka-GE" dirty="0">
                <a:latin typeface="Sylfaen"/>
                <a:cs typeface="Sylfaen"/>
              </a:rPr>
              <a:t>“ძალადობის ციკლს</a:t>
            </a:r>
            <a:r>
              <a:rPr lang="ka-GE" dirty="0" smtClean="0">
                <a:latin typeface="Sylfaen"/>
                <a:cs typeface="Sylfaen"/>
              </a:rPr>
              <a:t>”.</a:t>
            </a:r>
          </a:p>
          <a:p>
            <a:pPr marL="0" indent="0" algn="just">
              <a:buNone/>
            </a:pPr>
            <a:r>
              <a:rPr lang="ka-GE" dirty="0" smtClean="0">
                <a:latin typeface="Sylfaen"/>
                <a:cs typeface="Sylfaen"/>
              </a:rPr>
              <a:t>სოციალური </a:t>
            </a:r>
            <a:r>
              <a:rPr lang="ka-GE" dirty="0">
                <a:latin typeface="Sylfaen"/>
                <a:cs typeface="Sylfaen"/>
              </a:rPr>
              <a:t>ციკლის თეორიით ავტორმა ნათლად გამოხატა ძალადობრივი ურთიერთობის განვითარების დინამიკა. </a:t>
            </a:r>
            <a:endParaRPr lang="ka-GE" dirty="0" smtClean="0">
              <a:latin typeface="Sylfaen"/>
              <a:cs typeface="Sylfaen"/>
            </a:endParaRPr>
          </a:p>
          <a:p>
            <a:pPr marL="0" indent="0" algn="just">
              <a:buNone/>
            </a:pPr>
            <a:r>
              <a:rPr lang="ka-GE" dirty="0" smtClean="0">
                <a:latin typeface="Sylfaen"/>
                <a:cs typeface="Sylfaen"/>
              </a:rPr>
              <a:t>ციკლი </a:t>
            </a:r>
            <a:r>
              <a:rPr lang="ka-GE" dirty="0">
                <a:latin typeface="Sylfaen"/>
                <a:cs typeface="Sylfaen"/>
              </a:rPr>
              <a:t>ოთხი ფაზისგან შედგება</a:t>
            </a:r>
            <a:r>
              <a:rPr lang="ka-GE" dirty="0" smtClean="0">
                <a:latin typeface="Sylfaen"/>
                <a:cs typeface="Sylfaen"/>
              </a:rPr>
              <a:t>:</a:t>
            </a:r>
            <a:endParaRPr lang="en-US" dirty="0">
              <a:latin typeface="Sylfaen"/>
              <a:cs typeface="Sylfaen"/>
            </a:endParaRPr>
          </a:p>
          <a:p>
            <a:pPr lvl="0" algn="just"/>
            <a:r>
              <a:rPr lang="ka-GE" dirty="0">
                <a:latin typeface="Sylfaen"/>
                <a:cs typeface="Sylfaen"/>
              </a:rPr>
              <a:t>დაძაბულობის აკუმულაციის და ზრდის ფაზა</a:t>
            </a:r>
            <a:endParaRPr lang="en-US" dirty="0">
              <a:latin typeface="Sylfaen"/>
              <a:cs typeface="Sylfaen"/>
            </a:endParaRPr>
          </a:p>
          <a:p>
            <a:pPr lvl="0" algn="just"/>
            <a:r>
              <a:rPr lang="ka-GE" dirty="0">
                <a:latin typeface="Sylfaen"/>
                <a:cs typeface="Sylfaen"/>
              </a:rPr>
              <a:t>დაძაბულობის განმუხტვისა და აგრესიის ფაზა</a:t>
            </a:r>
            <a:endParaRPr lang="en-US" dirty="0">
              <a:latin typeface="Sylfaen"/>
              <a:cs typeface="Sylfaen"/>
            </a:endParaRPr>
          </a:p>
          <a:p>
            <a:pPr lvl="0" algn="just"/>
            <a:r>
              <a:rPr lang="ka-GE" dirty="0">
                <a:latin typeface="Sylfaen"/>
                <a:cs typeface="Sylfaen"/>
              </a:rPr>
              <a:t>სინანულისა და შერიგების ფაზა</a:t>
            </a:r>
            <a:endParaRPr lang="en-US" dirty="0">
              <a:latin typeface="Sylfaen"/>
              <a:cs typeface="Sylfaen"/>
            </a:endParaRPr>
          </a:p>
          <a:p>
            <a:pPr lvl="0" algn="just"/>
            <a:r>
              <a:rPr lang="ka-GE" dirty="0">
                <a:latin typeface="Sylfaen"/>
                <a:cs typeface="Sylfaen"/>
              </a:rPr>
              <a:t>შეყვარებულობის ფიქცია, </a:t>
            </a:r>
            <a:r>
              <a:rPr lang="ru-RU" dirty="0">
                <a:latin typeface="Sylfaen"/>
                <a:cs typeface="Sylfaen"/>
              </a:rPr>
              <a:t>«</a:t>
            </a:r>
            <a:r>
              <a:rPr lang="ka-GE" dirty="0">
                <a:latin typeface="Sylfaen"/>
                <a:cs typeface="Sylfaen"/>
              </a:rPr>
              <a:t>თაფლობისთვე</a:t>
            </a:r>
            <a:r>
              <a:rPr lang="ru-RU" dirty="0">
                <a:latin typeface="Sylfaen"/>
                <a:cs typeface="Sylfaen"/>
              </a:rPr>
              <a:t>»</a:t>
            </a:r>
            <a:endParaRPr lang="en-US" dirty="0">
              <a:latin typeface="Sylfaen"/>
              <a:cs typeface="Sylfaen"/>
            </a:endParaRPr>
          </a:p>
          <a:p>
            <a:pPr marL="0" indent="0" algn="just">
              <a:buNone/>
            </a:pPr>
            <a:endParaRPr lang="en-US" dirty="0"/>
          </a:p>
        </p:txBody>
      </p:sp>
    </p:spTree>
    <p:extLst>
      <p:ext uri="{BB962C8B-B14F-4D97-AF65-F5344CB8AC3E}">
        <p14:creationId xmlns:p14="http://schemas.microsoft.com/office/powerpoint/2010/main" val="781472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err="1">
                <a:latin typeface="Sylfaen"/>
                <a:cs typeface="Sylfaen"/>
              </a:rPr>
              <a:t>ძალადობის</a:t>
            </a:r>
            <a:r>
              <a:rPr lang="en-US" sz="4000" dirty="0">
                <a:latin typeface="Sylfaen"/>
                <a:cs typeface="Sylfaen"/>
              </a:rPr>
              <a:t> </a:t>
            </a:r>
            <a:r>
              <a:rPr lang="en-US" sz="4000" dirty="0" err="1">
                <a:latin typeface="Sylfaen"/>
                <a:cs typeface="Sylfaen"/>
              </a:rPr>
              <a:t>ციკლი</a:t>
            </a:r>
            <a:r>
              <a:rPr lang="en-US" sz="4000" dirty="0">
                <a:latin typeface="Sylfaen"/>
                <a:cs typeface="Sylfaen"/>
              </a:rPr>
              <a:t/>
            </a:r>
            <a:br>
              <a:rPr lang="en-US" sz="4000" dirty="0">
                <a:latin typeface="Sylfaen"/>
                <a:cs typeface="Sylfaen"/>
              </a:rPr>
            </a:br>
            <a:endParaRPr lang="en-US" sz="4000" dirty="0">
              <a:latin typeface="AcadNusx" pitchFamily="2" charset="0"/>
            </a:endParaRPr>
          </a:p>
        </p:txBody>
      </p:sp>
      <p:pic>
        <p:nvPicPr>
          <p:cNvPr id="4" name="Content Placeholder 3" descr="a_diagram2.gif"/>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3048001" y="1374202"/>
            <a:ext cx="6091446" cy="4797997"/>
          </a:xfrm>
        </p:spPr>
      </p:pic>
    </p:spTree>
    <p:extLst>
      <p:ext uri="{BB962C8B-B14F-4D97-AF65-F5344CB8AC3E}">
        <p14:creationId xmlns:p14="http://schemas.microsoft.com/office/powerpoint/2010/main" val="4187705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a:t>ძალადობის ციკლი</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ka-GE" dirty="0">
                <a:latin typeface="Sylfaen"/>
                <a:cs typeface="Sylfaen"/>
              </a:rPr>
              <a:t>ძალადობის ციკლი განმეორებადია. დროთა განმავლობაში აგრესიის ფაზების ინტენსივობა მატულობს, როგორც სიმწვავის, ისე ხანგრძლივობის თვალსაზრისით, „თაფლობის თვის“ ფაზა კი სულ უფრო მოკლე ხდება (BMWFJ 2010). </a:t>
            </a:r>
            <a:endParaRPr lang="ka-GE" dirty="0" smtClean="0">
              <a:latin typeface="Sylfaen"/>
              <a:cs typeface="Sylfaen"/>
            </a:endParaRPr>
          </a:p>
          <a:p>
            <a:pPr marL="0" indent="0" algn="just">
              <a:buNone/>
            </a:pPr>
            <a:r>
              <a:rPr lang="ka-GE" dirty="0" smtClean="0">
                <a:latin typeface="Sylfaen"/>
                <a:cs typeface="Sylfaen"/>
              </a:rPr>
              <a:t>ამ </a:t>
            </a:r>
            <a:r>
              <a:rPr lang="ka-GE" dirty="0">
                <a:latin typeface="Sylfaen"/>
                <a:cs typeface="Sylfaen"/>
              </a:rPr>
              <a:t>სტადიაზე ქალებს უყალიბდებათ თვითგადარჩენის სტრატეგია, რაც შესაძლოა გულისხმობდეს უკიდურეს პასიურობას - ძალადობის უარყოფას, შემოთავაზებულ დახმარებაზე უარის თქმას და მოძალადის დაცვასაც კი </a:t>
            </a:r>
            <a:endParaRPr lang="ka-GE" dirty="0" smtClean="0">
              <a:latin typeface="Sylfaen"/>
              <a:cs typeface="Sylfaen"/>
            </a:endParaRPr>
          </a:p>
          <a:p>
            <a:pPr marL="0" indent="0" algn="just">
              <a:buNone/>
            </a:pPr>
            <a:endParaRPr lang="ka-GE" sz="1200" dirty="0" smtClean="0"/>
          </a:p>
          <a:p>
            <a:pPr marL="0" indent="0" algn="just">
              <a:buNone/>
            </a:pPr>
            <a:endParaRPr lang="ka-GE" sz="1200" dirty="0"/>
          </a:p>
          <a:p>
            <a:pPr marL="0" indent="0" algn="just">
              <a:buNone/>
            </a:pPr>
            <a:endParaRPr lang="ka-GE" sz="1200" dirty="0" smtClean="0"/>
          </a:p>
          <a:p>
            <a:pPr marL="0" indent="0" algn="just">
              <a:buNone/>
            </a:pPr>
            <a:r>
              <a:rPr lang="ka-GE" sz="1200" dirty="0" smtClean="0"/>
              <a:t>წყარო: (</a:t>
            </a:r>
            <a:r>
              <a:rPr lang="ka-GE" sz="1200" dirty="0"/>
              <a:t>Walker 1979, ციტირებული Stark 2000 ).</a:t>
            </a:r>
            <a:endParaRPr lang="en-US" sz="1200" dirty="0"/>
          </a:p>
          <a:p>
            <a:pPr marL="0" indent="0">
              <a:buNone/>
            </a:pPr>
            <a:endParaRPr lang="en-US" dirty="0"/>
          </a:p>
        </p:txBody>
      </p:sp>
    </p:spTree>
    <p:extLst>
      <p:ext uri="{BB962C8B-B14F-4D97-AF65-F5344CB8AC3E}">
        <p14:creationId xmlns:p14="http://schemas.microsoft.com/office/powerpoint/2010/main" val="99195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E76BA042-1D64-4861-A680-2EABECCB266F}"/>
              </a:ext>
            </a:extLst>
          </p:cNvPr>
          <p:cNvSpPr>
            <a:spLocks noGrp="1"/>
          </p:cNvSpPr>
          <p:nvPr>
            <p:ph type="title"/>
          </p:nvPr>
        </p:nvSpPr>
        <p:spPr/>
        <p:txBody>
          <a:bodyPr>
            <a:normAutofit/>
          </a:bodyPr>
          <a:lstStyle/>
          <a:p>
            <a:r>
              <a:rPr lang="ka-GE" sz="4000" dirty="0">
                <a:latin typeface="Sylfaen"/>
                <a:cs typeface="Sylfaen"/>
              </a:rPr>
              <a:t>მოდული </a:t>
            </a:r>
            <a:r>
              <a:rPr lang="en-GB" sz="4000" dirty="0">
                <a:latin typeface="Sylfaen"/>
                <a:cs typeface="Sylfaen"/>
              </a:rPr>
              <a:t>2</a:t>
            </a:r>
            <a:r>
              <a:rPr lang="en-GB" sz="4000" dirty="0" smtClean="0">
                <a:latin typeface="Sylfaen"/>
                <a:cs typeface="Sylfaen"/>
              </a:rPr>
              <a:t> </a:t>
            </a:r>
            <a:r>
              <a:rPr lang="en-GB" sz="4000" dirty="0" smtClean="0">
                <a:latin typeface="Sylfaen"/>
                <a:cs typeface="Sylfaen"/>
              </a:rPr>
              <a:t>- </a:t>
            </a:r>
            <a:r>
              <a:rPr lang="en-GB" sz="4000" smtClean="0">
                <a:latin typeface="Sylfaen"/>
                <a:cs typeface="Sylfaen"/>
              </a:rPr>
              <a:t>დასასრული</a:t>
            </a:r>
            <a:endParaRPr lang="en-GB" sz="4000" dirty="0">
              <a:latin typeface="Sylfaen"/>
              <a:cs typeface="Sylfaen"/>
            </a:endParaRPr>
          </a:p>
        </p:txBody>
      </p:sp>
      <p:sp>
        <p:nvSpPr>
          <p:cNvPr id="5" name="Text Placeholder 4">
            <a:extLst>
              <a:ext uri="{FF2B5EF4-FFF2-40B4-BE49-F238E27FC236}">
                <a16:creationId xmlns:a16="http://schemas.microsoft.com/office/drawing/2014/main" xmlns="" id="{8FDE43D4-1ADB-43FD-9F99-15B2705CA9A8}"/>
              </a:ext>
            </a:extLst>
          </p:cNvPr>
          <p:cNvSpPr>
            <a:spLocks noGrp="1"/>
          </p:cNvSpPr>
          <p:nvPr>
            <p:ph type="body" idx="1"/>
          </p:nvPr>
        </p:nvSpPr>
        <p:spPr/>
        <p:txBody>
          <a:bodyPr>
            <a:normAutofit/>
          </a:bodyPr>
          <a:lstStyle/>
          <a:p>
            <a:r>
              <a:rPr lang="ka-GE" sz="2800" dirty="0"/>
              <a:t>თემა: გენდერული ნიშნით ძალადობა</a:t>
            </a:r>
            <a:endParaRPr lang="en-GB" sz="2800" dirty="0"/>
          </a:p>
        </p:txBody>
      </p:sp>
    </p:spTree>
    <p:extLst>
      <p:ext uri="{BB962C8B-B14F-4D97-AF65-F5344CB8AC3E}">
        <p14:creationId xmlns:p14="http://schemas.microsoft.com/office/powerpoint/2010/main" val="1935349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E37E089-F23F-4AA0-9BEF-70698BC6EA60}"/>
              </a:ext>
            </a:extLst>
          </p:cNvPr>
          <p:cNvSpPr>
            <a:spLocks noGrp="1"/>
          </p:cNvSpPr>
          <p:nvPr>
            <p:ph type="title"/>
          </p:nvPr>
        </p:nvSpPr>
        <p:spPr/>
        <p:txBody>
          <a:bodyPr>
            <a:normAutofit/>
          </a:bodyPr>
          <a:lstStyle/>
          <a:p>
            <a:r>
              <a:rPr lang="ka-GE" sz="4000" dirty="0">
                <a:latin typeface="Sylfaen "/>
                <a:cs typeface="Sylfaen "/>
              </a:rPr>
              <a:t>მოდულის მიზანი:</a:t>
            </a:r>
            <a:endParaRPr lang="en-GB" sz="4000" dirty="0">
              <a:latin typeface="Sylfaen "/>
              <a:cs typeface="Sylfaen "/>
            </a:endParaRPr>
          </a:p>
        </p:txBody>
      </p:sp>
      <p:sp>
        <p:nvSpPr>
          <p:cNvPr id="5" name="Content Placeholder 4">
            <a:extLst>
              <a:ext uri="{FF2B5EF4-FFF2-40B4-BE49-F238E27FC236}">
                <a16:creationId xmlns:a16="http://schemas.microsoft.com/office/drawing/2014/main" xmlns="" id="{AC7263ED-BCD1-46B1-BD64-13964399A8E3}"/>
              </a:ext>
            </a:extLst>
          </p:cNvPr>
          <p:cNvSpPr>
            <a:spLocks noGrp="1"/>
          </p:cNvSpPr>
          <p:nvPr>
            <p:ph idx="1"/>
          </p:nvPr>
        </p:nvSpPr>
        <p:spPr/>
        <p:txBody>
          <a:bodyPr>
            <a:normAutofit/>
          </a:bodyPr>
          <a:lstStyle/>
          <a:p>
            <a:pPr lvl="0"/>
            <a:r>
              <a:rPr lang="ka-GE" dirty="0" smtClean="0"/>
              <a:t>რა </a:t>
            </a:r>
            <a:r>
              <a:rPr lang="ka-GE" dirty="0"/>
              <a:t>არის </a:t>
            </a:r>
            <a:r>
              <a:rPr lang="ka-GE" dirty="0" smtClean="0"/>
              <a:t>გენდერი</a:t>
            </a:r>
          </a:p>
          <a:p>
            <a:pPr lvl="0"/>
            <a:r>
              <a:rPr lang="ka-GE" dirty="0" smtClean="0"/>
              <a:t>რას ნიშნავს გენდერული </a:t>
            </a:r>
            <a:r>
              <a:rPr lang="ka-GE" dirty="0"/>
              <a:t>ნიშნით </a:t>
            </a:r>
            <a:r>
              <a:rPr lang="ka-GE" dirty="0" smtClean="0"/>
              <a:t>ძალადობა</a:t>
            </a:r>
          </a:p>
          <a:p>
            <a:pPr lvl="0"/>
            <a:r>
              <a:rPr lang="ka-GE" dirty="0" smtClean="0"/>
              <a:t>გენდერული </a:t>
            </a:r>
            <a:r>
              <a:rPr lang="ka-GE" dirty="0"/>
              <a:t>ნიშნით ძალადობის გავრცელება </a:t>
            </a:r>
            <a:endParaRPr lang="ka-GE" dirty="0" smtClean="0"/>
          </a:p>
          <a:p>
            <a:pPr lvl="0"/>
            <a:r>
              <a:rPr lang="ka-GE" dirty="0" smtClean="0"/>
              <a:t>რა </a:t>
            </a:r>
            <a:r>
              <a:rPr lang="ka-GE" dirty="0"/>
              <a:t>არის ოჯახში ძალადობა</a:t>
            </a:r>
            <a:endParaRPr lang="en-US" dirty="0"/>
          </a:p>
          <a:p>
            <a:pPr lvl="0"/>
            <a:r>
              <a:rPr lang="ka-GE" dirty="0"/>
              <a:t>ოჯახში ძალადობის ფორმები </a:t>
            </a:r>
            <a:endParaRPr lang="en-US" dirty="0"/>
          </a:p>
          <a:p>
            <a:pPr lvl="0"/>
            <a:r>
              <a:rPr lang="ka-GE" dirty="0"/>
              <a:t>ძალადობრივი ურთიერთობის დინამიკა ოჯახში</a:t>
            </a:r>
            <a:endParaRPr lang="en-US" dirty="0"/>
          </a:p>
          <a:p>
            <a:pPr lvl="0"/>
            <a:r>
              <a:rPr lang="ka-GE" dirty="0"/>
              <a:t>ძალადობის </a:t>
            </a:r>
            <a:r>
              <a:rPr lang="ka-GE" dirty="0" smtClean="0"/>
              <a:t>ციკლი</a:t>
            </a:r>
            <a:endParaRPr lang="en-US" dirty="0"/>
          </a:p>
        </p:txBody>
      </p:sp>
    </p:spTree>
    <p:extLst>
      <p:ext uri="{BB962C8B-B14F-4D97-AF65-F5344CB8AC3E}">
        <p14:creationId xmlns:p14="http://schemas.microsoft.com/office/powerpoint/2010/main" val="2316042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smtClean="0"/>
              <a:t>რა არის გენდერი?</a:t>
            </a:r>
            <a:endParaRPr lang="en-US" sz="4000" dirty="0"/>
          </a:p>
        </p:txBody>
      </p:sp>
      <p:sp>
        <p:nvSpPr>
          <p:cNvPr id="3" name="Content Placeholder 2"/>
          <p:cNvSpPr>
            <a:spLocks noGrp="1"/>
          </p:cNvSpPr>
          <p:nvPr>
            <p:ph idx="1"/>
          </p:nvPr>
        </p:nvSpPr>
        <p:spPr/>
        <p:txBody>
          <a:bodyPr>
            <a:normAutofit lnSpcReduction="10000"/>
          </a:bodyPr>
          <a:lstStyle/>
          <a:p>
            <a:pPr marL="0" indent="0">
              <a:buNone/>
            </a:pPr>
            <a:r>
              <a:rPr lang="bg-BG" dirty="0" smtClean="0">
                <a:latin typeface="Sylfaen"/>
                <a:cs typeface="Sylfaen"/>
              </a:rPr>
              <a:t>ტერმინი გენდერი მეცნიერებაში </a:t>
            </a:r>
            <a:r>
              <a:rPr lang="bg-BG" dirty="0">
                <a:latin typeface="Sylfaen"/>
                <a:cs typeface="Sylfaen"/>
              </a:rPr>
              <a:t>სოციალური სქესის აღსანიშნავად გამოიყენება. </a:t>
            </a:r>
            <a:endParaRPr lang="bg-BG" dirty="0" smtClean="0">
              <a:latin typeface="Sylfaen"/>
              <a:cs typeface="Sylfaen"/>
            </a:endParaRPr>
          </a:p>
          <a:p>
            <a:pPr marL="0" indent="0">
              <a:buNone/>
            </a:pPr>
            <a:r>
              <a:rPr lang="bg-BG" dirty="0" smtClean="0">
                <a:latin typeface="Sylfaen"/>
                <a:cs typeface="Sylfaen"/>
              </a:rPr>
              <a:t>სქესი </a:t>
            </a:r>
            <a:r>
              <a:rPr lang="bg-BG" dirty="0">
                <a:latin typeface="Sylfaen"/>
                <a:cs typeface="Sylfaen"/>
              </a:rPr>
              <a:t>დაკავშირებულია ქალსა და მამაკაცს შორის ფიზიკურ, სხეულებრივ განსხვავებებთან, ცნება „გენდერი” კი მიუთითებს </a:t>
            </a:r>
            <a:r>
              <a:rPr lang="bg-BG" dirty="0" smtClean="0">
                <a:latin typeface="Sylfaen"/>
                <a:cs typeface="Sylfaen"/>
              </a:rPr>
              <a:t>მათ </a:t>
            </a:r>
            <a:r>
              <a:rPr lang="bg-BG" dirty="0">
                <a:latin typeface="Sylfaen"/>
                <a:cs typeface="Sylfaen"/>
              </a:rPr>
              <a:t>ფსიქოლოგიურ, სოციალურ და კულტურულ თავისებურებებზე. </a:t>
            </a:r>
            <a:endParaRPr lang="bg-BG" dirty="0" smtClean="0">
              <a:latin typeface="Sylfaen"/>
              <a:cs typeface="Sylfaen"/>
            </a:endParaRPr>
          </a:p>
          <a:p>
            <a:pPr marL="0" indent="0">
              <a:buNone/>
            </a:pPr>
            <a:r>
              <a:rPr lang="bg-BG" dirty="0" smtClean="0">
                <a:latin typeface="Sylfaen"/>
                <a:cs typeface="Sylfaen"/>
              </a:rPr>
              <a:t>სქესი </a:t>
            </a:r>
            <a:r>
              <a:rPr lang="bg-BG" dirty="0">
                <a:latin typeface="Sylfaen"/>
                <a:cs typeface="Sylfaen"/>
              </a:rPr>
              <a:t>ბიოლოგიურად არის განსაზღვრული, გენდერი კი სოციალური და კულტურული ფაქტორებით არის განპირობებული და აღნიშნავს ქალისა და მამაკაცის სოციალურად ნასწავლი ქცევების, თვისებებისა და დამოკიდებულებების ნაკრებს. </a:t>
            </a:r>
            <a:endParaRPr lang="bg-BG" dirty="0" smtClean="0">
              <a:latin typeface="Sylfaen"/>
              <a:cs typeface="Sylfaen"/>
            </a:endParaRPr>
          </a:p>
          <a:p>
            <a:pPr marL="0" indent="0">
              <a:buNone/>
            </a:pPr>
            <a:endParaRPr lang="en-US" dirty="0">
              <a:latin typeface="Sylfaen"/>
              <a:cs typeface="Sylfaen"/>
            </a:endParaRPr>
          </a:p>
        </p:txBody>
      </p:sp>
    </p:spTree>
    <p:extLst>
      <p:ext uri="{BB962C8B-B14F-4D97-AF65-F5344CB8AC3E}">
        <p14:creationId xmlns:p14="http://schemas.microsoft.com/office/powerpoint/2010/main" val="2607304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smtClean="0"/>
              <a:t>რა არის გენდერი?</a:t>
            </a:r>
            <a:endParaRPr lang="en-US" sz="4000" dirty="0"/>
          </a:p>
        </p:txBody>
      </p:sp>
      <p:sp>
        <p:nvSpPr>
          <p:cNvPr id="3" name="Content Placeholder 2"/>
          <p:cNvSpPr>
            <a:spLocks noGrp="1"/>
          </p:cNvSpPr>
          <p:nvPr>
            <p:ph idx="1"/>
          </p:nvPr>
        </p:nvSpPr>
        <p:spPr/>
        <p:txBody>
          <a:bodyPr>
            <a:noAutofit/>
          </a:bodyPr>
          <a:lstStyle/>
          <a:p>
            <a:pPr marL="0" indent="0">
              <a:buNone/>
            </a:pPr>
            <a:r>
              <a:rPr lang="bg-BG" dirty="0" smtClean="0">
                <a:latin typeface="Sylfaen"/>
                <a:cs typeface="Sylfaen"/>
              </a:rPr>
              <a:t>ბავშვი </a:t>
            </a:r>
            <a:r>
              <a:rPr lang="bg-BG" dirty="0">
                <a:latin typeface="Sylfaen"/>
                <a:cs typeface="Sylfaen"/>
              </a:rPr>
              <a:t>დაბადებიდანვე განეკუთვნება ბიოლოგიურ კატეგორიას - სქესს, შესაბამისად, მდედრობითს ან მამრობითს. </a:t>
            </a:r>
            <a:endParaRPr lang="bg-BG" dirty="0" smtClean="0">
              <a:latin typeface="Sylfaen"/>
              <a:cs typeface="Sylfaen"/>
            </a:endParaRPr>
          </a:p>
          <a:p>
            <a:pPr marL="0" indent="0">
              <a:buNone/>
            </a:pPr>
            <a:r>
              <a:rPr lang="mr-IN" dirty="0" smtClean="0">
                <a:latin typeface="Sylfaen"/>
                <a:cs typeface="Sylfaen"/>
              </a:rPr>
              <a:t>აღზრდის </a:t>
            </a:r>
            <a:r>
              <a:rPr lang="mr-IN" dirty="0">
                <a:latin typeface="Sylfaen"/>
                <a:cs typeface="Sylfaen"/>
              </a:rPr>
              <a:t>პროცესში ხდება მათი გენდერული ცნობიერების ჩამოყალიბება. გოგონები და ბიჭები სხვადასხვაგვარ გამოცდილებას იღებენ და ითავისებენ არსებულ გენდერულ როლებს მოცემულ კულტურაში. ისინი სწავლობენ, თუ როგორ უნდა იქცეოდეს გოგო თუ ბიჭი, რა არის დასაშვები თითოეულისთვის და რა - არა.</a:t>
            </a:r>
            <a:r>
              <a:rPr lang="mr-IN" dirty="0" smtClean="0">
                <a:latin typeface="Sylfaen"/>
                <a:cs typeface="Sylfaen"/>
              </a:rPr>
              <a:t> ამგვარად</a:t>
            </a:r>
            <a:r>
              <a:rPr lang="mr-IN" dirty="0">
                <a:latin typeface="Sylfaen"/>
                <a:cs typeface="Sylfaen"/>
              </a:rPr>
              <a:t>, გენდერი გულისხმობს ფსიქოლოგიურ ატრიბუტებს, მახასიათებლებს და ქცევებს, რომელთა შეძენა ხდება სოციალურ კონტექსტში.</a:t>
            </a:r>
            <a:endParaRPr lang="en-US" dirty="0">
              <a:latin typeface="Sylfaen"/>
              <a:cs typeface="Sylfaen"/>
            </a:endParaRPr>
          </a:p>
        </p:txBody>
      </p:sp>
    </p:spTree>
    <p:extLst>
      <p:ext uri="{BB962C8B-B14F-4D97-AF65-F5344CB8AC3E}">
        <p14:creationId xmlns:p14="http://schemas.microsoft.com/office/powerpoint/2010/main" val="3297041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smtClean="0"/>
              <a:t>რა არის გენდერი?</a:t>
            </a:r>
            <a:endParaRPr lang="en-US" sz="4000" dirty="0"/>
          </a:p>
        </p:txBody>
      </p:sp>
      <p:sp>
        <p:nvSpPr>
          <p:cNvPr id="3" name="Content Placeholder 2"/>
          <p:cNvSpPr>
            <a:spLocks noGrp="1"/>
          </p:cNvSpPr>
          <p:nvPr>
            <p:ph idx="1"/>
          </p:nvPr>
        </p:nvSpPr>
        <p:spPr/>
        <p:txBody>
          <a:bodyPr>
            <a:normAutofit/>
          </a:bodyPr>
          <a:lstStyle/>
          <a:p>
            <a:endParaRPr lang="en-US" sz="2600" dirty="0"/>
          </a:p>
          <a:p>
            <a:pPr marL="0" indent="0">
              <a:buNone/>
            </a:pPr>
            <a:r>
              <a:rPr lang="en-US" dirty="0" err="1">
                <a:latin typeface="Sylfaen"/>
                <a:cs typeface="Sylfaen"/>
              </a:rPr>
              <a:t>ყოველ</a:t>
            </a:r>
            <a:r>
              <a:rPr lang="en-US" dirty="0">
                <a:latin typeface="Sylfaen"/>
                <a:cs typeface="Sylfaen"/>
              </a:rPr>
              <a:t> </a:t>
            </a:r>
            <a:r>
              <a:rPr lang="en-US" dirty="0" err="1">
                <a:latin typeface="Sylfaen"/>
                <a:cs typeface="Sylfaen"/>
              </a:rPr>
              <a:t>საზოგადოებაში</a:t>
            </a:r>
            <a:r>
              <a:rPr lang="en-US" dirty="0">
                <a:latin typeface="Sylfaen"/>
                <a:cs typeface="Sylfaen"/>
              </a:rPr>
              <a:t> </a:t>
            </a:r>
            <a:r>
              <a:rPr lang="en-US" dirty="0" err="1">
                <a:latin typeface="Sylfaen"/>
                <a:cs typeface="Sylfaen"/>
              </a:rPr>
              <a:t>გენდერული</a:t>
            </a:r>
            <a:r>
              <a:rPr lang="en-US" dirty="0">
                <a:latin typeface="Sylfaen"/>
                <a:cs typeface="Sylfaen"/>
              </a:rPr>
              <a:t> </a:t>
            </a:r>
            <a:r>
              <a:rPr lang="en-US" dirty="0" err="1">
                <a:latin typeface="Sylfaen"/>
                <a:cs typeface="Sylfaen"/>
              </a:rPr>
              <a:t>განსხვავებები</a:t>
            </a:r>
            <a:r>
              <a:rPr lang="en-US" dirty="0">
                <a:latin typeface="Sylfaen"/>
                <a:cs typeface="Sylfaen"/>
              </a:rPr>
              <a:t> </a:t>
            </a:r>
            <a:r>
              <a:rPr lang="en-US" dirty="0" err="1">
                <a:latin typeface="Sylfaen"/>
                <a:cs typeface="Sylfaen"/>
              </a:rPr>
              <a:t>ვლინდება</a:t>
            </a:r>
            <a:r>
              <a:rPr lang="en-US" dirty="0">
                <a:latin typeface="Sylfaen"/>
                <a:cs typeface="Sylfaen"/>
              </a:rPr>
              <a:t> </a:t>
            </a:r>
            <a:r>
              <a:rPr lang="en-US" dirty="0" err="1">
                <a:latin typeface="Sylfaen"/>
                <a:cs typeface="Sylfaen"/>
              </a:rPr>
              <a:t>ადამიანთა</a:t>
            </a:r>
            <a:r>
              <a:rPr lang="en-US" dirty="0">
                <a:latin typeface="Sylfaen"/>
                <a:cs typeface="Sylfaen"/>
              </a:rPr>
              <a:t> </a:t>
            </a:r>
            <a:r>
              <a:rPr lang="en-US" dirty="0" err="1">
                <a:latin typeface="Sylfaen"/>
                <a:cs typeface="Sylfaen"/>
              </a:rPr>
              <a:t>ქცევის</a:t>
            </a:r>
            <a:r>
              <a:rPr lang="en-US" dirty="0">
                <a:latin typeface="Sylfaen"/>
                <a:cs typeface="Sylfaen"/>
              </a:rPr>
              <a:t> </a:t>
            </a:r>
            <a:r>
              <a:rPr lang="en-US" dirty="0" err="1">
                <a:latin typeface="Sylfaen"/>
                <a:cs typeface="Sylfaen"/>
              </a:rPr>
              <a:t>ფორმებში</a:t>
            </a:r>
            <a:r>
              <a:rPr lang="en-US" dirty="0">
                <a:latin typeface="Sylfaen"/>
                <a:cs typeface="Sylfaen"/>
              </a:rPr>
              <a:t>. </a:t>
            </a:r>
            <a:r>
              <a:rPr lang="en-US" dirty="0" err="1">
                <a:latin typeface="Sylfaen"/>
                <a:cs typeface="Sylfaen"/>
              </a:rPr>
              <a:t>მაგალითად</a:t>
            </a:r>
            <a:r>
              <a:rPr lang="en-US" dirty="0">
                <a:latin typeface="Sylfaen"/>
                <a:cs typeface="Sylfaen"/>
              </a:rPr>
              <a:t>, </a:t>
            </a:r>
            <a:r>
              <a:rPr lang="en-US" dirty="0" err="1">
                <a:latin typeface="Sylfaen"/>
                <a:cs typeface="Sylfaen"/>
              </a:rPr>
              <a:t>რომელ</a:t>
            </a:r>
            <a:r>
              <a:rPr lang="en-US" dirty="0">
                <a:latin typeface="Sylfaen"/>
                <a:cs typeface="Sylfaen"/>
              </a:rPr>
              <a:t> </a:t>
            </a:r>
            <a:r>
              <a:rPr lang="en-US" dirty="0" err="1">
                <a:latin typeface="Sylfaen"/>
                <a:cs typeface="Sylfaen"/>
              </a:rPr>
              <a:t>სფეროში</a:t>
            </a:r>
            <a:r>
              <a:rPr lang="en-US" dirty="0">
                <a:latin typeface="Sylfaen"/>
                <a:cs typeface="Sylfaen"/>
              </a:rPr>
              <a:t> </a:t>
            </a:r>
            <a:r>
              <a:rPr lang="en-US" dirty="0" err="1">
                <a:latin typeface="Sylfaen"/>
                <a:cs typeface="Sylfaen"/>
              </a:rPr>
              <a:t>მოღვაწეობენ</a:t>
            </a:r>
            <a:r>
              <a:rPr lang="en-US" dirty="0">
                <a:latin typeface="Sylfaen"/>
                <a:cs typeface="Sylfaen"/>
              </a:rPr>
              <a:t> </a:t>
            </a:r>
            <a:r>
              <a:rPr lang="en-US" dirty="0" err="1">
                <a:latin typeface="Sylfaen"/>
                <a:cs typeface="Sylfaen"/>
              </a:rPr>
              <a:t>ქალები</a:t>
            </a:r>
            <a:r>
              <a:rPr lang="en-US" dirty="0">
                <a:latin typeface="Sylfaen"/>
                <a:cs typeface="Sylfaen"/>
              </a:rPr>
              <a:t> </a:t>
            </a:r>
            <a:r>
              <a:rPr lang="en-US" dirty="0" err="1">
                <a:latin typeface="Sylfaen"/>
                <a:cs typeface="Sylfaen"/>
              </a:rPr>
              <a:t>და</a:t>
            </a:r>
            <a:r>
              <a:rPr lang="en-US" dirty="0">
                <a:latin typeface="Sylfaen"/>
                <a:cs typeface="Sylfaen"/>
              </a:rPr>
              <a:t> </a:t>
            </a:r>
            <a:r>
              <a:rPr lang="en-US" dirty="0" err="1">
                <a:latin typeface="Sylfaen"/>
                <a:cs typeface="Sylfaen"/>
              </a:rPr>
              <a:t>მამაკაცები</a:t>
            </a:r>
            <a:r>
              <a:rPr lang="en-US" dirty="0">
                <a:latin typeface="Sylfaen"/>
                <a:cs typeface="Sylfaen"/>
              </a:rPr>
              <a:t> </a:t>
            </a:r>
            <a:r>
              <a:rPr lang="en-US" dirty="0" err="1">
                <a:latin typeface="Sylfaen"/>
                <a:cs typeface="Sylfaen"/>
              </a:rPr>
              <a:t>და</a:t>
            </a:r>
            <a:r>
              <a:rPr lang="en-US" dirty="0">
                <a:latin typeface="Sylfaen"/>
                <a:cs typeface="Sylfaen"/>
              </a:rPr>
              <a:t> </a:t>
            </a:r>
            <a:r>
              <a:rPr lang="en-US" dirty="0" err="1">
                <a:latin typeface="Sylfaen"/>
                <a:cs typeface="Sylfaen"/>
              </a:rPr>
              <a:t>რა</a:t>
            </a:r>
            <a:r>
              <a:rPr lang="en-US" dirty="0">
                <a:latin typeface="Sylfaen"/>
                <a:cs typeface="Sylfaen"/>
              </a:rPr>
              <a:t> </a:t>
            </a:r>
            <a:r>
              <a:rPr lang="en-US" dirty="0" err="1">
                <a:latin typeface="Sylfaen"/>
                <a:cs typeface="Sylfaen"/>
              </a:rPr>
              <a:t>სამუშაოს</a:t>
            </a:r>
            <a:r>
              <a:rPr lang="en-US" dirty="0">
                <a:latin typeface="Sylfaen"/>
                <a:cs typeface="Sylfaen"/>
              </a:rPr>
              <a:t> </a:t>
            </a:r>
            <a:r>
              <a:rPr lang="en-US" dirty="0" err="1">
                <a:latin typeface="Sylfaen"/>
                <a:cs typeface="Sylfaen"/>
              </a:rPr>
              <a:t>ასრულებენ</a:t>
            </a:r>
            <a:r>
              <a:rPr lang="en-US" dirty="0">
                <a:latin typeface="Sylfaen"/>
                <a:cs typeface="Sylfaen"/>
              </a:rPr>
              <a:t> </a:t>
            </a:r>
            <a:r>
              <a:rPr lang="en-US" dirty="0" err="1">
                <a:latin typeface="Sylfaen"/>
                <a:cs typeface="Sylfaen"/>
              </a:rPr>
              <a:t>ისინი</a:t>
            </a:r>
            <a:r>
              <a:rPr lang="en-US" dirty="0">
                <a:latin typeface="Sylfaen"/>
                <a:cs typeface="Sylfaen"/>
              </a:rPr>
              <a:t>, </a:t>
            </a:r>
            <a:r>
              <a:rPr lang="en-US" dirty="0" err="1">
                <a:latin typeface="Sylfaen"/>
                <a:cs typeface="Sylfaen"/>
              </a:rPr>
              <a:t>როგორ</a:t>
            </a:r>
            <a:r>
              <a:rPr lang="en-US" dirty="0">
                <a:latin typeface="Sylfaen"/>
                <a:cs typeface="Sylfaen"/>
              </a:rPr>
              <a:t> </a:t>
            </a:r>
            <a:r>
              <a:rPr lang="en-US" dirty="0" err="1">
                <a:latin typeface="Sylfaen"/>
                <a:cs typeface="Sylfaen"/>
              </a:rPr>
              <a:t>იცვამენ</a:t>
            </a:r>
            <a:r>
              <a:rPr lang="en-US" dirty="0">
                <a:latin typeface="Sylfaen"/>
                <a:cs typeface="Sylfaen"/>
              </a:rPr>
              <a:t>, </a:t>
            </a:r>
            <a:r>
              <a:rPr lang="en-US" dirty="0" err="1">
                <a:latin typeface="Sylfaen"/>
                <a:cs typeface="Sylfaen"/>
              </a:rPr>
              <a:t>როგორ</a:t>
            </a:r>
            <a:r>
              <a:rPr lang="en-US" dirty="0">
                <a:latin typeface="Sylfaen"/>
                <a:cs typeface="Sylfaen"/>
              </a:rPr>
              <a:t> </a:t>
            </a:r>
            <a:r>
              <a:rPr lang="en-US" dirty="0" err="1">
                <a:latin typeface="Sylfaen"/>
                <a:cs typeface="Sylfaen"/>
              </a:rPr>
              <a:t>გამოხატავენ</a:t>
            </a:r>
            <a:r>
              <a:rPr lang="en-US" dirty="0">
                <a:latin typeface="Sylfaen"/>
                <a:cs typeface="Sylfaen"/>
              </a:rPr>
              <a:t> </a:t>
            </a:r>
            <a:r>
              <a:rPr lang="en-US" dirty="0" err="1">
                <a:latin typeface="Sylfaen"/>
                <a:cs typeface="Sylfaen"/>
              </a:rPr>
              <a:t>ემოციებს</a:t>
            </a:r>
            <a:r>
              <a:rPr lang="en-US" dirty="0">
                <a:latin typeface="Sylfaen"/>
                <a:cs typeface="Sylfaen"/>
              </a:rPr>
              <a:t> </a:t>
            </a:r>
            <a:r>
              <a:rPr lang="en-US" dirty="0" err="1">
                <a:latin typeface="Sylfaen"/>
                <a:cs typeface="Sylfaen"/>
              </a:rPr>
              <a:t>და</a:t>
            </a:r>
            <a:r>
              <a:rPr lang="en-US" dirty="0">
                <a:latin typeface="Sylfaen"/>
                <a:cs typeface="Sylfaen"/>
              </a:rPr>
              <a:t> </a:t>
            </a:r>
            <a:r>
              <a:rPr lang="en-US" dirty="0" err="1">
                <a:latin typeface="Sylfaen"/>
                <a:cs typeface="Sylfaen"/>
              </a:rPr>
              <a:t>ა.შ</a:t>
            </a:r>
            <a:r>
              <a:rPr lang="en-US" dirty="0">
                <a:latin typeface="Sylfaen"/>
                <a:cs typeface="Sylfaen"/>
              </a:rPr>
              <a:t>.</a:t>
            </a:r>
          </a:p>
        </p:txBody>
      </p:sp>
    </p:spTree>
    <p:extLst>
      <p:ext uri="{BB962C8B-B14F-4D97-AF65-F5344CB8AC3E}">
        <p14:creationId xmlns:p14="http://schemas.microsoft.com/office/powerpoint/2010/main" val="1881401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4000" dirty="0" smtClean="0"/>
              <a:t>რა არის გენდერული ნიშნით ძალადობა?</a:t>
            </a:r>
            <a:endParaRPr lang="en-US" sz="4000" dirty="0"/>
          </a:p>
        </p:txBody>
      </p:sp>
      <p:sp>
        <p:nvSpPr>
          <p:cNvPr id="3" name="Content Placeholder 2"/>
          <p:cNvSpPr>
            <a:spLocks noGrp="1"/>
          </p:cNvSpPr>
          <p:nvPr>
            <p:ph idx="1"/>
          </p:nvPr>
        </p:nvSpPr>
        <p:spPr/>
        <p:txBody>
          <a:bodyPr>
            <a:normAutofit/>
          </a:bodyPr>
          <a:lstStyle/>
          <a:p>
            <a:r>
              <a:rPr lang="ka-GE" dirty="0" smtClean="0"/>
              <a:t>გენდერული ნიშნით ძალადობის ტერმინი გამოიყენება, რათა განვასხვაოთ ჩვეულებრივი ძალადობა იმ ძალადობისგან, რომელიც მიმართულია პიროვნებისადმი, მისი გენდერის ან სქესის გამო.</a:t>
            </a:r>
          </a:p>
          <a:p>
            <a:r>
              <a:rPr lang="ka-GE" dirty="0" smtClean="0"/>
              <a:t>გენდერული ნიშნით ძალადობის უმრავლესი შემთხვევა მიმართულია ქალებსა და გოგოებზე, მაგრამ კაცები და ბიჭებიც შეიძლება იყვნენ გენდერული ძალადობის მსხვერპლნი.</a:t>
            </a:r>
          </a:p>
          <a:p>
            <a:pPr marL="0" indent="0">
              <a:buNone/>
            </a:pPr>
            <a:endParaRPr lang="ka-GE" dirty="0">
              <a:hlinkClick r:id=""/>
            </a:endParaRPr>
          </a:p>
          <a:p>
            <a:endParaRPr lang="ka-GE" dirty="0" smtClean="0"/>
          </a:p>
          <a:p>
            <a:endParaRPr lang="en-US" dirty="0"/>
          </a:p>
        </p:txBody>
      </p:sp>
    </p:spTree>
    <p:extLst>
      <p:ext uri="{BB962C8B-B14F-4D97-AF65-F5344CB8AC3E}">
        <p14:creationId xmlns:p14="http://schemas.microsoft.com/office/powerpoint/2010/main" val="4164580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4000" dirty="0" smtClean="0"/>
              <a:t>გენდერული ნიშნით ძალადობა</a:t>
            </a:r>
            <a:br>
              <a:rPr lang="ka-GE" sz="4000" dirty="0" smtClean="0"/>
            </a:br>
            <a:r>
              <a:rPr lang="ka-GE" sz="4000" dirty="0" smtClean="0"/>
              <a:t>განმარტება</a:t>
            </a:r>
            <a:endParaRPr lang="en-US" sz="4000" dirty="0"/>
          </a:p>
        </p:txBody>
      </p:sp>
      <p:sp>
        <p:nvSpPr>
          <p:cNvPr id="3" name="Content Placeholder 2"/>
          <p:cNvSpPr>
            <a:spLocks noGrp="1"/>
          </p:cNvSpPr>
          <p:nvPr>
            <p:ph idx="1"/>
          </p:nvPr>
        </p:nvSpPr>
        <p:spPr/>
        <p:txBody>
          <a:bodyPr>
            <a:normAutofit/>
          </a:bodyPr>
          <a:lstStyle/>
          <a:p>
            <a:pPr marL="0" indent="0">
              <a:buNone/>
            </a:pPr>
            <a:endParaRPr lang="ka-GE" dirty="0">
              <a:hlinkClick r:id=""/>
            </a:endParaRPr>
          </a:p>
          <a:p>
            <a:pPr marL="0" indent="0">
              <a:buNone/>
            </a:pPr>
            <a:r>
              <a:rPr lang="ka-GE" u="sng" dirty="0"/>
              <a:t>გენდერული ნიშნით ძალადობა</a:t>
            </a:r>
            <a:r>
              <a:rPr lang="ka-GE" dirty="0"/>
              <a:t> არის „ძალადობა, რომელიც მიმართულია ქალის წინააღმდეგ, ან ეხება მას არათანაბარზომიერად, მხოლოდ იმიტომ რომ ის არის ქალი.“</a:t>
            </a:r>
          </a:p>
          <a:p>
            <a:pPr marL="0" indent="0">
              <a:buNone/>
            </a:pPr>
            <a:r>
              <a:rPr lang="ka-GE" dirty="0"/>
              <a:t> (CEDAW მუხლი 19, სტამბოლის კონვენცია, მუხლი 3</a:t>
            </a:r>
            <a:r>
              <a:rPr lang="ka-GE" dirty="0" smtClean="0"/>
              <a:t>)</a:t>
            </a:r>
          </a:p>
          <a:p>
            <a:pPr marL="0" indent="0">
              <a:buNone/>
            </a:pPr>
            <a:endParaRPr lang="ka-GE" dirty="0"/>
          </a:p>
        </p:txBody>
      </p:sp>
    </p:spTree>
    <p:extLst>
      <p:ext uri="{BB962C8B-B14F-4D97-AF65-F5344CB8AC3E}">
        <p14:creationId xmlns:p14="http://schemas.microsoft.com/office/powerpoint/2010/main" val="2238728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4000" dirty="0" smtClean="0"/>
              <a:t>გენდერული ნიშნით ძალადობა</a:t>
            </a:r>
            <a:br>
              <a:rPr lang="ka-GE" sz="4000" dirty="0" smtClean="0"/>
            </a:br>
            <a:endParaRPr lang="en-US" sz="4000" dirty="0"/>
          </a:p>
        </p:txBody>
      </p:sp>
      <p:sp>
        <p:nvSpPr>
          <p:cNvPr id="3" name="Content Placeholder 2"/>
          <p:cNvSpPr>
            <a:spLocks noGrp="1"/>
          </p:cNvSpPr>
          <p:nvPr>
            <p:ph idx="1"/>
          </p:nvPr>
        </p:nvSpPr>
        <p:spPr/>
        <p:txBody>
          <a:bodyPr>
            <a:normAutofit/>
          </a:bodyPr>
          <a:lstStyle/>
          <a:p>
            <a:pPr marL="0" indent="0">
              <a:buNone/>
            </a:pPr>
            <a:r>
              <a:rPr lang="ka-GE" dirty="0" smtClean="0"/>
              <a:t>ტერმინები</a:t>
            </a:r>
            <a:r>
              <a:rPr lang="ka-GE" dirty="0"/>
              <a:t>, გენდერული ნიშნით ძალადობა და ძალადობა ქალთა მიმართ, ხშირად სინონიმურად გამოიყენება, ვინაიდან ორივე ეს ტერმინი ქალთა მიმართ ძალადობას </a:t>
            </a:r>
            <a:r>
              <a:rPr lang="ka-GE" dirty="0" smtClean="0"/>
              <a:t>მოიაზრებს. </a:t>
            </a:r>
          </a:p>
          <a:p>
            <a:pPr marL="0" indent="0">
              <a:buNone/>
            </a:pPr>
            <a:endParaRPr lang="ka-GE" dirty="0" smtClean="0"/>
          </a:p>
          <a:p>
            <a:pPr marL="0" indent="0">
              <a:buNone/>
            </a:pPr>
            <a:r>
              <a:rPr lang="ka-GE" dirty="0"/>
              <a:t>გენდერული ძალადობა მოიცავს ოჯახში ძალადობას, სექსუალურ ძალადობას, სექსუალურ შეურაცხყოფას, გაუპატიურებას, სექსუალურ შევიწროებას, ადრეულ ქორწინებას ან ქორწინების იძულებას, გენდერულ დისკრიმინაციას, ქალთა სასქესო ორგანოების დამახინჯებას.</a:t>
            </a:r>
            <a:endParaRPr lang="en-US" dirty="0"/>
          </a:p>
          <a:p>
            <a:endParaRPr lang="en-US" dirty="0"/>
          </a:p>
        </p:txBody>
      </p:sp>
    </p:spTree>
    <p:extLst>
      <p:ext uri="{BB962C8B-B14F-4D97-AF65-F5344CB8AC3E}">
        <p14:creationId xmlns:p14="http://schemas.microsoft.com/office/powerpoint/2010/main" val="2024526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2874</TotalTime>
  <Words>1316</Words>
  <Application>Microsoft Macintosh PowerPoint</Application>
  <PresentationFormat>Custom</PresentationFormat>
  <Paragraphs>136</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ელექტრონული სატრენინგო მოდული ქალის მიმართ გენდერული ნიშნით ძალადობის გამოვლენის, მკურნალობის პრინციპებისა და რეფერირების საკითხებზე </vt:lpstr>
      <vt:lpstr>მოდული 2 </vt:lpstr>
      <vt:lpstr>მოდულის მიზანი:</vt:lpstr>
      <vt:lpstr>რა არის გენდერი?</vt:lpstr>
      <vt:lpstr>რა არის გენდერი?</vt:lpstr>
      <vt:lpstr>რა არის გენდერი?</vt:lpstr>
      <vt:lpstr>რა არის გენდერული ნიშნით ძალადობა?</vt:lpstr>
      <vt:lpstr>გენდერული ნიშნით ძალადობა განმარტება</vt:lpstr>
      <vt:lpstr>გენდერული ნიშნით ძალადობა </vt:lpstr>
      <vt:lpstr>გენდერული ნიშნით ძალადობის გავრცელება /საერთაშორისო სტატისტიკა/</vt:lpstr>
      <vt:lpstr>გენდერული ნიშნით ძალადობის გავრცელება/საერთაშორისო სტატისტიკა/</vt:lpstr>
      <vt:lpstr>გენდერული ნიშნით ძალადობის გავრცელება/საერთაშორისო სტატისტიკა/ </vt:lpstr>
      <vt:lpstr>გენდერული ნიშნით ძალადობის გავრცელება-საქართველო</vt:lpstr>
      <vt:lpstr>გენდერული ნიშნით ძალადობის გავრცელება-საქართველო</vt:lpstr>
      <vt:lpstr>გენდერული ნიშნით ძალადობის გავრცელება-საქართველო</vt:lpstr>
      <vt:lpstr> გენდერული ნიშნით ძალადობის გამომწვევი მიზეზები </vt:lpstr>
      <vt:lpstr> გენდერული ნიშნით ძალადობის გამომწვევი მიზეზები </vt:lpstr>
      <vt:lpstr> გენდერული ნიშნით ძალადობის ხელის შემწყობი ფაქტორები</vt:lpstr>
      <vt:lpstr>რა არის ოჯახში ძალადობა?</vt:lpstr>
      <vt:lpstr>ოჯახში ძალადობის ფორმები </vt:lpstr>
      <vt:lpstr>ოჯახში ძალადობის ფორმები </vt:lpstr>
      <vt:lpstr>ოჯახში ძალადობის ფორმები </vt:lpstr>
      <vt:lpstr>ოჯახში ძალადობის ფორმები </vt:lpstr>
      <vt:lpstr>ძალადობის ციკლი</vt:lpstr>
      <vt:lpstr>ძალადობის ციკლი </vt:lpstr>
      <vt:lpstr>ძალადობის ციკლი</vt:lpstr>
      <vt:lpstr>მოდული 2 - დასასრული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ქალის მიმართ ფიზიკური, ფსიქოლოგიური  და სექსუალური ძალადობის გამოვლენის, მკურნალობის პრინციპებისა და რეფერალის საკითხებზე </dc:title>
  <dc:creator>Tamar Bortsvadze</dc:creator>
  <cp:lastModifiedBy>Sopio Tabaghua</cp:lastModifiedBy>
  <cp:revision>60</cp:revision>
  <dcterms:created xsi:type="dcterms:W3CDTF">2018-05-22T10:53:14Z</dcterms:created>
  <dcterms:modified xsi:type="dcterms:W3CDTF">2018-10-22T09:12:12Z</dcterms:modified>
</cp:coreProperties>
</file>