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3" r:id="rId18"/>
    <p:sldId id="274" r:id="rId19"/>
    <p:sldId id="270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o Valikovi" initials="NV" lastIdx="1" clrIdx="0">
    <p:extLst>
      <p:ext uri="{19B8F6BF-5375-455C-9EA6-DF929625EA0E}">
        <p15:presenceInfo xmlns:p15="http://schemas.microsoft.com/office/powerpoint/2012/main" userId="S-1-5-21-1024173595-2336009059-4203541018-1251" providerId="AD"/>
      </p:ext>
    </p:extLst>
  </p:cmAuthor>
  <p:cmAuthor id="2" name="Lela Shengelia" initials="LS" lastIdx="1" clrIdx="1">
    <p:extLst>
      <p:ext uri="{19B8F6BF-5375-455C-9EA6-DF929625EA0E}">
        <p15:presenceInfo xmlns:p15="http://schemas.microsoft.com/office/powerpoint/2012/main" userId="f59f62a25f3d7c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252" y="243445"/>
            <a:ext cx="3590032" cy="882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41986" y="201416"/>
            <a:ext cx="2108027" cy="10583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244208" y="35997"/>
            <a:ext cx="2604721" cy="138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3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2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4372" y="454386"/>
            <a:ext cx="3590855" cy="883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65519" y="230188"/>
            <a:ext cx="2109399" cy="10607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49984" y="0"/>
            <a:ext cx="2609314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4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7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2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3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4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0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ps2m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2201863"/>
            <a:ext cx="9144000" cy="140493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კონსულტირება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470400"/>
            <a:ext cx="1054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1400" dirty="0"/>
              <a:t>წინამდებარე მასალა მომზადდა გაეროს მოსახლეობის ფონდის (UNFPA) საქართველოს ოფისის მხარდაჭერით და მდგრადი განვითარების მიზნების ფონდის ფინანსური დახმარებით. © </a:t>
            </a:r>
            <a:r>
              <a:rPr lang="en-US" sz="1400" dirty="0"/>
              <a:t>UNFPA 2020</a:t>
            </a:r>
          </a:p>
        </p:txBody>
      </p:sp>
    </p:spTree>
    <p:extLst>
      <p:ext uri="{BB962C8B-B14F-4D97-AF65-F5344CB8AC3E}">
        <p14:creationId xmlns:p14="http://schemas.microsoft.com/office/powerpoint/2010/main" val="296690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520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Sylfaen" panose="010A0502050306030303" pitchFamily="18" charset="0"/>
              </a:rPr>
              <a:t>კონსულტირება</a:t>
            </a:r>
            <a:r>
              <a:rPr lang="ka-GE" sz="2400" b="1" dirty="0">
                <a:latin typeface="Sylfaen" panose="010A0502050306030303" pitchFamily="18" charset="0"/>
              </a:rPr>
              <a:t>სა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და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გადაწყვეტილების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მიღების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პროცესზე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მოქმედი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ფაქტორები</a:t>
            </a:r>
            <a:r>
              <a:rPr lang="en-US" sz="2400" b="1" dirty="0">
                <a:latin typeface="Sylfaen" panose="010A0502050306030303" pitchFamily="18" charset="0"/>
              </a:rPr>
              <a:t>: </a:t>
            </a:r>
            <a:br>
              <a:rPr lang="en-US" sz="2400" b="1" dirty="0">
                <a:latin typeface="Sylfaen" panose="010A0502050306030303" pitchFamily="18" charset="0"/>
              </a:rPr>
            </a:br>
            <a:endParaRPr lang="en-US" sz="2400" b="1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250666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300" dirty="0" err="1">
                <a:latin typeface="Sylfaen" panose="010A0502050306030303" pitchFamily="18" charset="0"/>
              </a:rPr>
              <a:t>კულტურალური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ფაქტორები</a:t>
            </a:r>
            <a:r>
              <a:rPr lang="ka-GE" sz="2300" dirty="0">
                <a:latin typeface="Sylfaen" panose="010A0502050306030303" pitchFamily="18" charset="0"/>
              </a:rPr>
              <a:t>;</a:t>
            </a:r>
            <a:endParaRPr lang="en-US" sz="2300" dirty="0">
              <a:latin typeface="Sylfaen" panose="010A0502050306030303" pitchFamily="18" charset="0"/>
            </a:endParaRPr>
          </a:p>
          <a:p>
            <a:pPr lvl="0" algn="just"/>
            <a:r>
              <a:rPr lang="en-US" sz="2300" dirty="0" err="1">
                <a:latin typeface="Sylfaen" panose="010A0502050306030303" pitchFamily="18" charset="0"/>
              </a:rPr>
              <a:t>სოციალური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ფაქტორები</a:t>
            </a:r>
            <a:r>
              <a:rPr lang="en-US" sz="2300" dirty="0">
                <a:latin typeface="Sylfaen" panose="010A0502050306030303" pitchFamily="18" charset="0"/>
              </a:rPr>
              <a:t> – </a:t>
            </a:r>
            <a:r>
              <a:rPr lang="en-US" sz="2300" dirty="0" err="1">
                <a:latin typeface="Sylfaen" panose="010A0502050306030303" pitchFamily="18" charset="0"/>
              </a:rPr>
              <a:t>ცალკეული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ადამიანის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ადამიანთა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ჯგუფის</a:t>
            </a:r>
            <a:r>
              <a:rPr lang="en-US" sz="2300" dirty="0">
                <a:latin typeface="Sylfaen" panose="010A0502050306030303" pitchFamily="18" charset="0"/>
              </a:rPr>
              <a:t>, </a:t>
            </a:r>
            <a:r>
              <a:rPr lang="en-US" sz="2300" dirty="0" err="1">
                <a:latin typeface="Sylfaen" panose="010A0502050306030303" pitchFamily="18" charset="0"/>
              </a:rPr>
              <a:t>საზოგადოების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გავლენა</a:t>
            </a:r>
            <a:r>
              <a:rPr lang="en-US" sz="23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300" dirty="0" err="1">
                <a:latin typeface="Sylfaen" panose="010A0502050306030303" pitchFamily="18" charset="0"/>
              </a:rPr>
              <a:t>აღქმისა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და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ინტერპრეტაციის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უნარი</a:t>
            </a:r>
            <a:r>
              <a:rPr lang="ka-GE" sz="2300" dirty="0">
                <a:latin typeface="Sylfaen" panose="010A0502050306030303" pitchFamily="18" charset="0"/>
              </a:rPr>
              <a:t>;</a:t>
            </a:r>
            <a:r>
              <a:rPr lang="en-US" sz="2300" dirty="0">
                <a:latin typeface="Sylfaen" panose="010A0502050306030303" pitchFamily="18" charset="0"/>
              </a:rPr>
              <a:t>  </a:t>
            </a:r>
          </a:p>
          <a:p>
            <a:pPr lvl="0" algn="just"/>
            <a:r>
              <a:rPr lang="en-US" sz="2300" dirty="0" err="1">
                <a:latin typeface="Sylfaen" panose="010A0502050306030303" pitchFamily="18" charset="0"/>
              </a:rPr>
              <a:t>შესაძლებლობის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მიმცემი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ფაქტორები</a:t>
            </a:r>
            <a:r>
              <a:rPr lang="ka-GE" sz="2300" dirty="0">
                <a:latin typeface="Sylfaen" panose="010A0502050306030303" pitchFamily="18" charset="0"/>
              </a:rPr>
              <a:t>;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</a:p>
          <a:p>
            <a:pPr lvl="0" algn="just"/>
            <a:r>
              <a:rPr lang="en-US" sz="2300" dirty="0" err="1">
                <a:latin typeface="Sylfaen" panose="010A0502050306030303" pitchFamily="18" charset="0"/>
              </a:rPr>
              <a:t>რეპროდუქციული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ეტაპი</a:t>
            </a:r>
            <a:r>
              <a:rPr lang="ka-GE" sz="2300" dirty="0">
                <a:latin typeface="Sylfaen" panose="010A0502050306030303" pitchFamily="18" charset="0"/>
              </a:rPr>
              <a:t>;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</a:p>
          <a:p>
            <a:pPr algn="just"/>
            <a:r>
              <a:rPr lang="en-US" sz="2300" dirty="0" err="1">
                <a:latin typeface="Sylfaen" panose="010A0502050306030303" pitchFamily="18" charset="0"/>
              </a:rPr>
              <a:t>პერიოდი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მენარხედან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პირველ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სქესობრივ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ურთიერთობამდე</a:t>
            </a:r>
            <a:r>
              <a:rPr lang="en-US" sz="2300" dirty="0">
                <a:latin typeface="Sylfaen" panose="010A0502050306030303" pitchFamily="18" charset="0"/>
              </a:rPr>
              <a:t>; </a:t>
            </a:r>
            <a:endParaRPr lang="ka-GE" sz="2300" dirty="0">
              <a:latin typeface="Sylfaen" panose="010A0502050306030303" pitchFamily="18" charset="0"/>
            </a:endParaRPr>
          </a:p>
          <a:p>
            <a:pPr algn="just"/>
            <a:r>
              <a:rPr lang="en-US" sz="2300" dirty="0" err="1">
                <a:latin typeface="Sylfaen" panose="010A0502050306030303" pitchFamily="18" charset="0"/>
              </a:rPr>
              <a:t>პერიოდი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პირველი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სქესობრივი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ურთიერთობიდან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დაქორწინებამდე</a:t>
            </a:r>
            <a:r>
              <a:rPr lang="en-US" sz="2300" dirty="0">
                <a:latin typeface="Sylfaen" panose="010A0502050306030303" pitchFamily="18" charset="0"/>
              </a:rPr>
              <a:t>; </a:t>
            </a:r>
          </a:p>
          <a:p>
            <a:pPr algn="just"/>
            <a:r>
              <a:rPr lang="en-US" sz="2300" dirty="0" err="1">
                <a:latin typeface="Sylfaen" panose="010A0502050306030303" pitchFamily="18" charset="0"/>
              </a:rPr>
              <a:t>პერიოდი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დაქორწინებიდან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პირველი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შვილის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გაჩენამდე</a:t>
            </a:r>
            <a:r>
              <a:rPr lang="en-US" sz="2300" dirty="0">
                <a:latin typeface="Sylfaen" panose="010A0502050306030303" pitchFamily="18" charset="0"/>
              </a:rPr>
              <a:t>; </a:t>
            </a:r>
          </a:p>
          <a:p>
            <a:pPr algn="just"/>
            <a:r>
              <a:rPr lang="en-US" sz="2300" dirty="0" err="1">
                <a:latin typeface="Sylfaen" panose="010A0502050306030303" pitchFamily="18" charset="0"/>
              </a:rPr>
              <a:t>პერიოდი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პირველი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შვილის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გაჩენიდან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ბოლო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შვილის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გაჩენამდე</a:t>
            </a:r>
            <a:r>
              <a:rPr lang="en-US" sz="2300" dirty="0">
                <a:latin typeface="Sylfaen" panose="010A0502050306030303" pitchFamily="18" charset="0"/>
              </a:rPr>
              <a:t>; </a:t>
            </a:r>
          </a:p>
          <a:p>
            <a:pPr algn="just"/>
            <a:r>
              <a:rPr lang="en-US" sz="2300" dirty="0" err="1">
                <a:latin typeface="Sylfaen" panose="010A0502050306030303" pitchFamily="18" charset="0"/>
              </a:rPr>
              <a:t>პერიოდი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ბოლო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შვილის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გაჩენიდან</a:t>
            </a:r>
            <a:r>
              <a:rPr lang="en-US" sz="2300" dirty="0">
                <a:latin typeface="Sylfaen" panose="010A0502050306030303" pitchFamily="18" charset="0"/>
              </a:rPr>
              <a:t> </a:t>
            </a:r>
            <a:r>
              <a:rPr lang="en-US" sz="2300" dirty="0" err="1">
                <a:latin typeface="Sylfaen" panose="010A0502050306030303" pitchFamily="18" charset="0"/>
              </a:rPr>
              <a:t>მენოპაუზამდე</a:t>
            </a:r>
            <a:r>
              <a:rPr lang="en-US" sz="2300" dirty="0">
                <a:latin typeface="Sylfaen" panose="010A05020503060303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Sylfaen" panose="010A0502050306030303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0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7367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ka-GE" sz="2700" b="1" i="1" dirty="0"/>
            </a:br>
            <a:br>
              <a:rPr lang="ka-GE" sz="2700" b="1" i="1" dirty="0"/>
            </a:br>
            <a:br>
              <a:rPr lang="ka-GE" sz="2700" b="1" i="1" dirty="0"/>
            </a:br>
            <a:r>
              <a:rPr lang="ka-GE" sz="2700" b="1" i="1" dirty="0"/>
              <a:t>კონსულტირებისას მნიშვნელოვანია სამი ასპექტის გათვალისწინება, ე.წ სამი მნიშვნელოვანი </a:t>
            </a:r>
            <a:r>
              <a:rPr lang="en-GB" sz="2700" b="1" i="1" dirty="0"/>
              <a:t>C</a:t>
            </a:r>
            <a:r>
              <a:rPr lang="ka-GE" sz="2700" b="1" i="1" dirty="0"/>
              <a:t>: კომპეტენცია (</a:t>
            </a:r>
            <a:r>
              <a:rPr lang="da-DK" sz="2700" b="1" i="1" dirty="0"/>
              <a:t>Competence</a:t>
            </a:r>
            <a:r>
              <a:rPr lang="ka-GE" sz="2700" b="1" i="1" dirty="0"/>
              <a:t>), კონფიდენციალურობა (</a:t>
            </a:r>
            <a:r>
              <a:rPr lang="da-DK" sz="2700" b="1" i="1" dirty="0"/>
              <a:t>Confidentiality</a:t>
            </a:r>
            <a:r>
              <a:rPr lang="ka-GE" sz="2700" b="1" i="1" dirty="0"/>
              <a:t>)  და თანხმობა (</a:t>
            </a:r>
            <a:r>
              <a:rPr lang="da-DK" sz="2700" b="1" i="1" dirty="0"/>
              <a:t>Consent</a:t>
            </a:r>
            <a:r>
              <a:rPr lang="ka-GE" sz="2700" b="1" i="1" dirty="0"/>
              <a:t>).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33750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ka-GE" sz="2200" b="1" dirty="0">
                <a:latin typeface="Sylfaen" panose="010A0502050306030303" pitchFamily="18" charset="0"/>
              </a:rPr>
              <a:t>კომპეტენცია </a:t>
            </a:r>
            <a:r>
              <a:rPr lang="ka-GE" sz="2200" dirty="0">
                <a:latin typeface="Sylfaen" panose="010A0502050306030303" pitchFamily="18" charset="0"/>
              </a:rPr>
              <a:t>- </a:t>
            </a:r>
            <a:r>
              <a:rPr lang="en-US" sz="2200" dirty="0" err="1">
                <a:latin typeface="Sylfaen" panose="010A0502050306030303" pitchFamily="18" charset="0"/>
              </a:rPr>
              <a:t>კომპეტენცია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ნიშნავს</a:t>
            </a:r>
            <a:r>
              <a:rPr lang="ka-GE" sz="2200" dirty="0">
                <a:latin typeface="Sylfaen" panose="010A0502050306030303" pitchFamily="18" charset="0"/>
              </a:rPr>
              <a:t>,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კონკრეტული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ამოცანის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შესრულებისათვის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საჭირო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უნარს</a:t>
            </a:r>
            <a:r>
              <a:rPr lang="en-US" sz="2200" dirty="0">
                <a:latin typeface="Sylfaen" panose="010A0502050306030303" pitchFamily="18" charset="0"/>
              </a:rPr>
              <a:t>. </a:t>
            </a:r>
            <a:r>
              <a:rPr lang="en-US" sz="2200" dirty="0" err="1">
                <a:latin typeface="Sylfaen" panose="010A0502050306030303" pitchFamily="18" charset="0"/>
              </a:rPr>
              <a:t>იგი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მოიცავს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უნარების</a:t>
            </a:r>
            <a:r>
              <a:rPr lang="en-US" sz="2200" dirty="0">
                <a:latin typeface="Sylfaen" panose="010A0502050306030303" pitchFamily="18" charset="0"/>
              </a:rPr>
              <a:t>, </a:t>
            </a:r>
            <a:r>
              <a:rPr lang="en-US" sz="2200" dirty="0" err="1">
                <a:latin typeface="Sylfaen" panose="010A0502050306030303" pitchFamily="18" charset="0"/>
              </a:rPr>
              <a:t>ცოდნისა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და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ქცევის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ერთობლიობას</a:t>
            </a:r>
            <a:r>
              <a:rPr lang="en-US" sz="2200" dirty="0">
                <a:latin typeface="Sylfaen" panose="010A0502050306030303" pitchFamily="18" charset="0"/>
              </a:rPr>
              <a:t>. </a:t>
            </a:r>
            <a:endParaRPr lang="ka-GE" sz="2200" dirty="0">
              <a:latin typeface="Sylfaen" panose="010A0502050306030303" pitchFamily="18" charset="0"/>
            </a:endParaRPr>
          </a:p>
          <a:p>
            <a:pPr algn="just"/>
            <a:r>
              <a:rPr lang="ka-GE" sz="2200" b="1" dirty="0">
                <a:latin typeface="Sylfaen" panose="010A0502050306030303" pitchFamily="18" charset="0"/>
              </a:rPr>
              <a:t>კონფიდენციალურობა </a:t>
            </a:r>
            <a:r>
              <a:rPr lang="ka-GE" sz="2200" dirty="0">
                <a:latin typeface="Sylfaen" panose="010A0502050306030303" pitchFamily="18" charset="0"/>
              </a:rPr>
              <a:t>- </a:t>
            </a:r>
            <a:r>
              <a:rPr lang="en-US" sz="2200" dirty="0" err="1">
                <a:latin typeface="Sylfaen" panose="010A0502050306030303" pitchFamily="18" charset="0"/>
              </a:rPr>
              <a:t>სამედიცინო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პერსონალის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მიერ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პაციენტის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შესახებ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მოპოვებული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ინფორმაციის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კონფიდენციალურად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დაცვა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ერთ</a:t>
            </a:r>
            <a:r>
              <a:rPr lang="ka-GE" sz="2200" dirty="0">
                <a:latin typeface="Sylfaen" panose="010A0502050306030303" pitchFamily="18" charset="0"/>
              </a:rPr>
              <a:t>-</a:t>
            </a:r>
            <a:r>
              <a:rPr lang="en-US" sz="2200" dirty="0" err="1">
                <a:latin typeface="Sylfaen" panose="010A0502050306030303" pitchFamily="18" charset="0"/>
              </a:rPr>
              <a:t>ერთი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ყველაზე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მყარი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ეთიკური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და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სამართლებრივი</a:t>
            </a:r>
            <a:r>
              <a:rPr lang="en-US" sz="2200" dirty="0">
                <a:latin typeface="Sylfaen" panose="010A0502050306030303" pitchFamily="18" charset="0"/>
              </a:rPr>
              <a:t> </a:t>
            </a:r>
            <a:r>
              <a:rPr lang="en-US" sz="2200" dirty="0" err="1">
                <a:latin typeface="Sylfaen" panose="010A0502050306030303" pitchFamily="18" charset="0"/>
              </a:rPr>
              <a:t>იმპერატივია</a:t>
            </a:r>
            <a:r>
              <a:rPr lang="en-US" sz="2200" dirty="0">
                <a:latin typeface="Sylfaen" panose="010A0502050306030303" pitchFamily="18" charset="0"/>
              </a:rPr>
              <a:t>. </a:t>
            </a:r>
          </a:p>
          <a:p>
            <a:pPr algn="just"/>
            <a:r>
              <a:rPr lang="ka-GE" sz="2200" b="1" dirty="0">
                <a:latin typeface="Sylfaen" panose="010A0502050306030303" pitchFamily="18" charset="0"/>
              </a:rPr>
              <a:t>თანხმობა </a:t>
            </a:r>
            <a:r>
              <a:rPr lang="ka-GE" sz="2200" dirty="0">
                <a:latin typeface="Sylfaen" panose="010A0502050306030303" pitchFamily="18" charset="0"/>
              </a:rPr>
              <a:t>- ნებისმიერი გადაწყვეტილება მხოლოდ პაციენტის თანხმობით უნდა იყოს მიღებული.</a:t>
            </a:r>
            <a:endParaRPr lang="en-US" sz="2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8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7362"/>
            <a:ext cx="10515600" cy="1325563"/>
          </a:xfrm>
        </p:spPr>
        <p:txBody>
          <a:bodyPr>
            <a:normAutofit/>
          </a:bodyPr>
          <a:lstStyle/>
          <a:p>
            <a:r>
              <a:rPr lang="ka-GE" sz="2800" b="1" i="1" dirty="0"/>
              <a:t>კონსულტაცია ფსიქიკური აშლილობის დროს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829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ორსულ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მელოგინე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ქალს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ფსიქიკური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აშლილობების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შესახებ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ინფორმაცია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მიეწოდება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სოციო</a:t>
            </a:r>
            <a:r>
              <a:rPr lang="ka-GE" sz="2000" dirty="0">
                <a:latin typeface="Sylfaen" panose="010A0502050306030303" pitchFamily="18" charset="0"/>
              </a:rPr>
              <a:t>-</a:t>
            </a:r>
            <a:r>
              <a:rPr lang="en-US" sz="2000" dirty="0" err="1">
                <a:latin typeface="Sylfaen" panose="010A0502050306030303" pitchFamily="18" charset="0"/>
              </a:rPr>
              <a:t>კულტურული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კონტექსტის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გათვალისწინებით</a:t>
            </a:r>
            <a:r>
              <a:rPr lang="ka-GE" sz="2000" dirty="0">
                <a:latin typeface="Sylfaen" panose="010A0502050306030303" pitchFamily="18" charset="0"/>
              </a:rPr>
              <a:t>;</a:t>
            </a:r>
          </a:p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ქალის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თანხმობის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შემთხვევაში</a:t>
            </a:r>
            <a:r>
              <a:rPr lang="ka-GE" sz="2000" dirty="0">
                <a:latin typeface="Sylfaen" panose="010A0502050306030303" pitchFamily="18" charset="0"/>
              </a:rPr>
              <a:t>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ინფორმაციის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გაზიარება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ხდება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პარტნიორთან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ოჯახის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წევრებსა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/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მზრუნველთან</a:t>
            </a:r>
            <a:r>
              <a:rPr lang="ka-GE" sz="2000" dirty="0">
                <a:latin typeface="Sylfaen" panose="010A0502050306030303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000" dirty="0">
                <a:latin typeface="Sylfaen" panose="010A0502050306030303" pitchFamily="18" charset="0"/>
              </a:rPr>
              <a:t> </a:t>
            </a:r>
            <a:endParaRPr lang="ka-GE" sz="2000" dirty="0">
              <a:latin typeface="Sylfaen" panose="010A0502050306030303" pitchFamily="18" charset="0"/>
            </a:endParaRPr>
          </a:p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მნიშვნელოვანია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იმის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ახსნა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რომ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ფსიქიკური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აშლილობები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ორსულობისა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პოსტნატალურ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პერიოდში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იშვიათი</a:t>
            </a:r>
            <a:r>
              <a:rPr lang="ka-GE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</a:t>
            </a:r>
            <a:r>
              <a:rPr lang="ka-GE" sz="2000" dirty="0">
                <a:latin typeface="Sylfaen" panose="010A0502050306030303" pitchFamily="18" charset="0"/>
              </a:rPr>
              <a:t> არის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და </a:t>
            </a:r>
            <a:r>
              <a:rPr lang="en-US" sz="2000" dirty="0" err="1">
                <a:latin typeface="Sylfaen" panose="010A0502050306030303" pitchFamily="18" charset="0"/>
              </a:rPr>
              <a:t>შესაძლებელი</a:t>
            </a:r>
            <a:r>
              <a:rPr lang="ka-GE" sz="2000" dirty="0">
                <a:latin typeface="Sylfaen" panose="010A0502050306030303" pitchFamily="18" charset="0"/>
              </a:rPr>
              <a:t>ა მათი ეფექტიანად მკურნალობა</a:t>
            </a:r>
            <a:r>
              <a:rPr lang="en-US" sz="2000" dirty="0">
                <a:latin typeface="Sylfaen" panose="010A050205030603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1963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579562"/>
            <a:ext cx="10515600" cy="1325563"/>
          </a:xfrm>
        </p:spPr>
        <p:txBody>
          <a:bodyPr>
            <a:normAutofit/>
          </a:bodyPr>
          <a:lstStyle/>
          <a:p>
            <a:r>
              <a:rPr lang="ka-GE" sz="2800" b="1" i="1" dirty="0"/>
              <a:t>კონსულტაცია ფსიქიკური აშლილობის დროს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5125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Sylfaen" panose="010A0502050306030303" pitchFamily="18" charset="0"/>
              </a:rPr>
              <a:t>თუ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ქალს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აქვს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ან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როდესმე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ჰქონია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მწვავე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ფსიქიკური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პრობლემა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ორსულობას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გეგმავს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საჭიროა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რომ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იგი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ორსულობის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დადგომამდე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კონსულტაციისთვის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მეორე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დონის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ფსიქიკური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ჯანმრთელობის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სერვისში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გადაამისამართოთ</a:t>
            </a:r>
            <a:r>
              <a:rPr lang="en-US" sz="2400" dirty="0">
                <a:latin typeface="Sylfaen" panose="010A0502050306030303" pitchFamily="18" charset="0"/>
              </a:rPr>
              <a:t>. </a:t>
            </a:r>
          </a:p>
          <a:p>
            <a:pPr lvl="0" algn="just"/>
            <a:r>
              <a:rPr lang="en-US" sz="2400" dirty="0" err="1">
                <a:latin typeface="Sylfaen" panose="010A0502050306030303" pitchFamily="18" charset="0"/>
              </a:rPr>
              <a:t>განიხილეთ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მკურნალობის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პრევენციის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არჩევანი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ნებისმიერი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კონკრეტული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შეკითხვა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რომელიც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ქალს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ორსულობის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ნაყოფის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ან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ახალშობილის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შესახებ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გააჩნია</a:t>
            </a:r>
            <a:r>
              <a:rPr lang="en-US" sz="2400" dirty="0">
                <a:latin typeface="Sylfaen" panose="010A050205030603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067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800225"/>
            <a:ext cx="10515600" cy="1325563"/>
          </a:xfrm>
        </p:spPr>
        <p:txBody>
          <a:bodyPr>
            <a:noAutofit/>
          </a:bodyPr>
          <a:lstStyle/>
          <a:p>
            <a:pPr lvl="0" algn="just"/>
            <a:r>
              <a:rPr lang="en-US" sz="2800" b="1" dirty="0" err="1">
                <a:latin typeface="Sylfaen" panose="010A0502050306030303" pitchFamily="18" charset="0"/>
              </a:rPr>
              <a:t>ფსიქიკური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ka-GE" sz="2800" b="1" dirty="0">
                <a:latin typeface="Sylfaen" panose="010A0502050306030303" pitchFamily="18" charset="0"/>
              </a:rPr>
              <a:t>ჯანმრთელობის </a:t>
            </a:r>
            <a:r>
              <a:rPr lang="en-US" sz="2800" b="1" dirty="0" err="1">
                <a:latin typeface="Sylfaen" panose="010A0502050306030303" pitchFamily="18" charset="0"/>
              </a:rPr>
              <a:t>პრობლემების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შეფასების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და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დიაგნოსტირების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სქემა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ორსულობისა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და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ლოგინობის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ხანაში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უნდა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მოიცავდეს</a:t>
            </a:r>
            <a:r>
              <a:rPr lang="en-US" sz="2800" b="1" dirty="0">
                <a:latin typeface="Sylfaen" panose="010A0502050306030303" pitchFamily="18" charset="0"/>
              </a:rPr>
              <a:t> </a:t>
            </a:r>
            <a:r>
              <a:rPr lang="en-US" sz="2800" b="1" dirty="0" err="1">
                <a:latin typeface="Sylfaen" panose="010A0502050306030303" pitchFamily="18" charset="0"/>
              </a:rPr>
              <a:t>შემდეგს</a:t>
            </a:r>
            <a:r>
              <a:rPr lang="en-US" sz="2800" b="1" dirty="0">
                <a:latin typeface="Sylfaen" panose="010A0502050306030303" pitchFamily="18" charset="0"/>
              </a:rPr>
              <a:t>: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32353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1900" dirty="0" err="1">
                <a:latin typeface="Sylfaen" panose="010A0502050306030303" pitchFamily="18" charset="0"/>
              </a:rPr>
              <a:t>ინფორმაცია</a:t>
            </a:r>
            <a:r>
              <a:rPr lang="ka-GE" sz="1900" dirty="0">
                <a:latin typeface="Sylfaen" panose="010A0502050306030303" pitchFamily="18" charset="0"/>
              </a:rPr>
              <a:t>ს </a:t>
            </a:r>
            <a:r>
              <a:rPr lang="en-US" sz="1900" dirty="0" err="1">
                <a:latin typeface="Sylfaen" panose="010A0502050306030303" pitchFamily="18" charset="0"/>
              </a:rPr>
              <a:t>ანამნეზში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ფსიქიკური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ka-GE" sz="1900" dirty="0">
                <a:latin typeface="Sylfaen" panose="010A0502050306030303" pitchFamily="18" charset="0"/>
              </a:rPr>
              <a:t>ჯანმრთელობის </a:t>
            </a:r>
            <a:r>
              <a:rPr lang="en-US" sz="1900" dirty="0" err="1">
                <a:latin typeface="Sylfaen" panose="010A0502050306030303" pitchFamily="18" charset="0"/>
              </a:rPr>
              <a:t>პრობლემის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შესახებ</a:t>
            </a:r>
            <a:r>
              <a:rPr lang="en-US" sz="1900" dirty="0">
                <a:latin typeface="Sylfaen" panose="010A0502050306030303" pitchFamily="18" charset="0"/>
              </a:rPr>
              <a:t>, </a:t>
            </a:r>
            <a:r>
              <a:rPr lang="en-US" sz="1900" dirty="0" err="1">
                <a:latin typeface="Sylfaen" panose="010A0502050306030303" pitchFamily="18" charset="0"/>
              </a:rPr>
              <a:t>მათ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შორის</a:t>
            </a:r>
            <a:r>
              <a:rPr lang="ka-GE" sz="1900" dirty="0">
                <a:latin typeface="Sylfaen" panose="010A0502050306030303" pitchFamily="18" charset="0"/>
              </a:rPr>
              <a:t>,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ორსულობის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და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ლოგინობის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ხანის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პერიოდებში</a:t>
            </a:r>
            <a:r>
              <a:rPr lang="en-US" sz="19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1900" dirty="0" err="1">
                <a:latin typeface="Sylfaen" panose="010A0502050306030303" pitchFamily="18" charset="0"/>
              </a:rPr>
              <a:t>ფიზიკური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ჯანმრთელობა</a:t>
            </a:r>
            <a:r>
              <a:rPr lang="en-US" sz="1900" dirty="0">
                <a:latin typeface="Sylfaen" panose="010A0502050306030303" pitchFamily="18" charset="0"/>
              </a:rPr>
              <a:t> (</a:t>
            </a:r>
            <a:r>
              <a:rPr lang="en-US" sz="1900" dirty="0" err="1">
                <a:latin typeface="Sylfaen" panose="010A0502050306030303" pitchFamily="18" charset="0"/>
              </a:rPr>
              <a:t>წონა</a:t>
            </a:r>
            <a:r>
              <a:rPr lang="en-US" sz="1900" dirty="0">
                <a:latin typeface="Sylfaen" panose="010A0502050306030303" pitchFamily="18" charset="0"/>
              </a:rPr>
              <a:t>, </a:t>
            </a:r>
            <a:r>
              <a:rPr lang="en-US" sz="1900" dirty="0" err="1">
                <a:latin typeface="Sylfaen" panose="010A0502050306030303" pitchFamily="18" charset="0"/>
              </a:rPr>
              <a:t>სიგარეტის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მოხმარება</a:t>
            </a:r>
            <a:r>
              <a:rPr lang="en-US" sz="1900" dirty="0">
                <a:latin typeface="Sylfaen" panose="010A0502050306030303" pitchFamily="18" charset="0"/>
              </a:rPr>
              <a:t>, </a:t>
            </a:r>
            <a:r>
              <a:rPr lang="en-US" sz="1900" dirty="0" err="1">
                <a:latin typeface="Sylfaen" panose="010A0502050306030303" pitchFamily="18" charset="0"/>
              </a:rPr>
              <a:t>კვება</a:t>
            </a:r>
            <a:r>
              <a:rPr lang="en-US" sz="1900" dirty="0">
                <a:latin typeface="Sylfaen" panose="010A0502050306030303" pitchFamily="18" charset="0"/>
              </a:rPr>
              <a:t>, </a:t>
            </a:r>
            <a:r>
              <a:rPr lang="en-US" sz="1900" dirty="0" err="1">
                <a:latin typeface="Sylfaen" panose="010A0502050306030303" pitchFamily="18" charset="0"/>
              </a:rPr>
              <a:t>ფიზიკური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აქტივობა</a:t>
            </a:r>
            <a:r>
              <a:rPr lang="en-US" sz="1900" dirty="0">
                <a:latin typeface="Sylfaen" panose="010A0502050306030303" pitchFamily="18" charset="0"/>
              </a:rPr>
              <a:t>) </a:t>
            </a:r>
            <a:r>
              <a:rPr lang="en-US" sz="1900" dirty="0" err="1">
                <a:latin typeface="Sylfaen" panose="010A0502050306030303" pitchFamily="18" charset="0"/>
              </a:rPr>
              <a:t>და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ფიზიკური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ჯანმრთელობის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პრობლემების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შესახებ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ინფორმაცია</a:t>
            </a:r>
            <a:r>
              <a:rPr lang="ka-GE" sz="1900" dirty="0">
                <a:latin typeface="Sylfaen" panose="010A0502050306030303" pitchFamily="18" charset="0"/>
              </a:rPr>
              <a:t>ს</a:t>
            </a:r>
            <a:r>
              <a:rPr lang="en-US" sz="1900" dirty="0">
                <a:latin typeface="Sylfaen" panose="010A0502050306030303" pitchFamily="18" charset="0"/>
              </a:rPr>
              <a:t>;</a:t>
            </a:r>
          </a:p>
          <a:p>
            <a:pPr lvl="0"/>
            <a:r>
              <a:rPr lang="ka-GE" sz="1900" dirty="0">
                <a:latin typeface="Sylfaen" panose="010A0502050306030303" pitchFamily="18" charset="0"/>
              </a:rPr>
              <a:t>ინფორმაციას </a:t>
            </a:r>
            <a:r>
              <a:rPr lang="en-US" sz="1900" dirty="0" err="1">
                <a:latin typeface="Sylfaen" panose="010A0502050306030303" pitchFamily="18" charset="0"/>
              </a:rPr>
              <a:t>ალკოჰოლისა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და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ნარკოტიკული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საშუალებების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გამოყენების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ka-GE" sz="1900" dirty="0">
                <a:latin typeface="Sylfaen" panose="010A0502050306030303" pitchFamily="18" charset="0"/>
              </a:rPr>
              <a:t>შესახებ</a:t>
            </a:r>
            <a:r>
              <a:rPr lang="en-US" sz="19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ka-GE" sz="1900" dirty="0">
                <a:latin typeface="Sylfaen" panose="010A0502050306030303" pitchFamily="18" charset="0"/>
              </a:rPr>
              <a:t>ინფორმაციას </a:t>
            </a:r>
            <a:r>
              <a:rPr lang="en-US" sz="1900" dirty="0" err="1">
                <a:latin typeface="Sylfaen" panose="010A0502050306030303" pitchFamily="18" charset="0"/>
              </a:rPr>
              <a:t>ქალის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დამოკიდებულება</a:t>
            </a:r>
            <a:r>
              <a:rPr lang="ka-GE" sz="1900" dirty="0">
                <a:latin typeface="Sylfaen" panose="010A0502050306030303" pitchFamily="18" charset="0"/>
              </a:rPr>
              <a:t>ზე </a:t>
            </a:r>
            <a:r>
              <a:rPr lang="en-US" sz="1900" dirty="0" err="1">
                <a:latin typeface="Sylfaen" panose="010A0502050306030303" pitchFamily="18" charset="0"/>
              </a:rPr>
              <a:t>ორსულობის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მიმართ</a:t>
            </a:r>
            <a:r>
              <a:rPr lang="en-US" sz="1900" dirty="0">
                <a:latin typeface="Sylfaen" panose="010A0502050306030303" pitchFamily="18" charset="0"/>
              </a:rPr>
              <a:t>, </a:t>
            </a:r>
            <a:r>
              <a:rPr lang="en-US" sz="1900" dirty="0" err="1">
                <a:latin typeface="Sylfaen" panose="010A0502050306030303" pitchFamily="18" charset="0"/>
              </a:rPr>
              <a:t>მათ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შორის</a:t>
            </a:r>
            <a:r>
              <a:rPr lang="ka-GE" sz="1900" dirty="0">
                <a:latin typeface="Sylfaen" panose="010A0502050306030303" pitchFamily="18" charset="0"/>
              </a:rPr>
              <a:t>,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მისი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უარყოფის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ka-GE" sz="1900" dirty="0">
                <a:latin typeface="Sylfaen" panose="010A0502050306030303" pitchFamily="18" charset="0"/>
              </a:rPr>
              <a:t>შესახებ</a:t>
            </a:r>
            <a:r>
              <a:rPr lang="en-US" sz="19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ka-GE" sz="1900" dirty="0">
                <a:latin typeface="Sylfaen" panose="010A0502050306030303" pitchFamily="18" charset="0"/>
              </a:rPr>
              <a:t>ინფორმაციას </a:t>
            </a:r>
            <a:r>
              <a:rPr lang="en-US" sz="1900" dirty="0" err="1">
                <a:latin typeface="Sylfaen" panose="010A0502050306030303" pitchFamily="18" charset="0"/>
              </a:rPr>
              <a:t>ორსულობის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მიმდინარეობისა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და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ka-GE" sz="1900" dirty="0">
                <a:latin typeface="Sylfaen" panose="010A0502050306030303" pitchFamily="18" charset="0"/>
              </a:rPr>
              <a:t>დედობის </a:t>
            </a:r>
            <a:r>
              <a:rPr lang="en-US" sz="1900" dirty="0" err="1">
                <a:latin typeface="Sylfaen" panose="010A0502050306030303" pitchFamily="18" charset="0"/>
              </a:rPr>
              <a:t>გამოცდილების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ka-GE" sz="1900" dirty="0">
                <a:latin typeface="Sylfaen" panose="010A0502050306030303" pitchFamily="18" charset="0"/>
              </a:rPr>
              <a:t>შესახებ</a:t>
            </a:r>
            <a:r>
              <a:rPr lang="en-US" sz="19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ka-GE" sz="1900" dirty="0">
                <a:latin typeface="Sylfaen" panose="010A0502050306030303" pitchFamily="18" charset="0"/>
              </a:rPr>
              <a:t>ინფორმაციას </a:t>
            </a:r>
            <a:r>
              <a:rPr lang="en-US" sz="1900" dirty="0" err="1">
                <a:latin typeface="Sylfaen" panose="010A0502050306030303" pitchFamily="18" charset="0"/>
              </a:rPr>
              <a:t>დედისა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და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ბავშვის</a:t>
            </a:r>
            <a:r>
              <a:rPr lang="en-US" sz="1900" dirty="0">
                <a:latin typeface="Sylfaen" panose="010A0502050306030303" pitchFamily="18" charset="0"/>
              </a:rPr>
              <a:t> </a:t>
            </a:r>
            <a:r>
              <a:rPr lang="en-US" sz="1900" dirty="0" err="1">
                <a:latin typeface="Sylfaen" panose="010A0502050306030303" pitchFamily="18" charset="0"/>
              </a:rPr>
              <a:t>ურთიერთობა</a:t>
            </a:r>
            <a:r>
              <a:rPr lang="ka-GE" sz="1900" dirty="0">
                <a:latin typeface="Sylfaen" panose="010A0502050306030303" pitchFamily="18" charset="0"/>
              </a:rPr>
              <a:t>ზე</a:t>
            </a:r>
            <a:r>
              <a:rPr lang="en-US" sz="1900" dirty="0">
                <a:latin typeface="Sylfaen" panose="010A0502050306030303" pitchFamily="18" charset="0"/>
              </a:rPr>
              <a:t>; </a:t>
            </a:r>
          </a:p>
          <a:p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38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176212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err="1">
                <a:latin typeface="Sylfaen" panose="010A0502050306030303" pitchFamily="18" charset="0"/>
              </a:rPr>
              <a:t>ფსიქიკური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ka-GE" sz="2700" b="1" dirty="0">
                <a:latin typeface="Sylfaen" panose="010A0502050306030303" pitchFamily="18" charset="0"/>
              </a:rPr>
              <a:t>ჯანმრთელობის </a:t>
            </a:r>
            <a:r>
              <a:rPr lang="en-US" sz="2700" b="1" dirty="0" err="1">
                <a:latin typeface="Sylfaen" panose="010A0502050306030303" pitchFamily="18" charset="0"/>
              </a:rPr>
              <a:t>პრობლემების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შეფასების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და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დიაგნოსტირების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სქემა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ორსულობისა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და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ლოგინობის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ხანაში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უნდა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მოიცავდეს</a:t>
            </a:r>
            <a:r>
              <a:rPr lang="en-US" sz="2700" b="1" dirty="0">
                <a:latin typeface="Sylfaen" panose="010A0502050306030303" pitchFamily="18" charset="0"/>
              </a:rPr>
              <a:t> </a:t>
            </a:r>
            <a:r>
              <a:rPr lang="en-US" sz="2700" b="1" dirty="0" err="1">
                <a:latin typeface="Sylfaen" panose="010A0502050306030303" pitchFamily="18" charset="0"/>
              </a:rPr>
              <a:t>შემდეგს</a:t>
            </a:r>
            <a:r>
              <a:rPr lang="en-US" sz="2700" b="1" dirty="0">
                <a:latin typeface="Sylfaen" panose="010A0502050306030303" pitchFamily="18" charset="0"/>
              </a:rPr>
              <a:t>: </a:t>
            </a:r>
            <a:br>
              <a:rPr lang="en-US" sz="3200" dirty="0">
                <a:latin typeface="Sylfaen" panose="010A0502050306030303" pitchFamily="18" charset="0"/>
              </a:rPr>
            </a:br>
            <a:endParaRPr lang="en-US" sz="32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3590925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საცხოვრებელი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პირობები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სოციალური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იზოლაცია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ოჯახური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ანამნეზი</a:t>
            </a:r>
            <a:r>
              <a:rPr lang="ka-GE" sz="2000" dirty="0">
                <a:latin typeface="Sylfaen" panose="010A0502050306030303" pitchFamily="18" charset="0"/>
              </a:rPr>
              <a:t>;</a:t>
            </a:r>
            <a:endParaRPr lang="en-US" sz="2000" dirty="0">
              <a:latin typeface="Sylfaen" panose="010A0502050306030303" pitchFamily="18" charset="0"/>
            </a:endParaRP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ოჯახ</a:t>
            </a:r>
            <a:r>
              <a:rPr lang="ka-GE" sz="2000" dirty="0">
                <a:latin typeface="Sylfaen" panose="010A0502050306030303" pitchFamily="18" charset="0"/>
              </a:rPr>
              <a:t>ში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ძალადობა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სექსუალური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ძალადობა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ტრავმა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ბავშვთან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შეუსაბამო </a:t>
            </a:r>
            <a:r>
              <a:rPr lang="en-US" sz="2000" dirty="0" err="1">
                <a:latin typeface="Sylfaen" panose="010A0502050306030303" pitchFamily="18" charset="0"/>
              </a:rPr>
              <a:t>მოპყრობა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საცხოვრებელი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სამუშაო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ეკონომიკური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პირობები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ემიგრანტის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სტატუსი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მომვლელის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პასუხისმგებლობა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სხვა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ბავშვების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ახალგაზრდების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მიმართ</a:t>
            </a:r>
            <a:r>
              <a:rPr lang="en-US" sz="2000" dirty="0">
                <a:latin typeface="Sylfaen" panose="010A0502050306030303" pitchFamily="18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8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368425"/>
            <a:ext cx="10515600" cy="1325563"/>
          </a:xfrm>
        </p:spPr>
        <p:txBody>
          <a:bodyPr>
            <a:normAutofit/>
          </a:bodyPr>
          <a:lstStyle/>
          <a:p>
            <a:r>
              <a:rPr lang="ka-GE" sz="2800" b="1" i="1" dirty="0"/>
              <a:t>კონსულტაცია ფსიქიკური აშლილობის დროს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01942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Sylfaen" panose="010A0502050306030303" pitchFamily="18" charset="0"/>
              </a:rPr>
              <a:t>ქალს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მისი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თანხმობის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შემთხვევაში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ასევე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პარტნიორს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ოჯახის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წევრებს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მზრუნველს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მიაწოდეთ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შემდეგი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ინფორ</a:t>
            </a:r>
            <a:r>
              <a:rPr lang="ka-GE" sz="2000" dirty="0">
                <a:latin typeface="Sylfaen" panose="010A0502050306030303" pitchFamily="18" charset="0"/>
              </a:rPr>
              <a:t>მაცია: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ფსიქოტროპული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მედიკამენტების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ფსიქოლოგიური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ინტერვენციების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პოტენციური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სარგებელი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მკურნალობაზე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უარის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თქმის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შესაძლო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შედეგები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dirty="0" err="1">
                <a:latin typeface="Sylfaen" panose="010A0502050306030303" pitchFamily="18" charset="0"/>
              </a:rPr>
              <a:t>მკურნალობასთან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დაკავშირებული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შესაძლო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ზიანი</a:t>
            </a:r>
            <a:r>
              <a:rPr lang="en-US" sz="2000" dirty="0">
                <a:latin typeface="Sylfaen" panose="010A0502050306030303" pitchFamily="18" charset="0"/>
              </a:rPr>
              <a:t>/</a:t>
            </a:r>
            <a:r>
              <a:rPr lang="en-US" sz="2000" dirty="0" err="1">
                <a:latin typeface="Sylfaen" panose="010A0502050306030303" pitchFamily="18" charset="0"/>
              </a:rPr>
              <a:t>გვერდითი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მოვლენები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რა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შეიძლება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მოხდეს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თუ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მკურნალობა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შეიცვალა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შეჩერდა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განსაკუთრებით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თუ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ქალმა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ფსიქოტროპული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მედიკამენტების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მიღება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უეცრად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შეწყვიტა</a:t>
            </a:r>
            <a:r>
              <a:rPr lang="ka-GE" sz="2000" dirty="0">
                <a:latin typeface="Sylfaen" panose="010A0502050306030303" pitchFamily="18" charset="0"/>
              </a:rPr>
              <a:t>;</a:t>
            </a:r>
            <a:endParaRPr lang="en-US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3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85" y="1958120"/>
            <a:ext cx="10515600" cy="632052"/>
          </a:xfrm>
        </p:spPr>
        <p:txBody>
          <a:bodyPr>
            <a:normAutofit fontScale="90000"/>
          </a:bodyPr>
          <a:lstStyle/>
          <a:p>
            <a:br>
              <a:rPr lang="ka-GE" sz="3300" b="1" dirty="0"/>
            </a:br>
            <a:br>
              <a:rPr lang="ka-GE" sz="3300" b="1" dirty="0"/>
            </a:br>
            <a:r>
              <a:rPr lang="ka-GE" sz="3300" b="1" dirty="0"/>
              <a:t>კონსულტაცია ფსიქიკური აშლილობის დროს</a:t>
            </a:r>
            <a:br>
              <a:rPr lang="en-US" sz="3300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285" y="3118720"/>
            <a:ext cx="10515600" cy="4351338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თუ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ქალს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აქვს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ან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ოდესმე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ჰქონია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მწვავე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ფსიქიკური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პრობლემა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ორსულობას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გეგმავს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საჭიროა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რომ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იგი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ორსულობის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დადგომამდე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კონსულტაციისთვის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მეორე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დონის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ფსიქიკური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ჯანმრთელობის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სერვისში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გადაამისამართოთ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;</a:t>
            </a:r>
          </a:p>
          <a:p>
            <a:pPr lvl="0" algn="just">
              <a:lnSpc>
                <a:spcPct val="150000"/>
              </a:lnSpc>
            </a:pPr>
            <a:endParaRPr lang="en-US" sz="1800" dirty="0">
              <a:solidFill>
                <a:schemeClr val="bg2">
                  <a:lumMod val="10000"/>
                </a:schemeClr>
              </a:solidFill>
              <a:latin typeface="Sylfaen" panose="010A0502050306030303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განიხილეთ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მკურნალობის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პრევენციის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არჩევანი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ნებისმიერი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კონკრეტული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შეკითხვა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რომელიც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ქალს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ორსულობის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ნაყოფის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ან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ახალშობილის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შესახებ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გააჩნია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60720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735" y="2537791"/>
            <a:ext cx="10666444" cy="40455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a-GE" sz="2000" b="1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ორსულობისა და მშობიარობის შემდგომ პერიოდში ფსიქიკური პრობლემის შეფასებისა და მკურნალობის დროს გაითვალისწინეთ ისეთი დაავადებების არსებობა, როგორიცაა დასწავლის პრობლემები. საჭიროების შემთხვევაში შესთავაზეთ დამატებითი კონსულტაცია შესაბამის სპეციალისტთან და შეადგინეთ მკურნალობის გეგმა. </a:t>
            </a:r>
            <a:endParaRPr lang="ka-GE" sz="2000" dirty="0">
              <a:solidFill>
                <a:schemeClr val="bg2">
                  <a:lumMod val="10000"/>
                </a:schemeClr>
              </a:solidFill>
              <a:latin typeface="Sylfaen" panose="010A0502050306030303" pitchFamily="18" charset="0"/>
            </a:endParaRPr>
          </a:p>
          <a:p>
            <a:pPr algn="just"/>
            <a:r>
              <a:rPr lang="ka-GE" sz="20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შეაფასეთ ქალის ემოციური ფონი, ყურადღება გაამახვილეთ შესაძლო სიმპტომებზე: სუიციდური ფიქრები, საკუთარი თავის ან სხვების დაზიანება (ახალშობილის ჩათვლით), სიგარეტისა და ალკოჰოლის მოხმარება და ოჯახში ძალადობა; </a:t>
            </a:r>
          </a:p>
          <a:p>
            <a:pPr algn="just"/>
            <a:r>
              <a:rPr lang="ka-GE" sz="20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თუ იკვეთება ბავშვზე ძალადობის ნიშნები, მიჰყევით არსებულ ლოკალურ გაიდლაინს/პროტოკოლს/სტანდარტულ ოპერაციულ პროცედურებს; </a:t>
            </a: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თუ იკვეთება </a:t>
            </a:r>
            <a:r>
              <a:rPr lang="ka-GE" sz="2000" b="1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სუიციდური</a:t>
            </a:r>
            <a:r>
              <a:rPr lang="ka-GE" sz="2000" b="1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ფიქრების ან თავის დაზიანების ნიშნები: </a:t>
            </a:r>
          </a:p>
          <a:p>
            <a:pPr algn="just"/>
            <a:r>
              <a:rPr lang="ka-GE" sz="20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შეაფასეთ, აქვს თუ არა ქალს შესაბამისი მხარდაჭერა; </a:t>
            </a:r>
          </a:p>
          <a:p>
            <a:pPr algn="just"/>
            <a:r>
              <a:rPr lang="ka-GE" sz="20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დაეხმარეთ მხარდაჭერის მოძიებაში; </a:t>
            </a:r>
          </a:p>
          <a:p>
            <a:pPr algn="just"/>
            <a:r>
              <a:rPr lang="ka-GE" sz="20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მიაწოდეთ ინფორმაცია შესაბამის სპეციალისტს და ერთად შეადგინეთ მკურნალობის გეგმა. </a:t>
            </a:r>
          </a:p>
          <a:p>
            <a:pPr algn="just"/>
            <a:endParaRPr lang="en-US" dirty="0">
              <a:solidFill>
                <a:schemeClr val="bg2">
                  <a:lumMod val="1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91222" y="1641731"/>
            <a:ext cx="11746621" cy="632052"/>
          </a:xfrm>
        </p:spPr>
        <p:txBody>
          <a:bodyPr>
            <a:normAutofit fontScale="90000"/>
          </a:bodyPr>
          <a:lstStyle/>
          <a:p>
            <a:pPr algn="r"/>
            <a:r>
              <a:rPr lang="ka-GE" dirty="0"/>
              <a:t>შეფასება და მკურნალობის გეგმის შემუშავება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27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8425"/>
            <a:ext cx="10515600" cy="1325563"/>
          </a:xfrm>
        </p:spPr>
        <p:txBody>
          <a:bodyPr>
            <a:normAutofit/>
          </a:bodyPr>
          <a:lstStyle/>
          <a:p>
            <a:r>
              <a:rPr lang="ka-GE" sz="3900" b="1" i="1" dirty="0"/>
              <a:t>კონსულტაცია ძუძუთი კვების დროს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7025"/>
            <a:ext cx="10515600" cy="4351338"/>
          </a:xfrm>
        </p:spPr>
        <p:txBody>
          <a:bodyPr/>
          <a:lstStyle/>
          <a:p>
            <a:pPr lvl="0" algn="just"/>
            <a:r>
              <a:rPr lang="en-US" dirty="0" err="1">
                <a:latin typeface="Sylfaen" panose="010A0502050306030303" pitchFamily="18" charset="0"/>
              </a:rPr>
              <a:t>ძუძუთი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კვების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საკითხი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განიხილეთ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ყველა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იმ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ქალთან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რომელთაც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ორსულობის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ან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ლოგინობის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ხანაში</a:t>
            </a:r>
            <a:r>
              <a:rPr lang="ka-GE" dirty="0">
                <a:latin typeface="Sylfaen" panose="010A0502050306030303" pitchFamily="18" charset="0"/>
              </a:rPr>
              <a:t>,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შესაძლოა</a:t>
            </a:r>
            <a:r>
              <a:rPr lang="ka-GE" dirty="0">
                <a:latin typeface="Sylfaen" panose="010A0502050306030303" pitchFamily="18" charset="0"/>
              </a:rPr>
              <a:t>,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მედიკამენტების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მიღების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საჭიროება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დაუდგეთ</a:t>
            </a:r>
            <a:r>
              <a:rPr lang="ka-GE" dirty="0">
                <a:latin typeface="Sylfaen" panose="010A0502050306030303" pitchFamily="18" charset="0"/>
              </a:rPr>
              <a:t>;</a:t>
            </a:r>
          </a:p>
          <a:p>
            <a:pPr lvl="0" algn="just"/>
            <a:r>
              <a:rPr lang="en-US" dirty="0" err="1">
                <a:latin typeface="Sylfaen" panose="010A0502050306030303" pitchFamily="18" charset="0"/>
              </a:rPr>
              <a:t>აუხსენით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მათ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ძუძუთი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კვების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უპირატესობები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ასევე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პოტენციური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რისკები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რომელიც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უკავშირდება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ძუძუთი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კვების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დროს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ფსიქოტროპული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მედიკამენტების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მიღებას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ძუძუთი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კვების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დასაწყებად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ზოგიერთი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მათგანის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შეწყვეტას</a:t>
            </a:r>
            <a:r>
              <a:rPr lang="ka-GE" dirty="0">
                <a:latin typeface="Sylfaen" panose="010A0502050306030303" pitchFamily="18" charset="0"/>
              </a:rPr>
              <a:t>;</a:t>
            </a:r>
            <a:endParaRPr lang="en-US" dirty="0">
              <a:latin typeface="Sylfaen" panose="010A050205030603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8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52525"/>
            <a:ext cx="10515600" cy="1325563"/>
          </a:xfrm>
        </p:spPr>
        <p:txBody>
          <a:bodyPr>
            <a:normAutofit/>
          </a:bodyPr>
          <a:lstStyle/>
          <a:p>
            <a:r>
              <a:rPr lang="ka-GE" sz="4000" b="1" dirty="0">
                <a:latin typeface="Sylfaen" panose="010A0502050306030303" pitchFamily="18" charset="0"/>
              </a:rPr>
              <a:t>კონსულტირება-</a:t>
            </a:r>
            <a:r>
              <a:rPr lang="en-US" sz="4000" b="1" dirty="0" err="1">
                <a:latin typeface="Sylfaen" panose="010A0502050306030303" pitchFamily="18" charset="0"/>
              </a:rPr>
              <a:t>დეფინიცია</a:t>
            </a:r>
            <a:endParaRPr lang="en-US" sz="4000" b="1" dirty="0">
              <a:latin typeface="Sylfaen" panose="010A05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748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Sylfaen" panose="010A0502050306030303" pitchFamily="18" charset="0"/>
              </a:rPr>
              <a:t>ეფექტ</a:t>
            </a:r>
            <a:r>
              <a:rPr lang="ka-GE" dirty="0">
                <a:latin typeface="Sylfaen" panose="010A0502050306030303" pitchFamily="18" charset="0"/>
              </a:rPr>
              <a:t>იანი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კონფიდენციალური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კომუნიკაციის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საშუალება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კონსულტანტსა</a:t>
            </a:r>
            <a:r>
              <a:rPr lang="en-US" dirty="0">
                <a:latin typeface="Sylfaen" panose="010A0502050306030303" pitchFamily="18" charset="0"/>
              </a:rPr>
              <a:t> (</a:t>
            </a:r>
            <a:r>
              <a:rPr lang="en-US" dirty="0" err="1">
                <a:latin typeface="Sylfaen" panose="010A0502050306030303" pitchFamily="18" charset="0"/>
              </a:rPr>
              <a:t>სამედიცინო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პირს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სოციალურ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მუშაკს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განსწავლულ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ინსტრუქტორს</a:t>
            </a:r>
            <a:r>
              <a:rPr lang="en-US" dirty="0">
                <a:latin typeface="Sylfaen" panose="010A0502050306030303" pitchFamily="18" charset="0"/>
              </a:rPr>
              <a:t>) </a:t>
            </a:r>
            <a:r>
              <a:rPr lang="en-US" dirty="0" err="1">
                <a:latin typeface="Sylfaen" panose="010A0502050306030303" pitchFamily="18" charset="0"/>
              </a:rPr>
              <a:t>და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პაციენტს</a:t>
            </a:r>
            <a:r>
              <a:rPr lang="en-US" dirty="0">
                <a:latin typeface="Sylfaen" panose="010A0502050306030303" pitchFamily="18" charset="0"/>
              </a:rPr>
              <a:t> (</a:t>
            </a:r>
            <a:r>
              <a:rPr lang="en-US" dirty="0" err="1">
                <a:latin typeface="Sylfaen" panose="010A0502050306030303" pitchFamily="18" charset="0"/>
              </a:rPr>
              <a:t>კლიენტს</a:t>
            </a:r>
            <a:r>
              <a:rPr lang="en-US" dirty="0">
                <a:latin typeface="Sylfaen" panose="010A0502050306030303" pitchFamily="18" charset="0"/>
              </a:rPr>
              <a:t>) </a:t>
            </a:r>
            <a:r>
              <a:rPr lang="en-US" dirty="0" err="1">
                <a:latin typeface="Sylfaen" panose="010A0502050306030303" pitchFamily="18" charset="0"/>
              </a:rPr>
              <a:t>შორის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რომელიც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ემსახურება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პიროვნების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პრობლემის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გადაჭრას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ცხოვრების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ხარისხის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გაუმჯობესებას</a:t>
            </a:r>
            <a:r>
              <a:rPr lang="en-US" dirty="0">
                <a:latin typeface="Sylfaen" panose="010A0502050306030303" pitchFamily="18" charset="0"/>
              </a:rPr>
              <a:t>. </a:t>
            </a:r>
            <a:endParaRPr lang="ka-GE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ka-GE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კონსულტირების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მნიშვნელობა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გამომდინარეობს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პაციენტის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უფლებებიდან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მიიღოს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ka-GE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ამომწურავი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ობიექტური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დროული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ინფორმაცია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სამედიცინო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მომსახურების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მომწოდებლისგან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პაციენტს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აქვს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ღირსების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უფლება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უფლება</a:t>
            </a:r>
            <a:r>
              <a:rPr lang="ka-GE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მის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მიმართ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იყვნენ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ყურადღებიანი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გულახდილი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პატივისცემით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განმსჭვალული</a:t>
            </a:r>
            <a:r>
              <a:rPr lang="en-US" dirty="0">
                <a:solidFill>
                  <a:srgbClr val="000000"/>
                </a:solidFill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; </a:t>
            </a:r>
            <a:endParaRPr lang="en-US" dirty="0">
              <a:effectLst/>
              <a:latin typeface="Sylfaen" panose="010A0502050306030303" pitchFamily="18" charset="0"/>
              <a:ea typeface="Meiryo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08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062" y="2464905"/>
            <a:ext cx="10659737" cy="3926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ანტიფსიქოზური საშუალების, როგორც პროფილაქტიკური საშუალების, შეთავაზება უნდა მოხდეს ბიპოლარული აშლილობის შესახებ არსებული რეკომენდაციების შესაბამისად, თუ ბიპოლარული აშლილობის მქონე ქალი ორსულდება და წყვეტს ლითიუმს ან გეგმავს ძუძუთი კვებას; </a:t>
            </a:r>
          </a:p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თუ ბიპოლარული აშლილობის მქონე ორსულ ქალს, რომელიც პროფილაქტიკურ მედიკამენტს იღებს, მანია ეწყება; </a:t>
            </a:r>
          </a:p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გადაამოწმეთ პროფილაქტიკური მედიკამენტის დოზა და პაციენტის დამყოლობა; </a:t>
            </a:r>
          </a:p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გაზარდეთ დოზა, თუ პროფილაქტიკური წამალი ანტიფსიქოზურია; </a:t>
            </a:r>
          </a:p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თუ სხვა ჯგუფის პროფილაქტიკურ საშუალებას იღებს, ურჩიეთ </a:t>
            </a:r>
            <a:r>
              <a:rPr lang="ka-GE" sz="2600" dirty="0" err="1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ანტიფსიქოზურზე</a:t>
            </a:r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 გადასვლა; </a:t>
            </a:r>
          </a:p>
          <a:p>
            <a:pPr algn="just"/>
            <a:r>
              <a:rPr lang="ka-GE" sz="2600" dirty="0">
                <a:solidFill>
                  <a:schemeClr val="bg2">
                    <a:lumMod val="10000"/>
                  </a:schemeClr>
                </a:solidFill>
                <a:latin typeface="Sylfaen" panose="010A0502050306030303" pitchFamily="18" charset="0"/>
              </a:rPr>
              <a:t>შესთავაზეთ ქალს ახალშობილის ძუძუთი კვება, (გარდა შემთხვევებისა, როცა ის იღებს კარბამაზეპინს, კლოზაპინს ან ლითიუმს) თუმცა მხარი დაუჭირეთ მის გადაწყვეტილებას, აირჩიოს ახალშობილის კვების მისთვის მოსახერხებელი მეთოდი.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1594245"/>
            <a:ext cx="10515600" cy="632052"/>
          </a:xfrm>
        </p:spPr>
        <p:txBody>
          <a:bodyPr>
            <a:noAutofit/>
          </a:bodyPr>
          <a:lstStyle/>
          <a:p>
            <a:r>
              <a:rPr lang="ka-GE" sz="2800" b="1" dirty="0"/>
              <a:t>ორსულობის და ძუძუთი კვების დროს მედიკამენტური მკურნალობის ძირითადი პრინციპები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8613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510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sz="3000" dirty="0"/>
              <a:t>დოკუმენტის ავტორი:</a:t>
            </a:r>
            <a:br>
              <a:rPr lang="ka-GE" sz="3000" dirty="0"/>
            </a:br>
            <a:br>
              <a:rPr lang="ka-GE" sz="3000" dirty="0"/>
            </a:br>
            <a:r>
              <a:rPr lang="ka-GE" sz="2000" dirty="0"/>
              <a:t>ლელა შენგელია</a:t>
            </a:r>
            <a:br>
              <a:rPr lang="en-US" sz="3000" dirty="0"/>
            </a:br>
            <a:br>
              <a:rPr lang="en-US" sz="3000" dirty="0"/>
            </a:br>
            <a:r>
              <a:rPr lang="ka-GE" sz="3000" dirty="0"/>
              <a:t>წყაროები</a:t>
            </a:r>
            <a:r>
              <a:rPr lang="ka-GE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613150"/>
            <a:ext cx="10515600" cy="3346450"/>
          </a:xfrm>
        </p:spPr>
        <p:txBody>
          <a:bodyPr>
            <a:normAutofit/>
          </a:bodyPr>
          <a:lstStyle/>
          <a:p>
            <a:pPr algn="just"/>
            <a:r>
              <a:rPr lang="ka-GE" sz="2400" dirty="0">
                <a:latin typeface="+mj-lt"/>
              </a:rPr>
              <a:t> </a:t>
            </a:r>
            <a:r>
              <a:rPr lang="ka-GE" sz="1800" dirty="0">
                <a:latin typeface="+mj-lt"/>
              </a:rPr>
              <a:t>ოჯახის დაგეგვა და კონსულტირება - </a:t>
            </a:r>
            <a:r>
              <a:rPr lang="en-US" sz="1800" dirty="0" err="1">
                <a:latin typeface="Sylfaen" panose="010A0502050306030303" pitchFamily="18" charset="0"/>
              </a:rPr>
              <a:t>ამერიკის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შეერთებული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შტატების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საერთაშორისო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განვითარების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სააგენტოს</a:t>
            </a:r>
            <a:r>
              <a:rPr lang="en-US" sz="1800" dirty="0">
                <a:latin typeface="Sylfaen" panose="010A0502050306030303" pitchFamily="18" charset="0"/>
              </a:rPr>
              <a:t> (USAID) </a:t>
            </a:r>
            <a:r>
              <a:rPr lang="en-US" sz="1800" dirty="0" err="1">
                <a:latin typeface="Sylfaen" panose="010A0502050306030303" pitchFamily="18" charset="0"/>
              </a:rPr>
              <a:t>კავკასიის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რეგიონალური</a:t>
            </a:r>
            <a:r>
              <a:rPr lang="ka-GE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ოფისი</a:t>
            </a:r>
            <a:r>
              <a:rPr lang="ka-GE" sz="1800" dirty="0">
                <a:latin typeface="Sylfaen" panose="010A0502050306030303" pitchFamily="18" charset="0"/>
              </a:rPr>
              <a:t>; </a:t>
            </a:r>
            <a:r>
              <a:rPr lang="en-US" sz="1800" dirty="0" err="1">
                <a:latin typeface="Sylfaen" panose="010A0502050306030303" pitchFamily="18" charset="0"/>
              </a:rPr>
              <a:t>ჯონ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სნოუს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კვლევისა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და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სწავლების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>
                <a:latin typeface="Sylfaen" panose="010A0502050306030303" pitchFamily="18" charset="0"/>
              </a:rPr>
              <a:t>ინსტიტუტი</a:t>
            </a:r>
            <a:r>
              <a:rPr lang="en-US" sz="1800" dirty="0">
                <a:latin typeface="+mj-lt"/>
              </a:rPr>
              <a:t>, </a:t>
            </a:r>
            <a:r>
              <a:rPr lang="ka-GE" sz="1800" dirty="0">
                <a:latin typeface="+mj-lt"/>
              </a:rPr>
              <a:t>დოკუმენტი მისაწვდომია შემდეგ ბმულზე: </a:t>
            </a:r>
            <a:r>
              <a:rPr lang="en-US" sz="1800" dirty="0">
                <a:latin typeface="+mj-lt"/>
                <a:hlinkClick r:id="rId2"/>
              </a:rPr>
              <a:t>https://bit.ly/3ps2maU</a:t>
            </a:r>
            <a:r>
              <a:rPr lang="ka-GE" sz="1800" dirty="0">
                <a:latin typeface="+mj-lt"/>
              </a:rPr>
              <a:t> წყარო ბოლოს ნანახია: 29.12.2020.</a:t>
            </a:r>
          </a:p>
          <a:p>
            <a:pPr marL="0" indent="0" algn="just">
              <a:buNone/>
            </a:pPr>
            <a:endParaRPr lang="ka-GE" sz="1800" dirty="0">
              <a:latin typeface="+mj-lt"/>
            </a:endParaRPr>
          </a:p>
          <a:p>
            <a:pPr algn="just"/>
            <a:r>
              <a:rPr lang="ka-GE" sz="1800" dirty="0">
                <a:latin typeface="+mj-lt"/>
              </a:rPr>
              <a:t>პერინატალური პერიოდის მართვა ფსიქიკური აშლილობების დროს  - ეროვნული </a:t>
            </a:r>
            <a:r>
              <a:rPr lang="ka-GE" sz="1800" dirty="0" err="1">
                <a:latin typeface="+mj-lt"/>
              </a:rPr>
              <a:t>გაიდლაინი</a:t>
            </a:r>
            <a:r>
              <a:rPr lang="ka-GE" sz="1800" dirty="0">
                <a:latin typeface="+mj-lt"/>
              </a:rPr>
              <a:t>;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47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66846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ka-GE" b="1" dirty="0">
                <a:latin typeface="Sylfaen" panose="010A0502050306030303" pitchFamily="18" charset="0"/>
              </a:rPr>
            </a:br>
            <a:r>
              <a:rPr lang="en-US" b="1" dirty="0" err="1">
                <a:latin typeface="Sylfaen" panose="010A0502050306030303" pitchFamily="18" charset="0"/>
              </a:rPr>
              <a:t>ეფექტი</a:t>
            </a:r>
            <a:r>
              <a:rPr lang="ka-GE" b="1" dirty="0">
                <a:latin typeface="Sylfaen" panose="010A0502050306030303" pitchFamily="18" charset="0"/>
              </a:rPr>
              <a:t>ანი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ჩასატარებლად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საჭიროა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2740025"/>
            <a:ext cx="10515600" cy="4351338"/>
          </a:xfrm>
        </p:spPr>
        <p:txBody>
          <a:bodyPr/>
          <a:lstStyle/>
          <a:p>
            <a:pPr lvl="0"/>
            <a:endParaRPr lang="ka-GE" dirty="0">
              <a:latin typeface="Sylfaen" panose="010A0502050306030303" pitchFamily="18" charset="0"/>
            </a:endParaRPr>
          </a:p>
          <a:p>
            <a:pPr lvl="0"/>
            <a:endParaRPr lang="ka-GE" dirty="0">
              <a:latin typeface="Sylfaen" panose="010A0502050306030303" pitchFamily="18" charset="0"/>
            </a:endParaRP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პროფესიონალიზმი</a:t>
            </a:r>
            <a:r>
              <a:rPr lang="ka-GE" dirty="0">
                <a:latin typeface="Sylfaen" panose="010A0502050306030303" pitchFamily="18" charset="0"/>
              </a:rPr>
              <a:t>;</a:t>
            </a:r>
            <a:r>
              <a:rPr lang="en-US" dirty="0">
                <a:latin typeface="Sylfaen" panose="010A0502050306030303" pitchFamily="18" charset="0"/>
              </a:rPr>
              <a:t> </a:t>
            </a:r>
            <a:endParaRPr lang="ka-GE" dirty="0">
              <a:latin typeface="Sylfaen" panose="010A0502050306030303" pitchFamily="18" charset="0"/>
            </a:endParaRP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კომპეტენტურობა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 err="1">
                <a:latin typeface="Sylfaen" panose="010A0502050306030303" pitchFamily="18" charset="0"/>
              </a:rPr>
              <a:t>ეფექტი</a:t>
            </a:r>
            <a:r>
              <a:rPr lang="ka-GE" dirty="0">
                <a:latin typeface="Sylfaen" panose="010A0502050306030303" pitchFamily="18" charset="0"/>
              </a:rPr>
              <a:t>ანი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კომუნიკაციის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უნარ-ჩვევები</a:t>
            </a:r>
            <a:r>
              <a:rPr lang="en-US" dirty="0">
                <a:latin typeface="Sylfaen" panose="010A050205030603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176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63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ძირითადი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ელემენტებია</a:t>
            </a:r>
            <a:r>
              <a:rPr lang="en-US" b="1" dirty="0">
                <a:latin typeface="Sylfaen" panose="010A0502050306030303" pitchFamily="18" charset="0"/>
              </a:rPr>
              <a:t>: </a:t>
            </a:r>
            <a:br>
              <a:rPr lang="en-US" b="1" dirty="0">
                <a:latin typeface="Sylfaen" panose="010A0502050306030303" pitchFamily="18" charset="0"/>
              </a:rPr>
            </a:br>
            <a:endParaRPr lang="en-US" b="1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3725"/>
            <a:ext cx="10515600" cy="4351338"/>
          </a:xfrm>
        </p:spPr>
        <p:txBody>
          <a:bodyPr/>
          <a:lstStyle/>
          <a:p>
            <a:pPr lvl="0"/>
            <a:r>
              <a:rPr lang="en-US" dirty="0" err="1">
                <a:latin typeface="Sylfaen" panose="010A0502050306030303" pitchFamily="18" charset="0"/>
              </a:rPr>
              <a:t>ურთიერთობა</a:t>
            </a:r>
            <a:r>
              <a:rPr lang="en-US" dirty="0">
                <a:latin typeface="Sylfaen" panose="010A0502050306030303" pitchFamily="18" charset="0"/>
              </a:rPr>
              <a:t> (</a:t>
            </a:r>
            <a:r>
              <a:rPr lang="en-US" dirty="0" err="1">
                <a:latin typeface="Sylfaen" panose="010A0502050306030303" pitchFamily="18" charset="0"/>
              </a:rPr>
              <a:t>კომუნიკაცია</a:t>
            </a:r>
            <a:r>
              <a:rPr lang="en-US" dirty="0">
                <a:latin typeface="Sylfaen" panose="010A0502050306030303" pitchFamily="18" charset="0"/>
              </a:rPr>
              <a:t>); </a:t>
            </a: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პაციენტის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სურვილების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დადგენა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ემოციების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მართვა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თანამონაწილეობა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კონფიდენციალობა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 err="1">
                <a:latin typeface="Sylfaen" panose="010A0502050306030303" pitchFamily="18" charset="0"/>
              </a:rPr>
              <a:t>ინფორმირებულობა</a:t>
            </a:r>
            <a:r>
              <a:rPr lang="en-US" dirty="0">
                <a:latin typeface="Sylfaen" panose="010A050205030603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834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2269836"/>
            <a:ext cx="10515600" cy="53041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მიზანი</a:t>
            </a:r>
            <a:r>
              <a:rPr lang="en-US" b="1" dirty="0">
                <a:latin typeface="Sylfaen" panose="010A0502050306030303" pitchFamily="18" charset="0"/>
              </a:rPr>
              <a:t>: 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en-US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მიზანია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პაციენტმა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გააკეთოს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ინფორმირებული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არჩევანი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თავის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თავზე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აიღოს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პასუხისმგებლობა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პრობლემებთან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გადაწყვეტილებებთან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დაკავშირებით</a:t>
            </a:r>
            <a:r>
              <a:rPr lang="en-US" dirty="0">
                <a:latin typeface="Sylfaen" panose="010A0502050306030303" pitchFamily="18" charset="0"/>
              </a:rPr>
              <a:t>. </a:t>
            </a:r>
          </a:p>
          <a:p>
            <a:pPr marL="0" indent="0">
              <a:buNone/>
            </a:pPr>
            <a:r>
              <a:rPr lang="en-US" b="1" i="1" dirty="0">
                <a:latin typeface="Sylfaen" panose="010A0502050306030303" pitchFamily="18" charset="0"/>
              </a:rPr>
              <a:t> 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en-US" b="1" i="1" dirty="0" err="1">
                <a:latin typeface="Sylfaen" panose="010A0502050306030303" pitchFamily="18" charset="0"/>
              </a:rPr>
              <a:t>ინფორმირებული</a:t>
            </a:r>
            <a:r>
              <a:rPr lang="en-US" b="1" i="1" dirty="0">
                <a:latin typeface="Sylfaen" panose="010A0502050306030303" pitchFamily="18" charset="0"/>
              </a:rPr>
              <a:t> </a:t>
            </a:r>
            <a:r>
              <a:rPr lang="en-US" b="1" i="1" dirty="0" err="1">
                <a:latin typeface="Sylfaen" panose="010A0502050306030303" pitchFamily="18" charset="0"/>
              </a:rPr>
              <a:t>არჩევანი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თავისუფალი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გადაწყვეტილება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რომელიც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დაფუძნებულია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ამ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არჩევანთან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დაკავშირებული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ყველა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სახის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ინფორმაციის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ცოდნაზე</a:t>
            </a:r>
            <a:r>
              <a:rPr lang="en-US" dirty="0">
                <a:latin typeface="Sylfaen" panose="010A050205030603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995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744662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ka-GE" sz="2400" b="1" dirty="0">
                <a:latin typeface="Sylfaen" panose="010A0502050306030303" pitchFamily="18" charset="0"/>
              </a:rPr>
              <a:t>იმისათვის, რათა </a:t>
            </a:r>
            <a:r>
              <a:rPr lang="en-US" sz="2400" b="1" dirty="0" err="1">
                <a:latin typeface="Sylfaen" panose="010A0502050306030303" pitchFamily="18" charset="0"/>
              </a:rPr>
              <a:t>ოჯახის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დაგეგმვასთან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დაკავშირებულ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საკითხებში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პროცესი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წარმატებულად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წარიმართოს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და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კონსულტანტმა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უკეთ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დაიმახსოვროს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პროცესის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ეტაპები</a:t>
            </a:r>
            <a:r>
              <a:rPr lang="en-US" sz="2400" b="1" dirty="0">
                <a:latin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</a:rPr>
              <a:t>შემუშავებულია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მარტივი</a:t>
            </a:r>
            <a:r>
              <a:rPr lang="en-US" sz="2400" b="1" dirty="0">
                <a:latin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</a:rPr>
              <a:t>მეთოდი</a:t>
            </a:r>
            <a:r>
              <a:rPr lang="en-US" sz="2400" b="1" dirty="0">
                <a:latin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</a:rPr>
              <a:t>სახელწოდებით</a:t>
            </a:r>
            <a:r>
              <a:rPr lang="ka-GE" sz="2400" b="1" dirty="0">
                <a:latin typeface="Sylfaen" panose="010A0502050306030303" pitchFamily="18" charset="0"/>
              </a:rPr>
              <a:t>,</a:t>
            </a:r>
            <a:r>
              <a:rPr lang="en-US" sz="2400" b="1" dirty="0">
                <a:latin typeface="Sylfaen" panose="010A0502050306030303" pitchFamily="18" charset="0"/>
              </a:rPr>
              <a:t> „</a:t>
            </a:r>
            <a:r>
              <a:rPr lang="en-US" sz="2400" b="1" dirty="0" err="1">
                <a:latin typeface="Sylfaen" panose="010A0502050306030303" pitchFamily="18" charset="0"/>
              </a:rPr>
              <a:t>გამიგე</a:t>
            </a:r>
            <a:r>
              <a:rPr lang="en-US" sz="2400" b="1" dirty="0">
                <a:latin typeface="Sylfaen" panose="010A0502050306030303" pitchFamily="18" charset="0"/>
              </a:rPr>
              <a:t>“ .  </a:t>
            </a:r>
            <a:br>
              <a:rPr lang="en-US" sz="2400" dirty="0">
                <a:latin typeface="Sylfaen" panose="010A0502050306030303" pitchFamily="18" charset="0"/>
              </a:rPr>
            </a:br>
            <a:endParaRPr lang="en-US" sz="24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30702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Sylfaen" panose="010A0502050306030303" pitchFamily="18" charset="0"/>
              </a:rPr>
              <a:t>გ – </a:t>
            </a:r>
            <a:r>
              <a:rPr lang="en-US" dirty="0" err="1">
                <a:latin typeface="Sylfaen" panose="010A0502050306030303" pitchFamily="18" charset="0"/>
              </a:rPr>
              <a:t>გულისხმიერად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შეხვდი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პაციენტს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>
                <a:latin typeface="Sylfaen" panose="010A0502050306030303" pitchFamily="18" charset="0"/>
              </a:rPr>
              <a:t>ა – </a:t>
            </a:r>
            <a:r>
              <a:rPr lang="en-US" dirty="0" err="1">
                <a:latin typeface="Sylfaen" panose="010A0502050306030303" pitchFamily="18" charset="0"/>
              </a:rPr>
              <a:t>ანამნეზი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მიზანდასახულად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გამოკითხე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>
                <a:latin typeface="Sylfaen" panose="010A0502050306030303" pitchFamily="18" charset="0"/>
              </a:rPr>
              <a:t>მ – </a:t>
            </a:r>
            <a:r>
              <a:rPr lang="en-US" dirty="0" err="1">
                <a:latin typeface="Sylfaen" panose="010A0502050306030303" pitchFamily="18" charset="0"/>
              </a:rPr>
              <a:t>მიაწოდე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ინფორმაცია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პრობლემის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შესახებ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>
                <a:latin typeface="Sylfaen" panose="010A0502050306030303" pitchFamily="18" charset="0"/>
              </a:rPr>
              <a:t>ი – </a:t>
            </a:r>
            <a:r>
              <a:rPr lang="en-US" dirty="0" err="1">
                <a:latin typeface="Sylfaen" panose="010A0502050306030303" pitchFamily="18" charset="0"/>
              </a:rPr>
              <a:t>ინფორმირებულ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არჩევანში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დაეხმარე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>
                <a:latin typeface="Sylfaen" panose="010A0502050306030303" pitchFamily="18" charset="0"/>
              </a:rPr>
              <a:t>გ – </a:t>
            </a:r>
            <a:r>
              <a:rPr lang="en-US" dirty="0" err="1">
                <a:latin typeface="Sylfaen" panose="010A0502050306030303" pitchFamily="18" charset="0"/>
              </a:rPr>
              <a:t>გაარკვიე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არჩევანის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დეტალებში</a:t>
            </a:r>
            <a:r>
              <a:rPr lang="en-US" dirty="0">
                <a:latin typeface="Sylfaen" panose="010A0502050306030303" pitchFamily="18" charset="0"/>
              </a:rPr>
              <a:t>; </a:t>
            </a:r>
          </a:p>
          <a:p>
            <a:r>
              <a:rPr lang="en-US" dirty="0">
                <a:latin typeface="Sylfaen" panose="010A0502050306030303" pitchFamily="18" charset="0"/>
              </a:rPr>
              <a:t>ე – </a:t>
            </a:r>
            <a:r>
              <a:rPr lang="en-US" dirty="0" err="1">
                <a:latin typeface="Sylfaen" panose="010A0502050306030303" pitchFamily="18" charset="0"/>
              </a:rPr>
              <a:t>ერთად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შეთანხმდით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მომდევნო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ვიზიტზე</a:t>
            </a:r>
            <a:r>
              <a:rPr lang="en-US" dirty="0">
                <a:latin typeface="Sylfaen" panose="010A0502050306030303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6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3684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Sylfaen" panose="010A0502050306030303" pitchFamily="18" charset="0"/>
              </a:rPr>
              <a:t>ინფორმირებულ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არჩევანში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დაეხმარე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endParaRPr lang="en-US" sz="40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279082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დაეხმარე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პაციენტს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რეპროდუქციულ ჯანმრთელობასთან დაკავშირებული პრობლემების გადაწყვეტაში</a:t>
            </a:r>
            <a:r>
              <a:rPr lang="en-US" sz="2000" dirty="0">
                <a:latin typeface="Sylfaen" panose="010A0502050306030303" pitchFamily="18" charset="0"/>
              </a:rPr>
              <a:t>: </a:t>
            </a:r>
            <a:endParaRPr lang="ka-GE" sz="2000" dirty="0">
              <a:latin typeface="Sylfaen" panose="010A0502050306030303" pitchFamily="18" charset="0"/>
            </a:endParaRPr>
          </a:p>
          <a:p>
            <a:pPr lvl="0" algn="just"/>
            <a:r>
              <a:rPr lang="en-US" sz="2000" b="1" dirty="0" err="1">
                <a:latin typeface="Sylfaen" panose="010A0502050306030303" pitchFamily="18" charset="0"/>
              </a:rPr>
              <a:t>ინფორმაციის</a:t>
            </a:r>
            <a:r>
              <a:rPr lang="en-US" sz="2000" b="1" dirty="0">
                <a:latin typeface="Sylfaen" panose="010A0502050306030303" pitchFamily="18" charset="0"/>
              </a:rPr>
              <a:t> </a:t>
            </a:r>
            <a:r>
              <a:rPr lang="en-US" sz="2000" b="1" dirty="0" err="1">
                <a:latin typeface="Sylfaen" panose="010A0502050306030303" pitchFamily="18" charset="0"/>
              </a:rPr>
              <a:t>მიღების</a:t>
            </a:r>
            <a:r>
              <a:rPr lang="ka-GE" sz="2000" b="1" dirty="0">
                <a:latin typeface="Sylfaen" panose="010A0502050306030303" pitchFamily="18" charset="0"/>
              </a:rPr>
              <a:t> უფლება</a:t>
            </a:r>
            <a:r>
              <a:rPr lang="en-US" sz="2000" dirty="0">
                <a:latin typeface="Sylfaen" panose="010A0502050306030303" pitchFamily="18" charset="0"/>
              </a:rPr>
              <a:t> –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ka-GE" sz="2000" dirty="0">
                <a:latin typeface="Sylfaen" panose="010A0502050306030303" pitchFamily="18" charset="0"/>
              </a:rPr>
              <a:t>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იცოდეს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ვინ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ემსახურება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ინფორმაცია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რეპროდუქციული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ჯანმრთელობის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სფეროს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ნებისმიერი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პრობლემური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საკითხის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შესახებ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ზუსტი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გულახდილი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პასუხი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ყველა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კითხვაზე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b="1" dirty="0" err="1">
                <a:latin typeface="Sylfaen" panose="010A0502050306030303" pitchFamily="18" charset="0"/>
              </a:rPr>
              <a:t>მისაწვდომობის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უფლება </a:t>
            </a:r>
            <a:r>
              <a:rPr lang="en-US" sz="2000" dirty="0">
                <a:latin typeface="Sylfaen" panose="010A0502050306030303" pitchFamily="18" charset="0"/>
              </a:rPr>
              <a:t>– </a:t>
            </a:r>
            <a:r>
              <a:rPr lang="ka-GE" sz="2000" dirty="0">
                <a:latin typeface="Sylfaen" panose="010A0502050306030303" pitchFamily="18" charset="0"/>
              </a:rPr>
              <a:t>უფლება, </a:t>
            </a:r>
            <a:r>
              <a:rPr lang="en-US" sz="2000" dirty="0" err="1">
                <a:latin typeface="Sylfaen" panose="010A0502050306030303" pitchFamily="18" charset="0"/>
              </a:rPr>
              <a:t>მიიღოს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ხარისხიანი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მომსახურება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მიუხედავად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სქესისა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რელიგიური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მრწამსისა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ოჯახური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მდგომარეობისა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ნაციონალობისა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ასაკისა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 algn="just"/>
            <a:r>
              <a:rPr lang="en-US" sz="2000" b="1" dirty="0" err="1">
                <a:latin typeface="Sylfaen" panose="010A0502050306030303" pitchFamily="18" charset="0"/>
              </a:rPr>
              <a:t>არჩევანის</a:t>
            </a:r>
            <a:r>
              <a:rPr lang="en-US" sz="2000" b="1" dirty="0">
                <a:latin typeface="Sylfaen" panose="010A0502050306030303" pitchFamily="18" charset="0"/>
              </a:rPr>
              <a:t> </a:t>
            </a:r>
            <a:r>
              <a:rPr lang="ka-GE" sz="2000" b="1" dirty="0">
                <a:latin typeface="Sylfaen" panose="010A0502050306030303" pitchFamily="18" charset="0"/>
              </a:rPr>
              <a:t>უფლება </a:t>
            </a:r>
            <a:r>
              <a:rPr lang="en-US" sz="2000" dirty="0">
                <a:latin typeface="Sylfaen" panose="010A0502050306030303" pitchFamily="18" charset="0"/>
              </a:rPr>
              <a:t>–</a:t>
            </a:r>
            <a:r>
              <a:rPr lang="ka-GE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დამოუკიდებელი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არჩევანის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გაკეთების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en-US" sz="2000" dirty="0">
                <a:latin typeface="Sylfaen" panose="010A0502050306030303" pitchFamily="18" charset="0"/>
              </a:rPr>
              <a:t> – </a:t>
            </a:r>
            <a:r>
              <a:rPr lang="en-US" sz="2000" dirty="0" err="1">
                <a:latin typeface="Sylfaen" panose="010A0502050306030303" pitchFamily="18" charset="0"/>
              </a:rPr>
              <a:t>რამდენი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შვილი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იყოლიოს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რომელი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მეთოდი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</a:t>
            </a:r>
            <a:r>
              <a:rPr lang="ka-GE" sz="2000" dirty="0">
                <a:latin typeface="Sylfaen" panose="010A0502050306030303" pitchFamily="18" charset="0"/>
              </a:rPr>
              <a:t>ა</a:t>
            </a:r>
            <a:r>
              <a:rPr lang="en-US" sz="2000" dirty="0" err="1">
                <a:latin typeface="Sylfaen" panose="010A0502050306030303" pitchFamily="18" charset="0"/>
              </a:rPr>
              <a:t>რჩიოს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  <a:r>
              <a:rPr lang="en-US" sz="2000" dirty="0" err="1">
                <a:latin typeface="Sylfaen" panose="010A0502050306030303" pitchFamily="18" charset="0"/>
              </a:rPr>
              <a:t>მკურნალობის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ან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მასზე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უარის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თქმის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მისთვის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სასურველ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ნებისმიერ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დროს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გადაწყვეტილების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შეცვლის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არჩევანი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7017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279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 err="1">
                <a:latin typeface="Sylfaen" panose="010A0502050306030303" pitchFamily="18" charset="0"/>
              </a:rPr>
              <a:t>ინფორმირებულ</a:t>
            </a:r>
            <a:r>
              <a:rPr lang="en-US" sz="3500" b="1" dirty="0">
                <a:latin typeface="Sylfaen" panose="010A0502050306030303" pitchFamily="18" charset="0"/>
              </a:rPr>
              <a:t> </a:t>
            </a:r>
            <a:r>
              <a:rPr lang="en-US" sz="3500" b="1" dirty="0" err="1">
                <a:latin typeface="Sylfaen" panose="010A0502050306030303" pitchFamily="18" charset="0"/>
              </a:rPr>
              <a:t>არჩევანში</a:t>
            </a:r>
            <a:r>
              <a:rPr lang="en-US" sz="3500" b="1" dirty="0">
                <a:latin typeface="Sylfaen" panose="010A0502050306030303" pitchFamily="18" charset="0"/>
              </a:rPr>
              <a:t> </a:t>
            </a:r>
            <a:r>
              <a:rPr lang="en-US" sz="3500" b="1" dirty="0" err="1">
                <a:latin typeface="Sylfaen" panose="010A0502050306030303" pitchFamily="18" charset="0"/>
              </a:rPr>
              <a:t>დაეხმარე</a:t>
            </a:r>
            <a:r>
              <a:rPr lang="en-US" sz="3500" b="1" dirty="0">
                <a:latin typeface="Sylfaen" panose="010A0502050306030303" pitchFamily="18" charset="0"/>
              </a:rPr>
              <a:t> </a:t>
            </a:r>
            <a:r>
              <a:rPr lang="ka-GE" sz="3500" b="1" dirty="0">
                <a:latin typeface="Sylfaen" panose="010A0502050306030303" pitchFamily="18" charset="0"/>
              </a:rPr>
              <a:t>(გაგრძელება)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816225"/>
            <a:ext cx="10515600" cy="4351338"/>
          </a:xfrm>
        </p:spPr>
        <p:txBody>
          <a:bodyPr/>
          <a:lstStyle/>
          <a:p>
            <a:pPr lvl="0"/>
            <a:r>
              <a:rPr lang="en-US" sz="2000" b="1" dirty="0" err="1">
                <a:latin typeface="Sylfaen" panose="010A0502050306030303" pitchFamily="18" charset="0"/>
              </a:rPr>
              <a:t>უსაფრთხოების</a:t>
            </a:r>
            <a:r>
              <a:rPr lang="ka-GE" sz="2000" b="1" dirty="0">
                <a:latin typeface="Sylfaen" panose="010A0502050306030303" pitchFamily="18" charset="0"/>
              </a:rPr>
              <a:t> უფლება</a:t>
            </a:r>
            <a:r>
              <a:rPr lang="en-US" sz="2000" dirty="0">
                <a:latin typeface="Sylfaen" panose="010A0502050306030303" pitchFamily="18" charset="0"/>
              </a:rPr>
              <a:t> –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ka-GE" sz="2000" dirty="0">
                <a:latin typeface="Sylfaen" panose="010A0502050306030303" pitchFamily="18" charset="0"/>
              </a:rPr>
              <a:t>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</a:t>
            </a:r>
            <a:r>
              <a:rPr lang="ka-GE" sz="2000" dirty="0">
                <a:latin typeface="Sylfaen" panose="010A0502050306030303" pitchFamily="18" charset="0"/>
              </a:rPr>
              <a:t>ა</a:t>
            </a:r>
            <a:r>
              <a:rPr lang="en-US" sz="2000" dirty="0" err="1">
                <a:latin typeface="Sylfaen" panose="010A0502050306030303" pitchFamily="18" charset="0"/>
              </a:rPr>
              <a:t>რჩიოს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უსაფრთხო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სანდო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კონტრაცეფციის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მეთოდი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000" b="1" dirty="0" err="1">
                <a:latin typeface="Sylfaen" panose="010A0502050306030303" pitchFamily="18" charset="0"/>
              </a:rPr>
              <a:t>ანონიმურობის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უფლება</a:t>
            </a:r>
            <a:r>
              <a:rPr lang="en-US" sz="2000" dirty="0">
                <a:latin typeface="Sylfaen" panose="010A0502050306030303" pitchFamily="18" charset="0"/>
              </a:rPr>
              <a:t>–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ka-GE" sz="2000" dirty="0">
                <a:latin typeface="Sylfaen" panose="010A0502050306030303" pitchFamily="18" charset="0"/>
              </a:rPr>
              <a:t>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გაამხილოს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ვინაობა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000" b="1" dirty="0" err="1">
                <a:latin typeface="Sylfaen" panose="010A0502050306030303" pitchFamily="18" charset="0"/>
              </a:rPr>
              <a:t>კონფიდენციალობის</a:t>
            </a:r>
            <a:r>
              <a:rPr lang="ka-GE" sz="2000" b="1" dirty="0">
                <a:latin typeface="Sylfaen" panose="010A0502050306030303" pitchFamily="18" charset="0"/>
              </a:rPr>
              <a:t> უფლება</a:t>
            </a:r>
            <a:r>
              <a:rPr lang="en-US" sz="2000" dirty="0">
                <a:latin typeface="Sylfaen" panose="010A0502050306030303" pitchFamily="18" charset="0"/>
              </a:rPr>
              <a:t> –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რომ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მისი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პირადი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ინფორმაცია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 err="1">
                <a:latin typeface="Sylfaen" panose="010A0502050306030303" pitchFamily="18" charset="0"/>
              </a:rPr>
              <a:t>სსხვამ</a:t>
            </a:r>
            <a:r>
              <a:rPr lang="ka-GE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იცოდეს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000" b="1" dirty="0" err="1">
                <a:latin typeface="Sylfaen" panose="010A0502050306030303" pitchFamily="18" charset="0"/>
              </a:rPr>
              <a:t>სიმშვიდის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უფლება </a:t>
            </a:r>
            <a:r>
              <a:rPr lang="en-US" sz="2000" dirty="0">
                <a:latin typeface="Sylfaen" panose="010A0502050306030303" pitchFamily="18" charset="0"/>
              </a:rPr>
              <a:t>– </a:t>
            </a:r>
            <a:r>
              <a:rPr lang="en-US" sz="2000" dirty="0" err="1">
                <a:latin typeface="Sylfaen" panose="010A0502050306030303" pitchFamily="18" charset="0"/>
              </a:rPr>
              <a:t>უფლება</a:t>
            </a:r>
            <a:r>
              <a:rPr lang="ka-GE" sz="2000" dirty="0">
                <a:latin typeface="Sylfaen" panose="010A0502050306030303" pitchFamily="18" charset="0"/>
              </a:rPr>
              <a:t>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თავი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იგრძნოს </a:t>
            </a:r>
            <a:r>
              <a:rPr lang="en-US" sz="2000" dirty="0" err="1">
                <a:latin typeface="Sylfaen" panose="010A0502050306030303" pitchFamily="18" charset="0"/>
              </a:rPr>
              <a:t>მოხერხებულად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კომფორტულად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მყუდროდ</a:t>
            </a:r>
            <a:r>
              <a:rPr lang="en-US" sz="20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ka-GE" sz="2000" b="1" dirty="0">
                <a:latin typeface="Sylfaen" panose="010A0502050306030303" pitchFamily="18" charset="0"/>
              </a:rPr>
              <a:t>საკუთარი </a:t>
            </a:r>
            <a:r>
              <a:rPr lang="en-US" sz="2000" b="1" dirty="0" err="1">
                <a:latin typeface="Sylfaen" panose="010A0502050306030303" pitchFamily="18" charset="0"/>
              </a:rPr>
              <a:t>აზრის</a:t>
            </a:r>
            <a:r>
              <a:rPr lang="en-US" sz="2000" b="1" dirty="0">
                <a:latin typeface="Sylfaen" panose="010A0502050306030303" pitchFamily="18" charset="0"/>
              </a:rPr>
              <a:t> </a:t>
            </a:r>
            <a:r>
              <a:rPr lang="en-US" sz="2000" b="1" dirty="0" err="1">
                <a:latin typeface="Sylfaen" panose="010A0502050306030303" pitchFamily="18" charset="0"/>
              </a:rPr>
              <a:t>გამოხატვის</a:t>
            </a:r>
            <a:r>
              <a:rPr lang="en-US" sz="2000" b="1" dirty="0">
                <a:latin typeface="Sylfaen" panose="010A0502050306030303" pitchFamily="18" charset="0"/>
              </a:rPr>
              <a:t> </a:t>
            </a:r>
            <a:r>
              <a:rPr lang="en-US" sz="2000" b="1" dirty="0" err="1">
                <a:latin typeface="Sylfaen" panose="010A0502050306030303" pitchFamily="18" charset="0"/>
              </a:rPr>
              <a:t>უფლება</a:t>
            </a:r>
            <a:r>
              <a:rPr lang="en-US" sz="2000" b="1" dirty="0">
                <a:latin typeface="Sylfaen" panose="010A0502050306030303" pitchFamily="18" charset="0"/>
              </a:rPr>
              <a:t> </a:t>
            </a:r>
            <a:r>
              <a:rPr lang="en-US" sz="2000" dirty="0">
                <a:latin typeface="Sylfaen" panose="010A0502050306030303" pitchFamily="18" charset="0"/>
              </a:rPr>
              <a:t>–</a:t>
            </a:r>
            <a:r>
              <a:rPr lang="ka-GE" sz="2000" dirty="0">
                <a:latin typeface="Sylfaen" panose="010A0502050306030303" pitchFamily="18" charset="0"/>
              </a:rPr>
              <a:t> უფლება,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გამოთქვას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მომსახურების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შესახებ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თავისი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მოსაზრებები</a:t>
            </a:r>
            <a:r>
              <a:rPr lang="en-US" sz="2000" dirty="0">
                <a:latin typeface="Sylfaen" panose="010A0502050306030303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4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69624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i="1" dirty="0" err="1">
                <a:latin typeface="Sylfaen" panose="010A0502050306030303" pitchFamily="18" charset="0"/>
              </a:rPr>
              <a:t>კონსულტირების</a:t>
            </a:r>
            <a:r>
              <a:rPr lang="en-US" sz="4000" b="1" i="1" dirty="0">
                <a:latin typeface="Sylfaen" panose="010A0502050306030303" pitchFamily="18" charset="0"/>
              </a:rPr>
              <a:t> </a:t>
            </a:r>
            <a:r>
              <a:rPr lang="en-US" sz="4000" b="1" i="1" dirty="0" err="1">
                <a:latin typeface="Sylfaen" panose="010A0502050306030303" pitchFamily="18" charset="0"/>
              </a:rPr>
              <a:t>ეფექტი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305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>
                <a:latin typeface="Sylfaen" panose="010A0502050306030303" pitchFamily="18" charset="0"/>
              </a:rPr>
              <a:t>პრობლემის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გადაჭრა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გადაწყვეტილებით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კმაყოფილება</a:t>
            </a:r>
            <a:r>
              <a:rPr lang="en-US" sz="24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400" dirty="0" err="1">
                <a:latin typeface="Sylfaen" panose="010A0502050306030303" pitchFamily="18" charset="0"/>
              </a:rPr>
              <a:t>დამოუკიდებლობის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შეგრძნება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თავდაჯერებულობა</a:t>
            </a:r>
            <a:r>
              <a:rPr lang="en-US" sz="24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400" dirty="0" err="1">
                <a:latin typeface="Sylfaen" panose="010A0502050306030303" pitchFamily="18" charset="0"/>
              </a:rPr>
              <a:t>გადაწყვეტილების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მიღების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უნარ-ჩვევები</a:t>
            </a:r>
            <a:r>
              <a:rPr lang="en-US" sz="2400" dirty="0">
                <a:latin typeface="Sylfaen" panose="010A0502050306030303" pitchFamily="18" charset="0"/>
              </a:rPr>
              <a:t>; </a:t>
            </a:r>
          </a:p>
          <a:p>
            <a:pPr lvl="0"/>
            <a:r>
              <a:rPr lang="en-US" sz="2400" dirty="0" err="1">
                <a:latin typeface="Sylfaen" panose="010A0502050306030303" pitchFamily="18" charset="0"/>
              </a:rPr>
              <a:t>საუკეთესო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არჩევანი</a:t>
            </a:r>
            <a:r>
              <a:rPr lang="en-US" sz="2400" dirty="0">
                <a:latin typeface="Sylfaen" panose="010A0502050306030303" pitchFamily="18" charset="0"/>
              </a:rPr>
              <a:t>; </a:t>
            </a:r>
          </a:p>
          <a:p>
            <a:r>
              <a:rPr lang="en-US" sz="2400" dirty="0" err="1">
                <a:latin typeface="Sylfaen" panose="010A0502050306030303" pitchFamily="18" charset="0"/>
              </a:rPr>
              <a:t>გადაწყვეტილება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ოჯახის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დაგეგმვასთან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დაკავშირებით</a:t>
            </a:r>
            <a:r>
              <a:rPr lang="en-US" sz="2400" dirty="0">
                <a:latin typeface="Sylfaen" panose="010A0502050306030303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4394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1223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Sylfaen</vt:lpstr>
      <vt:lpstr>Office Theme</vt:lpstr>
      <vt:lpstr>კონსულტირება  </vt:lpstr>
      <vt:lpstr>კონსულტირება-დეფინიცია</vt:lpstr>
      <vt:lpstr> ეფექტიანი კონსულტირების ჩასატარებლად საჭიროა  </vt:lpstr>
      <vt:lpstr>კონსულტირების ძირითადი ელემენტებია:  </vt:lpstr>
      <vt:lpstr>PowerPoint Presentation</vt:lpstr>
      <vt:lpstr>იმისათვის, რათა ოჯახის დაგეგმვასთან დაკავშირებულ საკითხებში კონსულტირების პროცესი წარმატებულად წარიმართოს და კონსულტანტმა უკეთ დაიმახსოვროს პროცესის ეტაპები, შემუშავებულია მარტივი მეთოდი, სახელწოდებით, „გამიგე“ .   </vt:lpstr>
      <vt:lpstr>ინფორმირებულ არჩევანში დაეხმარე </vt:lpstr>
      <vt:lpstr>ინფორმირებულ არჩევანში დაეხმარე (გაგრძელება)</vt:lpstr>
      <vt:lpstr>კონსულტირების ეფექტი  </vt:lpstr>
      <vt:lpstr>კონსულტირებასა და გადაწყვეტილების მიღების პროცესზე მოქმედი ფაქტორები:  </vt:lpstr>
      <vt:lpstr>   კონსულტირებისას მნიშვნელოვანია სამი ასპექტის გათვალისწინება, ე.წ სამი მნიშვნელოვანი C: კომპეტენცია (Competence), კონფიდენციალურობა (Confidentiality)  და თანხმობა (Consent).    </vt:lpstr>
      <vt:lpstr>კონსულტაცია ფსიქიკური აშლილობის დროს </vt:lpstr>
      <vt:lpstr>კონსულტაცია ფსიქიკური აშლილობის დროს </vt:lpstr>
      <vt:lpstr>ფსიქიკური ჯანმრთელობის პრობლემების შეფასების და დიაგნოსტირების სქემა ორსულობისა და ლოგინობის ხანაში უნდა მოიცავდეს შემდეგს:  </vt:lpstr>
      <vt:lpstr>ფსიქიკური ჯანმრთელობის პრობლემების შეფასების და დიაგნოსტირების სქემა ორსულობისა და ლოგინობის ხანაში უნდა მოიცავდეს შემდეგს:  </vt:lpstr>
      <vt:lpstr>კონსულტაცია ფსიქიკური აშლილობის დროს</vt:lpstr>
      <vt:lpstr>  კონსულტაცია ფსიქიკური აშლილობის დროს  </vt:lpstr>
      <vt:lpstr>შეფასება და მკურნალობის გეგმის შემუშავება</vt:lpstr>
      <vt:lpstr>კონსულტაცია ძუძუთი კვების დროს</vt:lpstr>
      <vt:lpstr>ორსულობის და ძუძუთი კვების დროს მედიკამენტური მკურნალობის ძირითადი პრინციპები </vt:lpstr>
      <vt:lpstr>დოკუმენტის ავტორი:  ლელა შენგელია  წყაროები: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კონსულტირება</dc:title>
  <dc:creator>Lela Shengelia</dc:creator>
  <cp:lastModifiedBy>davit gvasalia</cp:lastModifiedBy>
  <cp:revision>60</cp:revision>
  <dcterms:created xsi:type="dcterms:W3CDTF">2020-11-06T18:49:12Z</dcterms:created>
  <dcterms:modified xsi:type="dcterms:W3CDTF">2021-01-27T08:09:33Z</dcterms:modified>
</cp:coreProperties>
</file>